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4"/>
  </p:notesMasterIdLst>
  <p:handoutMasterIdLst>
    <p:handoutMasterId r:id="rId75"/>
  </p:handoutMasterIdLst>
  <p:sldIdLst>
    <p:sldId id="256" r:id="rId5"/>
    <p:sldId id="258" r:id="rId6"/>
    <p:sldId id="259" r:id="rId7"/>
    <p:sldId id="260" r:id="rId8"/>
    <p:sldId id="262" r:id="rId9"/>
    <p:sldId id="261" r:id="rId10"/>
    <p:sldId id="263" r:id="rId11"/>
    <p:sldId id="264" r:id="rId12"/>
    <p:sldId id="265" r:id="rId13"/>
    <p:sldId id="266" r:id="rId14"/>
    <p:sldId id="267" r:id="rId15"/>
    <p:sldId id="268" r:id="rId16"/>
    <p:sldId id="269" r:id="rId17"/>
    <p:sldId id="270" r:id="rId18"/>
    <p:sldId id="272" r:id="rId19"/>
    <p:sldId id="273" r:id="rId20"/>
    <p:sldId id="274" r:id="rId21"/>
    <p:sldId id="275" r:id="rId22"/>
    <p:sldId id="277" r:id="rId23"/>
    <p:sldId id="276" r:id="rId24"/>
    <p:sldId id="278" r:id="rId25"/>
    <p:sldId id="279" r:id="rId26"/>
    <p:sldId id="281" r:id="rId27"/>
    <p:sldId id="282" r:id="rId28"/>
    <p:sldId id="283" r:id="rId29"/>
    <p:sldId id="284" r:id="rId30"/>
    <p:sldId id="286" r:id="rId31"/>
    <p:sldId id="287" r:id="rId32"/>
    <p:sldId id="288" r:id="rId33"/>
    <p:sldId id="306" r:id="rId34"/>
    <p:sldId id="285" r:id="rId35"/>
    <p:sldId id="307" r:id="rId36"/>
    <p:sldId id="308" r:id="rId37"/>
    <p:sldId id="289" r:id="rId38"/>
    <p:sldId id="291" r:id="rId39"/>
    <p:sldId id="290" r:id="rId40"/>
    <p:sldId id="292" r:id="rId41"/>
    <p:sldId id="293" r:id="rId42"/>
    <p:sldId id="294" r:id="rId43"/>
    <p:sldId id="295" r:id="rId44"/>
    <p:sldId id="296" r:id="rId45"/>
    <p:sldId id="297" r:id="rId46"/>
    <p:sldId id="298" r:id="rId47"/>
    <p:sldId id="299" r:id="rId48"/>
    <p:sldId id="300" r:id="rId49"/>
    <p:sldId id="303" r:id="rId50"/>
    <p:sldId id="301" r:id="rId51"/>
    <p:sldId id="304" r:id="rId52"/>
    <p:sldId id="313" r:id="rId53"/>
    <p:sldId id="314" r:id="rId54"/>
    <p:sldId id="305" r:id="rId55"/>
    <p:sldId id="310" r:id="rId56"/>
    <p:sldId id="311" r:id="rId57"/>
    <p:sldId id="309" r:id="rId58"/>
    <p:sldId id="312" r:id="rId59"/>
    <p:sldId id="315" r:id="rId60"/>
    <p:sldId id="316" r:id="rId61"/>
    <p:sldId id="317" r:id="rId62"/>
    <p:sldId id="318" r:id="rId63"/>
    <p:sldId id="319" r:id="rId64"/>
    <p:sldId id="320" r:id="rId65"/>
    <p:sldId id="321" r:id="rId66"/>
    <p:sldId id="322" r:id="rId67"/>
    <p:sldId id="323" r:id="rId68"/>
    <p:sldId id="324" r:id="rId69"/>
    <p:sldId id="327" r:id="rId70"/>
    <p:sldId id="328" r:id="rId71"/>
    <p:sldId id="326" r:id="rId72"/>
    <p:sldId id="329" r:id="rId73"/>
  </p:sldIdLst>
  <p:sldSz cx="12192000" cy="6858000"/>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hard Wegner" initials="BW" lastIdx="1" clrIdx="0">
    <p:extLst>
      <p:ext uri="{19B8F6BF-5375-455C-9EA6-DF929625EA0E}">
        <p15:presenceInfo xmlns:p15="http://schemas.microsoft.com/office/powerpoint/2012/main" userId="Bernhard Weg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C6600"/>
    <a:srgbClr val="FFCC66"/>
    <a:srgbClr val="9BDA10"/>
    <a:srgbClr val="B6F034"/>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29" autoAdjust="0"/>
  </p:normalViewPr>
  <p:slideViewPr>
    <p:cSldViewPr>
      <p:cViewPr varScale="1">
        <p:scale>
          <a:sx n="115" d="100"/>
          <a:sy n="115" d="100"/>
        </p:scale>
        <p:origin x="31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0684" tIns="45342" rIns="90684" bIns="45342" rtlCol="0"/>
          <a:lstStyle>
            <a:lvl1pPr algn="l" fontAlgn="auto">
              <a:spcBef>
                <a:spcPts val="0"/>
              </a:spcBef>
              <a:spcAft>
                <a:spcPts val="0"/>
              </a:spcAft>
              <a:defRPr sz="1200" dirty="0">
                <a:latin typeface="+mn-lt"/>
              </a:defRPr>
            </a:lvl1pPr>
          </a:lstStyle>
          <a:p>
            <a:pPr>
              <a:defRPr/>
            </a:pPr>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0684" tIns="45342" rIns="90684" bIns="45342" rtlCol="0"/>
          <a:lstStyle>
            <a:lvl1pPr algn="r" fontAlgn="auto">
              <a:spcBef>
                <a:spcPts val="0"/>
              </a:spcBef>
              <a:spcAft>
                <a:spcPts val="0"/>
              </a:spcAft>
              <a:defRPr sz="1200" smtClean="0">
                <a:latin typeface="+mn-lt"/>
              </a:defRPr>
            </a:lvl1pPr>
          </a:lstStyle>
          <a:p>
            <a:pPr>
              <a:defRPr/>
            </a:pPr>
            <a:fld id="{BDD4F135-0286-4933-B5E4-75F7C1444DFE}" type="datetimeFigureOut">
              <a:rPr lang="de-DE"/>
              <a:pPr>
                <a:defRPr/>
              </a:pPr>
              <a:t>13.01.2020</a:t>
            </a:fld>
            <a:endParaRPr lang="de-DE" dirty="0"/>
          </a:p>
        </p:txBody>
      </p:sp>
      <p:sp>
        <p:nvSpPr>
          <p:cNvPr id="4" name="Fußzeilenplatzhalter 3"/>
          <p:cNvSpPr>
            <a:spLocks noGrp="1"/>
          </p:cNvSpPr>
          <p:nvPr>
            <p:ph type="ftr" sz="quarter" idx="2"/>
          </p:nvPr>
        </p:nvSpPr>
        <p:spPr>
          <a:xfrm>
            <a:off x="0" y="9428163"/>
            <a:ext cx="2946400" cy="496887"/>
          </a:xfrm>
          <a:prstGeom prst="rect">
            <a:avLst/>
          </a:prstGeom>
        </p:spPr>
        <p:txBody>
          <a:bodyPr vert="horz" lIns="90684" tIns="45342" rIns="90684" bIns="45342" rtlCol="0" anchor="b"/>
          <a:lstStyle>
            <a:lvl1pPr algn="l" fontAlgn="auto">
              <a:spcBef>
                <a:spcPts val="0"/>
              </a:spcBef>
              <a:spcAft>
                <a:spcPts val="0"/>
              </a:spcAft>
              <a:defRPr sz="1200" dirty="0">
                <a:latin typeface="+mn-lt"/>
              </a:defRPr>
            </a:lvl1pPr>
          </a:lstStyle>
          <a:p>
            <a:pPr>
              <a:defRPr/>
            </a:pPr>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0684" tIns="45342" rIns="90684" bIns="45342" rtlCol="0" anchor="b"/>
          <a:lstStyle>
            <a:lvl1pPr algn="r" fontAlgn="auto">
              <a:spcBef>
                <a:spcPts val="0"/>
              </a:spcBef>
              <a:spcAft>
                <a:spcPts val="0"/>
              </a:spcAft>
              <a:defRPr sz="1200" smtClean="0">
                <a:latin typeface="+mn-lt"/>
              </a:defRPr>
            </a:lvl1pPr>
          </a:lstStyle>
          <a:p>
            <a:pPr>
              <a:defRPr/>
            </a:pPr>
            <a:fld id="{D27813D4-1D8C-42D2-990C-4E2590DEEBD1}" type="slidenum">
              <a:rPr lang="de-DE"/>
              <a:pPr>
                <a:defRPr/>
              </a:pPr>
              <a:t>‹Nr.›</a:t>
            </a:fld>
            <a:endParaRPr lang="de-DE" dirty="0"/>
          </a:p>
        </p:txBody>
      </p:sp>
    </p:spTree>
    <p:extLst>
      <p:ext uri="{BB962C8B-B14F-4D97-AF65-F5344CB8AC3E}">
        <p14:creationId xmlns:p14="http://schemas.microsoft.com/office/powerpoint/2010/main" val="3107697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19" tIns="45709" rIns="91419" bIns="45709" rtlCol="0"/>
          <a:lstStyle>
            <a:lvl1pPr algn="l" fontAlgn="auto">
              <a:spcBef>
                <a:spcPts val="0"/>
              </a:spcBef>
              <a:spcAft>
                <a:spcPts val="0"/>
              </a:spcAft>
              <a:defRPr sz="1200" dirty="0">
                <a:latin typeface="+mn-lt"/>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19" tIns="45709" rIns="91419" bIns="45709" rtlCol="0"/>
          <a:lstStyle>
            <a:lvl1pPr algn="r" fontAlgn="auto">
              <a:spcBef>
                <a:spcPts val="0"/>
              </a:spcBef>
              <a:spcAft>
                <a:spcPts val="0"/>
              </a:spcAft>
              <a:defRPr sz="1200" smtClean="0">
                <a:latin typeface="+mn-lt"/>
              </a:defRPr>
            </a:lvl1pPr>
          </a:lstStyle>
          <a:p>
            <a:pPr>
              <a:defRPr/>
            </a:pPr>
            <a:fld id="{D2A39131-DD58-46D4-AC6B-DE8B630ECBEA}" type="datetimeFigureOut">
              <a:rPr lang="de-DE"/>
              <a:pPr>
                <a:defRPr/>
              </a:pPr>
              <a:t>13.01.2020</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19" tIns="45709" rIns="91419" bIns="45709" rtlCol="0" anchor="ctr"/>
          <a:lstStyle/>
          <a:p>
            <a:pPr lvl="0"/>
            <a:endParaRPr lang="de-DE" noProof="0" dirty="0"/>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19" tIns="45709" rIns="91419" bIns="45709"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19" tIns="45709" rIns="91419" bIns="45709" rtlCol="0" anchor="b"/>
          <a:lstStyle>
            <a:lvl1pPr algn="l" fontAlgn="auto">
              <a:spcBef>
                <a:spcPts val="0"/>
              </a:spcBef>
              <a:spcAft>
                <a:spcPts val="0"/>
              </a:spcAft>
              <a:defRPr sz="1200" dirty="0">
                <a:latin typeface="+mn-lt"/>
              </a:defRPr>
            </a:lvl1pPr>
          </a:lstStyle>
          <a:p>
            <a:pPr>
              <a:defRPr/>
            </a:pPr>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19" tIns="45709" rIns="91419" bIns="45709" rtlCol="0" anchor="b"/>
          <a:lstStyle>
            <a:lvl1pPr algn="r" fontAlgn="auto">
              <a:spcBef>
                <a:spcPts val="0"/>
              </a:spcBef>
              <a:spcAft>
                <a:spcPts val="0"/>
              </a:spcAft>
              <a:defRPr sz="1200" smtClean="0">
                <a:latin typeface="+mn-lt"/>
              </a:defRPr>
            </a:lvl1pPr>
          </a:lstStyle>
          <a:p>
            <a:pPr>
              <a:defRPr/>
            </a:pPr>
            <a:fld id="{122C869A-BEEF-4B00-83F8-A889057CBB4B}" type="slidenum">
              <a:rPr lang="de-DE"/>
              <a:pPr>
                <a:defRPr/>
              </a:pPr>
              <a:t>‹Nr.›</a:t>
            </a:fld>
            <a:endParaRPr lang="de-DE" dirty="0"/>
          </a:p>
        </p:txBody>
      </p:sp>
    </p:spTree>
    <p:extLst>
      <p:ext uri="{BB962C8B-B14F-4D97-AF65-F5344CB8AC3E}">
        <p14:creationId xmlns:p14="http://schemas.microsoft.com/office/powerpoint/2010/main" val="748782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10" Type="http://schemas.microsoft.com/office/2007/relationships/hdphoto" Target="../media/hdphoto2.wdp"/><Relationship Id="rId4" Type="http://schemas.openxmlformats.org/officeDocument/2006/relationships/image" Target="../media/image5.emf"/><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gi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94416" y="4293096"/>
            <a:ext cx="10090149" cy="1345704"/>
          </a:xfrm>
          <a:prstGeom prst="rect">
            <a:avLst/>
          </a:prstGeom>
        </p:spPr>
        <p:txBody>
          <a:bodyPr/>
          <a:lstStyle>
            <a:lvl1pPr marL="0" indent="0" algn="ctr">
              <a:buNone/>
              <a:defRPr sz="1600">
                <a:solidFill>
                  <a:schemeClr val="tx1">
                    <a:tint val="7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4" name="Titel 3">
            <a:extLst>
              <a:ext uri="{FF2B5EF4-FFF2-40B4-BE49-F238E27FC236}">
                <a16:creationId xmlns:a16="http://schemas.microsoft.com/office/drawing/2014/main" id="{C6C9AD8C-9D41-4CD0-BCFC-879E36932E5F}"/>
              </a:ext>
            </a:extLst>
          </p:cNvPr>
          <p:cNvSpPr>
            <a:spLocks noGrp="1"/>
          </p:cNvSpPr>
          <p:nvPr>
            <p:ph type="title"/>
          </p:nvPr>
        </p:nvSpPr>
        <p:spPr>
          <a:xfrm>
            <a:off x="1094416" y="3495476"/>
            <a:ext cx="10090149" cy="509588"/>
          </a:xfrm>
          <a:prstGeom prst="rect">
            <a:avLst/>
          </a:prstGeom>
        </p:spPr>
        <p:txBody>
          <a:bodyPr/>
          <a:lstStyle>
            <a:lvl1pPr algn="ctr">
              <a:defRPr sz="2000" b="1">
                <a:effectLst/>
              </a:defRPr>
            </a:lvl1pPr>
          </a:lstStyle>
          <a:p>
            <a:r>
              <a:rPr lang="de-DE"/>
              <a:t>Mastertitelformat bearbeiten</a:t>
            </a:r>
            <a:endParaRPr lang="de-DE" dirty="0"/>
          </a:p>
        </p:txBody>
      </p:sp>
      <p:pic>
        <p:nvPicPr>
          <p:cNvPr id="2" name="Grafik 1">
            <a:extLst>
              <a:ext uri="{FF2B5EF4-FFF2-40B4-BE49-F238E27FC236}">
                <a16:creationId xmlns:a16="http://schemas.microsoft.com/office/drawing/2014/main" id="{07F5702C-5DE2-4488-B598-975ED29A96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122" y="1707569"/>
            <a:ext cx="1404000" cy="1708759"/>
          </a:xfrm>
          <a:prstGeom prst="rect">
            <a:avLst/>
          </a:prstGeom>
        </p:spPr>
      </p:pic>
      <p:pic>
        <p:nvPicPr>
          <p:cNvPr id="5" name="Grafik 4">
            <a:extLst>
              <a:ext uri="{FF2B5EF4-FFF2-40B4-BE49-F238E27FC236}">
                <a16:creationId xmlns:a16="http://schemas.microsoft.com/office/drawing/2014/main" id="{5288709A-2128-439B-AE4D-7D66964FD4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41862" y="1707569"/>
            <a:ext cx="1404000" cy="1703451"/>
          </a:xfrm>
          <a:prstGeom prst="rect">
            <a:avLst/>
          </a:prstGeom>
        </p:spPr>
      </p:pic>
      <p:pic>
        <p:nvPicPr>
          <p:cNvPr id="6" name="Grafik 5">
            <a:extLst>
              <a:ext uri="{FF2B5EF4-FFF2-40B4-BE49-F238E27FC236}">
                <a16:creationId xmlns:a16="http://schemas.microsoft.com/office/drawing/2014/main" id="{7D7D4F42-A133-4CA1-95D9-4D678CBF9F1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89602" y="1707569"/>
            <a:ext cx="1404000" cy="1712297"/>
          </a:xfrm>
          <a:prstGeom prst="rect">
            <a:avLst/>
          </a:prstGeom>
        </p:spPr>
      </p:pic>
      <p:pic>
        <p:nvPicPr>
          <p:cNvPr id="8" name="Grafik 7">
            <a:extLst>
              <a:ext uri="{FF2B5EF4-FFF2-40B4-BE49-F238E27FC236}">
                <a16:creationId xmlns:a16="http://schemas.microsoft.com/office/drawing/2014/main" id="{C34B7EB0-34F2-4BA9-A1DC-3E9935E17CB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37343" y="1707569"/>
            <a:ext cx="1404000" cy="1711725"/>
          </a:xfrm>
          <a:prstGeom prst="rect">
            <a:avLst/>
          </a:prstGeom>
        </p:spPr>
      </p:pic>
      <p:pic>
        <p:nvPicPr>
          <p:cNvPr id="9" name="Grafik 8">
            <a:extLst>
              <a:ext uri="{FF2B5EF4-FFF2-40B4-BE49-F238E27FC236}">
                <a16:creationId xmlns:a16="http://schemas.microsoft.com/office/drawing/2014/main" id="{21DF574A-CCA2-431D-A8C7-017B750E2F5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885084" y="1707569"/>
            <a:ext cx="1404000" cy="1713157"/>
          </a:xfrm>
          <a:prstGeom prst="rect">
            <a:avLst/>
          </a:prstGeom>
        </p:spPr>
      </p:pic>
      <p:pic>
        <p:nvPicPr>
          <p:cNvPr id="10" name="Grafik 9">
            <a:extLst>
              <a:ext uri="{FF2B5EF4-FFF2-40B4-BE49-F238E27FC236}">
                <a16:creationId xmlns:a16="http://schemas.microsoft.com/office/drawing/2014/main" id="{9F1375F0-7F05-4307-A517-F64DAC07EA49}"/>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7000"/>
                    </a14:imgEffect>
                  </a14:imgLayer>
                </a14:imgProps>
              </a:ext>
              <a:ext uri="{28A0092B-C50C-407E-A947-70E740481C1C}">
                <a14:useLocalDpi xmlns:a14="http://schemas.microsoft.com/office/drawing/2010/main"/>
              </a:ext>
            </a:extLst>
          </a:blip>
          <a:stretch>
            <a:fillRect/>
          </a:stretch>
        </p:blipFill>
        <p:spPr>
          <a:xfrm>
            <a:off x="8332825" y="1707569"/>
            <a:ext cx="1404000" cy="1726608"/>
          </a:xfrm>
          <a:prstGeom prst="rect">
            <a:avLst/>
          </a:prstGeom>
        </p:spPr>
      </p:pic>
      <p:pic>
        <p:nvPicPr>
          <p:cNvPr id="12" name="Grafik 11">
            <a:extLst>
              <a:ext uri="{FF2B5EF4-FFF2-40B4-BE49-F238E27FC236}">
                <a16:creationId xmlns:a16="http://schemas.microsoft.com/office/drawing/2014/main" id="{5D35AD07-75E3-4A45-9343-222BF250D506}"/>
              </a:ext>
            </a:extLst>
          </p:cNvPr>
          <p:cNvPicPr>
            <a:picLocks noChangeAspect="1"/>
          </p:cNvPicPr>
          <p:nvPr userDrawn="1"/>
        </p:nvPicPr>
        <p:blipFill rotWithShape="1">
          <a:blip r:embed="rId9" cstate="print">
            <a:alphaModFix amt="75000"/>
            <a:extLst>
              <a:ext uri="{BEBA8EAE-BF5A-486C-A8C5-ECC9F3942E4B}">
                <a14:imgProps xmlns:a14="http://schemas.microsoft.com/office/drawing/2010/main">
                  <a14:imgLayer r:embed="rId10">
                    <a14:imgEffect>
                      <a14:colorTemperature colorTemp="7000"/>
                    </a14:imgEffect>
                    <a14:imgEffect>
                      <a14:brightnessContrast bright="22000"/>
                    </a14:imgEffect>
                  </a14:imgLayer>
                </a14:imgProps>
              </a:ext>
              <a:ext uri="{28A0092B-C50C-407E-A947-70E740481C1C}">
                <a14:useLocalDpi xmlns:a14="http://schemas.microsoft.com/office/drawing/2010/main"/>
              </a:ext>
            </a:extLst>
          </a:blip>
          <a:srcRect/>
          <a:stretch/>
        </p:blipFill>
        <p:spPr>
          <a:xfrm>
            <a:off x="9780565" y="1707569"/>
            <a:ext cx="1404000" cy="17266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94416" y="4293096"/>
            <a:ext cx="10090149" cy="1345704"/>
          </a:xfrm>
          <a:prstGeom prst="rect">
            <a:avLst/>
          </a:prstGeom>
        </p:spPr>
        <p:txBody>
          <a:bodyPr/>
          <a:lstStyle>
            <a:lvl1pPr marL="0" indent="0" algn="ctr">
              <a:buNone/>
              <a:defRPr sz="1600">
                <a:solidFill>
                  <a:schemeClr val="tx1">
                    <a:tint val="7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4" name="Titel 3">
            <a:extLst>
              <a:ext uri="{FF2B5EF4-FFF2-40B4-BE49-F238E27FC236}">
                <a16:creationId xmlns:a16="http://schemas.microsoft.com/office/drawing/2014/main" id="{C6C9AD8C-9D41-4CD0-BCFC-879E36932E5F}"/>
              </a:ext>
            </a:extLst>
          </p:cNvPr>
          <p:cNvSpPr>
            <a:spLocks noGrp="1"/>
          </p:cNvSpPr>
          <p:nvPr>
            <p:ph type="title"/>
          </p:nvPr>
        </p:nvSpPr>
        <p:spPr>
          <a:xfrm>
            <a:off x="1094416" y="2780928"/>
            <a:ext cx="10090149" cy="1224136"/>
          </a:xfrm>
          <a:prstGeom prst="rect">
            <a:avLst/>
          </a:prstGeom>
        </p:spPr>
        <p:txBody>
          <a:bodyPr/>
          <a:lstStyle>
            <a:lvl1pPr algn="ctr">
              <a:defRPr sz="2000" b="1">
                <a:effectLst/>
              </a:defRPr>
            </a:lvl1pPr>
          </a:lstStyle>
          <a:p>
            <a:r>
              <a:rPr lang="de-DE"/>
              <a:t>Mastertitelformat bearbeiten</a:t>
            </a:r>
            <a:endParaRPr lang="de-DE" dirty="0"/>
          </a:p>
        </p:txBody>
      </p:sp>
    </p:spTree>
    <p:extLst>
      <p:ext uri="{BB962C8B-B14F-4D97-AF65-F5344CB8AC3E}">
        <p14:creationId xmlns:p14="http://schemas.microsoft.com/office/powerpoint/2010/main" val="250080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ECBC5E9-9E93-4311-8877-B605AF2BED8E}"/>
              </a:ext>
            </a:extLst>
          </p:cNvPr>
          <p:cNvSpPr/>
          <p:nvPr userDrawn="1"/>
        </p:nvSpPr>
        <p:spPr>
          <a:xfrm>
            <a:off x="623392" y="6614284"/>
            <a:ext cx="10945216" cy="216024"/>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3" name="Inhaltsplatzhalter 2"/>
          <p:cNvSpPr>
            <a:spLocks noGrp="1"/>
          </p:cNvSpPr>
          <p:nvPr>
            <p:ph idx="1"/>
          </p:nvPr>
        </p:nvSpPr>
        <p:spPr>
          <a:xfrm>
            <a:off x="609600" y="1530504"/>
            <a:ext cx="10972800" cy="4860000"/>
          </a:xfrm>
          <a:prstGeom prst="rect">
            <a:avLst/>
          </a:prstGeom>
        </p:spPr>
        <p:txBody>
          <a:bodyPr/>
          <a:lstStyle>
            <a:lvl1pPr marL="269875" indent="-269875">
              <a:spcBef>
                <a:spcPts val="900"/>
              </a:spcBef>
              <a:buClr>
                <a:srgbClr val="002060"/>
              </a:buClr>
              <a:buFontTx/>
              <a:buBlip>
                <a:blip r:embed="rId2"/>
              </a:buBlip>
              <a:defRPr sz="1800">
                <a:effectLst/>
                <a:latin typeface="+mn-lt"/>
              </a:defRPr>
            </a:lvl1pPr>
            <a:lvl2pPr marL="536575" indent="-269875">
              <a:spcBef>
                <a:spcPts val="600"/>
              </a:spcBef>
              <a:buClr>
                <a:srgbClr val="002060"/>
              </a:buClr>
              <a:buFontTx/>
              <a:buBlip>
                <a:blip r:embed="rId2"/>
              </a:buBlip>
              <a:defRPr sz="1600">
                <a:effectLst/>
                <a:latin typeface="+mn-lt"/>
              </a:defRPr>
            </a:lvl2pPr>
            <a:lvl3pPr marL="719138" indent="-177800">
              <a:spcBef>
                <a:spcPts val="400"/>
              </a:spcBef>
              <a:buClr>
                <a:srgbClr val="002060"/>
              </a:buClr>
              <a:buFontTx/>
              <a:buBlip>
                <a:blip r:embed="rId2"/>
              </a:buBlip>
              <a:defRPr sz="1400">
                <a:effectLst/>
                <a:latin typeface="+mn-lt"/>
              </a:defRPr>
            </a:lvl3pPr>
            <a:lvl4pPr marL="898525" indent="-179388">
              <a:spcBef>
                <a:spcPts val="300"/>
              </a:spcBef>
              <a:buClr>
                <a:srgbClr val="002060"/>
              </a:buClr>
              <a:buFontTx/>
              <a:buBlip>
                <a:blip r:embed="rId2"/>
              </a:buBlip>
              <a:defRPr sz="1200">
                <a:effectLst/>
                <a:latin typeface="+mn-lt"/>
              </a:defRPr>
            </a:lvl4pPr>
            <a:lvl5pPr marL="1076325" indent="-179388">
              <a:spcBef>
                <a:spcPts val="300"/>
              </a:spcBef>
              <a:buClr>
                <a:srgbClr val="002060"/>
              </a:buClr>
              <a:buFontTx/>
              <a:buBlip>
                <a:blip r:embed="rId2"/>
              </a:buBlip>
              <a:defRPr sz="1200">
                <a:effectLst/>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609600" y="6617252"/>
            <a:ext cx="2844800" cy="196131"/>
          </a:xfrm>
          <a:prstGeom prst="rect">
            <a:avLst/>
          </a:prstGeom>
        </p:spPr>
        <p:txBody>
          <a:bodyPr/>
          <a:lstStyle>
            <a:lvl1pPr>
              <a:defRPr>
                <a:effectLst/>
                <a:latin typeface="+mn-lt"/>
              </a:defRPr>
            </a:lvl1pPr>
          </a:lstStyle>
          <a:p>
            <a:pPr>
              <a:defRPr/>
            </a:pPr>
            <a:fld id="{B3F36C46-FB5A-420F-B5B7-311859D32DE1}" type="datetime1">
              <a:rPr lang="de-DE" smtClean="0"/>
              <a:t>13.01.2020</a:t>
            </a:fld>
            <a:endParaRPr lang="de-DE" dirty="0"/>
          </a:p>
        </p:txBody>
      </p:sp>
      <p:sp>
        <p:nvSpPr>
          <p:cNvPr id="5" name="Fußzeilenplatzhalter 4"/>
          <p:cNvSpPr>
            <a:spLocks noGrp="1"/>
          </p:cNvSpPr>
          <p:nvPr>
            <p:ph type="ftr" sz="quarter" idx="11"/>
          </p:nvPr>
        </p:nvSpPr>
        <p:spPr>
          <a:xfrm>
            <a:off x="4165600" y="6617252"/>
            <a:ext cx="3860800" cy="196131"/>
          </a:xfrm>
          <a:prstGeom prst="rect">
            <a:avLst/>
          </a:prstGeom>
        </p:spPr>
        <p:txBody>
          <a:bodyPr/>
          <a:lstStyle>
            <a:lvl1pPr>
              <a:defRPr>
                <a:effectLst/>
                <a:latin typeface="+mn-lt"/>
              </a:defRPr>
            </a:lvl1pPr>
          </a:lstStyle>
          <a:p>
            <a:pPr>
              <a:defRPr/>
            </a:pPr>
            <a:r>
              <a:rPr lang="de-DE"/>
              <a:t>Reinhard Schaffert | Geschäftsführer</a:t>
            </a:r>
            <a:endParaRPr lang="de-DE" dirty="0"/>
          </a:p>
        </p:txBody>
      </p:sp>
      <p:sp>
        <p:nvSpPr>
          <p:cNvPr id="6" name="Foliennummernplatzhalter 5"/>
          <p:cNvSpPr>
            <a:spLocks noGrp="1"/>
          </p:cNvSpPr>
          <p:nvPr>
            <p:ph type="sldNum" sz="quarter" idx="12"/>
          </p:nvPr>
        </p:nvSpPr>
        <p:spPr>
          <a:xfrm>
            <a:off x="8737600" y="6617252"/>
            <a:ext cx="2844800" cy="196131"/>
          </a:xfrm>
          <a:prstGeom prst="rect">
            <a:avLst/>
          </a:prstGeom>
        </p:spPr>
        <p:txBody>
          <a:bodyPr/>
          <a:lstStyle>
            <a:lvl1pPr>
              <a:defRPr>
                <a:effectLst/>
                <a:latin typeface="+mn-lt"/>
              </a:defRPr>
            </a:lvl1pPr>
          </a:lstStyle>
          <a:p>
            <a:pPr>
              <a:defRPr/>
            </a:pPr>
            <a:fld id="{26B0DD0A-270A-4270-B6CA-863BF67EFA8E}" type="slidenum">
              <a:rPr lang="de-DE" smtClean="0"/>
              <a:pPr>
                <a:defRPr/>
              </a:pPr>
              <a:t>‹Nr.›</a:t>
            </a:fld>
            <a:endParaRPr lang="de-DE" dirty="0"/>
          </a:p>
        </p:txBody>
      </p:sp>
      <p:grpSp>
        <p:nvGrpSpPr>
          <p:cNvPr id="33" name="Gruppieren 32">
            <a:extLst>
              <a:ext uri="{FF2B5EF4-FFF2-40B4-BE49-F238E27FC236}">
                <a16:creationId xmlns:a16="http://schemas.microsoft.com/office/drawing/2014/main" id="{C3C2034D-7EDC-4CD8-ADC5-B6303672696E}"/>
              </a:ext>
            </a:extLst>
          </p:cNvPr>
          <p:cNvGrpSpPr/>
          <p:nvPr userDrawn="1"/>
        </p:nvGrpSpPr>
        <p:grpSpPr>
          <a:xfrm>
            <a:off x="623392" y="1304784"/>
            <a:ext cx="10945216" cy="108000"/>
            <a:chOff x="623392" y="1304784"/>
            <a:chExt cx="10945216" cy="108000"/>
          </a:xfrm>
        </p:grpSpPr>
        <p:sp>
          <p:nvSpPr>
            <p:cNvPr id="11" name="Rechteck 10">
              <a:extLst>
                <a:ext uri="{FF2B5EF4-FFF2-40B4-BE49-F238E27FC236}">
                  <a16:creationId xmlns:a16="http://schemas.microsoft.com/office/drawing/2014/main" id="{93EF3F61-0378-4EFA-8BAE-4E2DCE147B27}"/>
                </a:ext>
              </a:extLst>
            </p:cNvPr>
            <p:cNvSpPr/>
            <p:nvPr/>
          </p:nvSpPr>
          <p:spPr>
            <a:xfrm>
              <a:off x="623392" y="1335924"/>
              <a:ext cx="10945216" cy="45719"/>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4" name="Ellipse 23">
              <a:extLst>
                <a:ext uri="{FF2B5EF4-FFF2-40B4-BE49-F238E27FC236}">
                  <a16:creationId xmlns:a16="http://schemas.microsoft.com/office/drawing/2014/main" id="{73196CD3-62E8-4075-B95C-8383526BD6F9}"/>
                </a:ext>
              </a:extLst>
            </p:cNvPr>
            <p:cNvSpPr/>
            <p:nvPr userDrawn="1"/>
          </p:nvSpPr>
          <p:spPr>
            <a:xfrm>
              <a:off x="1070628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6" name="Ellipse 25">
              <a:extLst>
                <a:ext uri="{FF2B5EF4-FFF2-40B4-BE49-F238E27FC236}">
                  <a16:creationId xmlns:a16="http://schemas.microsoft.com/office/drawing/2014/main" id="{CB4B1E2C-62C4-4785-A4B1-265A84024400}"/>
                </a:ext>
              </a:extLst>
            </p:cNvPr>
            <p:cNvSpPr/>
            <p:nvPr userDrawn="1"/>
          </p:nvSpPr>
          <p:spPr>
            <a:xfrm>
              <a:off x="137771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7" name="Ellipse 26">
              <a:extLst>
                <a:ext uri="{FF2B5EF4-FFF2-40B4-BE49-F238E27FC236}">
                  <a16:creationId xmlns:a16="http://schemas.microsoft.com/office/drawing/2014/main" id="{FA2A59C0-8B0F-4F1D-888A-C23B707B8D3A}"/>
                </a:ext>
              </a:extLst>
            </p:cNvPr>
            <p:cNvSpPr/>
            <p:nvPr userDrawn="1"/>
          </p:nvSpPr>
          <p:spPr>
            <a:xfrm>
              <a:off x="271037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8" name="Ellipse 27">
              <a:extLst>
                <a:ext uri="{FF2B5EF4-FFF2-40B4-BE49-F238E27FC236}">
                  <a16:creationId xmlns:a16="http://schemas.microsoft.com/office/drawing/2014/main" id="{1C720E68-FF27-4C8A-BC68-3D819CA85879}"/>
                </a:ext>
              </a:extLst>
            </p:cNvPr>
            <p:cNvSpPr/>
            <p:nvPr userDrawn="1"/>
          </p:nvSpPr>
          <p:spPr>
            <a:xfrm>
              <a:off x="4043023"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9" name="Ellipse 28">
              <a:extLst>
                <a:ext uri="{FF2B5EF4-FFF2-40B4-BE49-F238E27FC236}">
                  <a16:creationId xmlns:a16="http://schemas.microsoft.com/office/drawing/2014/main" id="{2AE8FD06-CA8E-43E8-A1C7-36C9CDB65741}"/>
                </a:ext>
              </a:extLst>
            </p:cNvPr>
            <p:cNvSpPr/>
            <p:nvPr userDrawn="1"/>
          </p:nvSpPr>
          <p:spPr>
            <a:xfrm>
              <a:off x="5375675"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0" name="Ellipse 29">
              <a:extLst>
                <a:ext uri="{FF2B5EF4-FFF2-40B4-BE49-F238E27FC236}">
                  <a16:creationId xmlns:a16="http://schemas.microsoft.com/office/drawing/2014/main" id="{F617DD27-C526-491F-9C51-53CF573A3EB9}"/>
                </a:ext>
              </a:extLst>
            </p:cNvPr>
            <p:cNvSpPr/>
            <p:nvPr userDrawn="1"/>
          </p:nvSpPr>
          <p:spPr>
            <a:xfrm>
              <a:off x="6708327"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1" name="Ellipse 30">
              <a:extLst>
                <a:ext uri="{FF2B5EF4-FFF2-40B4-BE49-F238E27FC236}">
                  <a16:creationId xmlns:a16="http://schemas.microsoft.com/office/drawing/2014/main" id="{C0DBC1D2-F823-4E08-A693-C3AAEDD1F4A0}"/>
                </a:ext>
              </a:extLst>
            </p:cNvPr>
            <p:cNvSpPr/>
            <p:nvPr userDrawn="1"/>
          </p:nvSpPr>
          <p:spPr>
            <a:xfrm>
              <a:off x="804097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2" name="Ellipse 31">
              <a:extLst>
                <a:ext uri="{FF2B5EF4-FFF2-40B4-BE49-F238E27FC236}">
                  <a16:creationId xmlns:a16="http://schemas.microsoft.com/office/drawing/2014/main" id="{38570DC4-4FDC-43F1-8BB7-9EE0D308183F}"/>
                </a:ext>
              </a:extLst>
            </p:cNvPr>
            <p:cNvSpPr/>
            <p:nvPr userDrawn="1"/>
          </p:nvSpPr>
          <p:spPr>
            <a:xfrm>
              <a:off x="937363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grpSp>
      <p:sp>
        <p:nvSpPr>
          <p:cNvPr id="19" name="Titel 1">
            <a:extLst>
              <a:ext uri="{FF2B5EF4-FFF2-40B4-BE49-F238E27FC236}">
                <a16:creationId xmlns:a16="http://schemas.microsoft.com/office/drawing/2014/main" id="{DF61D880-2AC0-4E2A-8179-1451A436D753}"/>
              </a:ext>
            </a:extLst>
          </p:cNvPr>
          <p:cNvSpPr>
            <a:spLocks noGrp="1"/>
          </p:cNvSpPr>
          <p:nvPr>
            <p:ph type="title"/>
          </p:nvPr>
        </p:nvSpPr>
        <p:spPr>
          <a:xfrm>
            <a:off x="609600" y="764704"/>
            <a:ext cx="10972800" cy="509588"/>
          </a:xfrm>
          <a:prstGeom prst="rect">
            <a:avLst/>
          </a:prstGeom>
        </p:spPr>
        <p:txBody>
          <a:bodyPr/>
          <a:lstStyle>
            <a:lvl1pPr algn="l">
              <a:defRPr lang="de-DE" sz="1800" b="1" i="0" kern="1200" spc="100" baseline="0" dirty="0">
                <a:solidFill>
                  <a:schemeClr val="tx1">
                    <a:tint val="75000"/>
                  </a:schemeClr>
                </a:solidFill>
                <a:effectLst/>
                <a:latin typeface="+mn-lt"/>
                <a:ea typeface="+mn-ea"/>
                <a:cs typeface="Arial" panose="020B0604020202020204" pitchFamily="34" charset="0"/>
              </a:defRPr>
            </a:lvl1pPr>
          </a:lstStyle>
          <a:p>
            <a:r>
              <a:rPr lang="de-DE"/>
              <a:t>Mastertitelformat bearbeiten</a:t>
            </a: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ECBC5E9-9E93-4311-8877-B605AF2BED8E}"/>
              </a:ext>
            </a:extLst>
          </p:cNvPr>
          <p:cNvSpPr/>
          <p:nvPr userDrawn="1"/>
        </p:nvSpPr>
        <p:spPr>
          <a:xfrm>
            <a:off x="623392" y="6614284"/>
            <a:ext cx="10945216" cy="216024"/>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3" name="Inhaltsplatzhalter 2"/>
          <p:cNvSpPr>
            <a:spLocks noGrp="1"/>
          </p:cNvSpPr>
          <p:nvPr>
            <p:ph idx="1"/>
          </p:nvPr>
        </p:nvSpPr>
        <p:spPr>
          <a:xfrm>
            <a:off x="609600" y="1530504"/>
            <a:ext cx="5414392" cy="4860000"/>
          </a:xfrm>
          <a:prstGeom prst="rect">
            <a:avLst/>
          </a:prstGeom>
        </p:spPr>
        <p:txBody>
          <a:bodyPr/>
          <a:lstStyle>
            <a:lvl1pPr marL="266700" indent="-266700">
              <a:spcBef>
                <a:spcPts val="900"/>
              </a:spcBef>
              <a:buClrTx/>
              <a:buFontTx/>
              <a:buBlip>
                <a:blip r:embed="rId2"/>
              </a:buBlip>
              <a:defRPr sz="1800">
                <a:effectLst/>
                <a:latin typeface="+mn-lt"/>
              </a:defRPr>
            </a:lvl1pPr>
            <a:lvl2pPr marL="541338" indent="-274638">
              <a:spcBef>
                <a:spcPts val="600"/>
              </a:spcBef>
              <a:buClrTx/>
              <a:buFontTx/>
              <a:buBlip>
                <a:blip r:embed="rId2"/>
              </a:buBlip>
              <a:defRPr sz="1600">
                <a:effectLst/>
                <a:latin typeface="+mn-lt"/>
              </a:defRPr>
            </a:lvl2pPr>
            <a:lvl3pPr marL="719138" indent="-177800">
              <a:spcBef>
                <a:spcPts val="400"/>
              </a:spcBef>
              <a:buClrTx/>
              <a:buFontTx/>
              <a:buBlip>
                <a:blip r:embed="rId2"/>
              </a:buBlip>
              <a:defRPr sz="1400">
                <a:effectLst/>
                <a:latin typeface="+mn-lt"/>
              </a:defRPr>
            </a:lvl3pPr>
            <a:lvl4pPr marL="896938" indent="-177800">
              <a:spcBef>
                <a:spcPts val="300"/>
              </a:spcBef>
              <a:buClrTx/>
              <a:buFontTx/>
              <a:buBlip>
                <a:blip r:embed="rId2"/>
              </a:buBlip>
              <a:defRPr sz="1200">
                <a:effectLst/>
                <a:latin typeface="+mn-lt"/>
              </a:defRPr>
            </a:lvl4pPr>
            <a:lvl5pPr marL="1074738" indent="-177800">
              <a:spcBef>
                <a:spcPts val="300"/>
              </a:spcBef>
              <a:buClrTx/>
              <a:buFontTx/>
              <a:buBlip>
                <a:blip r:embed="rId2"/>
              </a:buBlip>
              <a:defRPr sz="1200">
                <a:effectLst/>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609600" y="6617252"/>
            <a:ext cx="2844800" cy="196131"/>
          </a:xfrm>
          <a:prstGeom prst="rect">
            <a:avLst/>
          </a:prstGeom>
        </p:spPr>
        <p:txBody>
          <a:bodyPr/>
          <a:lstStyle>
            <a:lvl1pPr>
              <a:defRPr>
                <a:effectLst/>
                <a:latin typeface="+mn-lt"/>
              </a:defRPr>
            </a:lvl1pPr>
          </a:lstStyle>
          <a:p>
            <a:pPr>
              <a:defRPr/>
            </a:pPr>
            <a:fld id="{B3F36C46-FB5A-420F-B5B7-311859D32DE1}" type="datetime1">
              <a:rPr lang="de-DE" smtClean="0"/>
              <a:t>13.01.2020</a:t>
            </a:fld>
            <a:endParaRPr lang="de-DE" dirty="0"/>
          </a:p>
        </p:txBody>
      </p:sp>
      <p:sp>
        <p:nvSpPr>
          <p:cNvPr id="5" name="Fußzeilenplatzhalter 4"/>
          <p:cNvSpPr>
            <a:spLocks noGrp="1"/>
          </p:cNvSpPr>
          <p:nvPr>
            <p:ph type="ftr" sz="quarter" idx="11"/>
          </p:nvPr>
        </p:nvSpPr>
        <p:spPr>
          <a:xfrm>
            <a:off x="4165600" y="6617252"/>
            <a:ext cx="3860800" cy="196131"/>
          </a:xfrm>
          <a:prstGeom prst="rect">
            <a:avLst/>
          </a:prstGeom>
        </p:spPr>
        <p:txBody>
          <a:bodyPr/>
          <a:lstStyle>
            <a:lvl1pPr>
              <a:defRPr>
                <a:effectLst/>
                <a:latin typeface="+mn-lt"/>
              </a:defRPr>
            </a:lvl1pPr>
          </a:lstStyle>
          <a:p>
            <a:pPr>
              <a:defRPr/>
            </a:pPr>
            <a:r>
              <a:rPr lang="de-DE"/>
              <a:t>Reinhard Schaffert | Geschäftsführer</a:t>
            </a:r>
            <a:endParaRPr lang="de-DE" dirty="0"/>
          </a:p>
        </p:txBody>
      </p:sp>
      <p:sp>
        <p:nvSpPr>
          <p:cNvPr id="6" name="Foliennummernplatzhalter 5"/>
          <p:cNvSpPr>
            <a:spLocks noGrp="1"/>
          </p:cNvSpPr>
          <p:nvPr>
            <p:ph type="sldNum" sz="quarter" idx="12"/>
          </p:nvPr>
        </p:nvSpPr>
        <p:spPr>
          <a:xfrm>
            <a:off x="8737600" y="6617252"/>
            <a:ext cx="2844800" cy="196131"/>
          </a:xfrm>
          <a:prstGeom prst="rect">
            <a:avLst/>
          </a:prstGeom>
        </p:spPr>
        <p:txBody>
          <a:bodyPr/>
          <a:lstStyle>
            <a:lvl1pPr>
              <a:defRPr>
                <a:effectLst/>
                <a:latin typeface="+mn-lt"/>
              </a:defRPr>
            </a:lvl1pPr>
          </a:lstStyle>
          <a:p>
            <a:pPr>
              <a:defRPr/>
            </a:pPr>
            <a:fld id="{26B0DD0A-270A-4270-B6CA-863BF67EFA8E}" type="slidenum">
              <a:rPr lang="de-DE" smtClean="0"/>
              <a:pPr>
                <a:defRPr/>
              </a:pPr>
              <a:t>‹Nr.›</a:t>
            </a:fld>
            <a:endParaRPr lang="de-DE" dirty="0"/>
          </a:p>
        </p:txBody>
      </p:sp>
      <p:grpSp>
        <p:nvGrpSpPr>
          <p:cNvPr id="33" name="Gruppieren 32">
            <a:extLst>
              <a:ext uri="{FF2B5EF4-FFF2-40B4-BE49-F238E27FC236}">
                <a16:creationId xmlns:a16="http://schemas.microsoft.com/office/drawing/2014/main" id="{C3C2034D-7EDC-4CD8-ADC5-B6303672696E}"/>
              </a:ext>
            </a:extLst>
          </p:cNvPr>
          <p:cNvGrpSpPr/>
          <p:nvPr userDrawn="1"/>
        </p:nvGrpSpPr>
        <p:grpSpPr>
          <a:xfrm>
            <a:off x="623392" y="1304784"/>
            <a:ext cx="10945216" cy="108000"/>
            <a:chOff x="623392" y="1304784"/>
            <a:chExt cx="10945216" cy="108000"/>
          </a:xfrm>
        </p:grpSpPr>
        <p:sp>
          <p:nvSpPr>
            <p:cNvPr id="11" name="Rechteck 10">
              <a:extLst>
                <a:ext uri="{FF2B5EF4-FFF2-40B4-BE49-F238E27FC236}">
                  <a16:creationId xmlns:a16="http://schemas.microsoft.com/office/drawing/2014/main" id="{93EF3F61-0378-4EFA-8BAE-4E2DCE147B27}"/>
                </a:ext>
              </a:extLst>
            </p:cNvPr>
            <p:cNvSpPr/>
            <p:nvPr/>
          </p:nvSpPr>
          <p:spPr>
            <a:xfrm>
              <a:off x="623392" y="1335924"/>
              <a:ext cx="10945216" cy="45719"/>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4" name="Ellipse 23">
              <a:extLst>
                <a:ext uri="{FF2B5EF4-FFF2-40B4-BE49-F238E27FC236}">
                  <a16:creationId xmlns:a16="http://schemas.microsoft.com/office/drawing/2014/main" id="{73196CD3-62E8-4075-B95C-8383526BD6F9}"/>
                </a:ext>
              </a:extLst>
            </p:cNvPr>
            <p:cNvSpPr/>
            <p:nvPr userDrawn="1"/>
          </p:nvSpPr>
          <p:spPr>
            <a:xfrm>
              <a:off x="1070628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6" name="Ellipse 25">
              <a:extLst>
                <a:ext uri="{FF2B5EF4-FFF2-40B4-BE49-F238E27FC236}">
                  <a16:creationId xmlns:a16="http://schemas.microsoft.com/office/drawing/2014/main" id="{CB4B1E2C-62C4-4785-A4B1-265A84024400}"/>
                </a:ext>
              </a:extLst>
            </p:cNvPr>
            <p:cNvSpPr/>
            <p:nvPr userDrawn="1"/>
          </p:nvSpPr>
          <p:spPr>
            <a:xfrm>
              <a:off x="137771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7" name="Ellipse 26">
              <a:extLst>
                <a:ext uri="{FF2B5EF4-FFF2-40B4-BE49-F238E27FC236}">
                  <a16:creationId xmlns:a16="http://schemas.microsoft.com/office/drawing/2014/main" id="{FA2A59C0-8B0F-4F1D-888A-C23B707B8D3A}"/>
                </a:ext>
              </a:extLst>
            </p:cNvPr>
            <p:cNvSpPr/>
            <p:nvPr userDrawn="1"/>
          </p:nvSpPr>
          <p:spPr>
            <a:xfrm>
              <a:off x="271037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8" name="Ellipse 27">
              <a:extLst>
                <a:ext uri="{FF2B5EF4-FFF2-40B4-BE49-F238E27FC236}">
                  <a16:creationId xmlns:a16="http://schemas.microsoft.com/office/drawing/2014/main" id="{1C720E68-FF27-4C8A-BC68-3D819CA85879}"/>
                </a:ext>
              </a:extLst>
            </p:cNvPr>
            <p:cNvSpPr/>
            <p:nvPr userDrawn="1"/>
          </p:nvSpPr>
          <p:spPr>
            <a:xfrm>
              <a:off x="4043023"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9" name="Ellipse 28">
              <a:extLst>
                <a:ext uri="{FF2B5EF4-FFF2-40B4-BE49-F238E27FC236}">
                  <a16:creationId xmlns:a16="http://schemas.microsoft.com/office/drawing/2014/main" id="{2AE8FD06-CA8E-43E8-A1C7-36C9CDB65741}"/>
                </a:ext>
              </a:extLst>
            </p:cNvPr>
            <p:cNvSpPr/>
            <p:nvPr userDrawn="1"/>
          </p:nvSpPr>
          <p:spPr>
            <a:xfrm>
              <a:off x="5375675"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0" name="Ellipse 29">
              <a:extLst>
                <a:ext uri="{FF2B5EF4-FFF2-40B4-BE49-F238E27FC236}">
                  <a16:creationId xmlns:a16="http://schemas.microsoft.com/office/drawing/2014/main" id="{F617DD27-C526-491F-9C51-53CF573A3EB9}"/>
                </a:ext>
              </a:extLst>
            </p:cNvPr>
            <p:cNvSpPr/>
            <p:nvPr userDrawn="1"/>
          </p:nvSpPr>
          <p:spPr>
            <a:xfrm>
              <a:off x="6708327"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1" name="Ellipse 30">
              <a:extLst>
                <a:ext uri="{FF2B5EF4-FFF2-40B4-BE49-F238E27FC236}">
                  <a16:creationId xmlns:a16="http://schemas.microsoft.com/office/drawing/2014/main" id="{C0DBC1D2-F823-4E08-A693-C3AAEDD1F4A0}"/>
                </a:ext>
              </a:extLst>
            </p:cNvPr>
            <p:cNvSpPr/>
            <p:nvPr userDrawn="1"/>
          </p:nvSpPr>
          <p:spPr>
            <a:xfrm>
              <a:off x="804097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2" name="Ellipse 31">
              <a:extLst>
                <a:ext uri="{FF2B5EF4-FFF2-40B4-BE49-F238E27FC236}">
                  <a16:creationId xmlns:a16="http://schemas.microsoft.com/office/drawing/2014/main" id="{38570DC4-4FDC-43F1-8BB7-9EE0D308183F}"/>
                </a:ext>
              </a:extLst>
            </p:cNvPr>
            <p:cNvSpPr/>
            <p:nvPr userDrawn="1"/>
          </p:nvSpPr>
          <p:spPr>
            <a:xfrm>
              <a:off x="937363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grpSp>
      <p:sp>
        <p:nvSpPr>
          <p:cNvPr id="19" name="Titel 1">
            <a:extLst>
              <a:ext uri="{FF2B5EF4-FFF2-40B4-BE49-F238E27FC236}">
                <a16:creationId xmlns:a16="http://schemas.microsoft.com/office/drawing/2014/main" id="{DF61D880-2AC0-4E2A-8179-1451A436D753}"/>
              </a:ext>
            </a:extLst>
          </p:cNvPr>
          <p:cNvSpPr>
            <a:spLocks noGrp="1"/>
          </p:cNvSpPr>
          <p:nvPr>
            <p:ph type="title"/>
          </p:nvPr>
        </p:nvSpPr>
        <p:spPr>
          <a:xfrm>
            <a:off x="609600" y="764704"/>
            <a:ext cx="10972800" cy="509588"/>
          </a:xfrm>
          <a:prstGeom prst="rect">
            <a:avLst/>
          </a:prstGeom>
        </p:spPr>
        <p:txBody>
          <a:bodyPr/>
          <a:lstStyle>
            <a:lvl1pPr algn="l">
              <a:defRPr lang="de-DE" sz="1800" b="1" i="0" kern="1200" spc="100" baseline="0" dirty="0">
                <a:solidFill>
                  <a:schemeClr val="tx1">
                    <a:tint val="75000"/>
                  </a:schemeClr>
                </a:solidFill>
                <a:effectLst/>
                <a:latin typeface="+mn-lt"/>
                <a:ea typeface="+mn-ea"/>
                <a:cs typeface="Arial" panose="020B0604020202020204" pitchFamily="34" charset="0"/>
              </a:defRPr>
            </a:lvl1pPr>
          </a:lstStyle>
          <a:p>
            <a:r>
              <a:rPr lang="de-DE"/>
              <a:t>Mastertitelformat bearbeiten</a:t>
            </a:r>
            <a:endParaRPr lang="de-DE" dirty="0"/>
          </a:p>
        </p:txBody>
      </p:sp>
      <p:sp>
        <p:nvSpPr>
          <p:cNvPr id="20" name="Inhaltsplatzhalter 2">
            <a:extLst>
              <a:ext uri="{FF2B5EF4-FFF2-40B4-BE49-F238E27FC236}">
                <a16:creationId xmlns:a16="http://schemas.microsoft.com/office/drawing/2014/main" id="{D989A08E-9664-4BE4-AF90-FC0EC544C789}"/>
              </a:ext>
            </a:extLst>
          </p:cNvPr>
          <p:cNvSpPr>
            <a:spLocks noGrp="1"/>
          </p:cNvSpPr>
          <p:nvPr>
            <p:ph idx="13"/>
          </p:nvPr>
        </p:nvSpPr>
        <p:spPr>
          <a:xfrm>
            <a:off x="6168010" y="1530504"/>
            <a:ext cx="5400598" cy="4860000"/>
          </a:xfrm>
          <a:prstGeom prst="rect">
            <a:avLst/>
          </a:prstGeom>
        </p:spPr>
        <p:txBody>
          <a:bodyPr/>
          <a:lstStyle>
            <a:lvl1pPr marL="266700" indent="-266700">
              <a:spcBef>
                <a:spcPts val="900"/>
              </a:spcBef>
              <a:buClrTx/>
              <a:buFontTx/>
              <a:buBlip>
                <a:blip r:embed="rId2"/>
              </a:buBlip>
              <a:defRPr sz="1800">
                <a:effectLst/>
                <a:latin typeface="+mn-lt"/>
              </a:defRPr>
            </a:lvl1pPr>
            <a:lvl2pPr marL="541338" indent="-274638">
              <a:spcBef>
                <a:spcPts val="600"/>
              </a:spcBef>
              <a:buClrTx/>
              <a:buFontTx/>
              <a:buBlip>
                <a:blip r:embed="rId2"/>
              </a:buBlip>
              <a:defRPr sz="1600">
                <a:effectLst/>
                <a:latin typeface="+mn-lt"/>
              </a:defRPr>
            </a:lvl2pPr>
            <a:lvl3pPr marL="719138" indent="-177800">
              <a:spcBef>
                <a:spcPts val="400"/>
              </a:spcBef>
              <a:buClrTx/>
              <a:buFontTx/>
              <a:buBlip>
                <a:blip r:embed="rId2"/>
              </a:buBlip>
              <a:defRPr sz="1400">
                <a:effectLst/>
                <a:latin typeface="+mn-lt"/>
              </a:defRPr>
            </a:lvl3pPr>
            <a:lvl4pPr marL="896938" indent="-177800">
              <a:spcBef>
                <a:spcPts val="300"/>
              </a:spcBef>
              <a:buClrTx/>
              <a:buFontTx/>
              <a:buBlip>
                <a:blip r:embed="rId2"/>
              </a:buBlip>
              <a:defRPr sz="1200">
                <a:effectLst/>
                <a:latin typeface="+mn-lt"/>
              </a:defRPr>
            </a:lvl4pPr>
            <a:lvl5pPr marL="1074738" indent="-177800">
              <a:spcBef>
                <a:spcPts val="300"/>
              </a:spcBef>
              <a:buClrTx/>
              <a:buFontTx/>
              <a:buBlip>
                <a:blip r:embed="rId2"/>
              </a:buBlip>
              <a:defRPr sz="1200">
                <a:effectLst/>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23972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BCE6F0C-1259-4DE2-9B34-F82A8F0F19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3533" y="1330393"/>
            <a:ext cx="3987815" cy="5286653"/>
          </a:xfrm>
          <a:prstGeom prst="rect">
            <a:avLst/>
          </a:prstGeom>
        </p:spPr>
      </p:pic>
      <p:sp>
        <p:nvSpPr>
          <p:cNvPr id="9" name="Rechteck 8">
            <a:extLst>
              <a:ext uri="{FF2B5EF4-FFF2-40B4-BE49-F238E27FC236}">
                <a16:creationId xmlns:a16="http://schemas.microsoft.com/office/drawing/2014/main" id="{DECBC5E9-9E93-4311-8877-B605AF2BED8E}"/>
              </a:ext>
            </a:extLst>
          </p:cNvPr>
          <p:cNvSpPr/>
          <p:nvPr userDrawn="1"/>
        </p:nvSpPr>
        <p:spPr>
          <a:xfrm>
            <a:off x="623392" y="6614284"/>
            <a:ext cx="10945216" cy="216024"/>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4" name="Datumsplatzhalter 3"/>
          <p:cNvSpPr>
            <a:spLocks noGrp="1"/>
          </p:cNvSpPr>
          <p:nvPr>
            <p:ph type="dt" sz="half" idx="10"/>
          </p:nvPr>
        </p:nvSpPr>
        <p:spPr>
          <a:xfrm>
            <a:off x="609600" y="6617252"/>
            <a:ext cx="2844800" cy="196131"/>
          </a:xfrm>
          <a:prstGeom prst="rect">
            <a:avLst/>
          </a:prstGeom>
        </p:spPr>
        <p:txBody>
          <a:bodyPr/>
          <a:lstStyle>
            <a:lvl1pPr>
              <a:defRPr>
                <a:effectLst/>
                <a:latin typeface="+mn-lt"/>
              </a:defRPr>
            </a:lvl1pPr>
          </a:lstStyle>
          <a:p>
            <a:pPr>
              <a:defRPr/>
            </a:pPr>
            <a:fld id="{B3F36C46-FB5A-420F-B5B7-311859D32DE1}" type="datetime1">
              <a:rPr lang="de-DE" smtClean="0"/>
              <a:t>13.01.2020</a:t>
            </a:fld>
            <a:endParaRPr lang="de-DE" dirty="0"/>
          </a:p>
        </p:txBody>
      </p:sp>
      <p:sp>
        <p:nvSpPr>
          <p:cNvPr id="5" name="Fußzeilenplatzhalter 4"/>
          <p:cNvSpPr>
            <a:spLocks noGrp="1"/>
          </p:cNvSpPr>
          <p:nvPr>
            <p:ph type="ftr" sz="quarter" idx="11"/>
          </p:nvPr>
        </p:nvSpPr>
        <p:spPr>
          <a:xfrm>
            <a:off x="4165600" y="6617252"/>
            <a:ext cx="3860800" cy="196131"/>
          </a:xfrm>
          <a:prstGeom prst="rect">
            <a:avLst/>
          </a:prstGeom>
        </p:spPr>
        <p:txBody>
          <a:bodyPr/>
          <a:lstStyle>
            <a:lvl1pPr>
              <a:defRPr>
                <a:effectLst/>
                <a:latin typeface="+mn-lt"/>
              </a:defRPr>
            </a:lvl1pPr>
          </a:lstStyle>
          <a:p>
            <a:pPr>
              <a:defRPr/>
            </a:pPr>
            <a:r>
              <a:rPr lang="de-DE"/>
              <a:t>Reinhard Schaffert | Geschäftsführer</a:t>
            </a:r>
            <a:endParaRPr lang="de-DE" dirty="0"/>
          </a:p>
        </p:txBody>
      </p:sp>
      <p:sp>
        <p:nvSpPr>
          <p:cNvPr id="6" name="Foliennummernplatzhalter 5"/>
          <p:cNvSpPr>
            <a:spLocks noGrp="1"/>
          </p:cNvSpPr>
          <p:nvPr>
            <p:ph type="sldNum" sz="quarter" idx="12"/>
          </p:nvPr>
        </p:nvSpPr>
        <p:spPr>
          <a:xfrm>
            <a:off x="8737600" y="6617252"/>
            <a:ext cx="2844800" cy="196131"/>
          </a:xfrm>
          <a:prstGeom prst="rect">
            <a:avLst/>
          </a:prstGeom>
        </p:spPr>
        <p:txBody>
          <a:bodyPr/>
          <a:lstStyle>
            <a:lvl1pPr>
              <a:defRPr>
                <a:effectLst/>
                <a:latin typeface="+mn-lt"/>
              </a:defRPr>
            </a:lvl1pPr>
          </a:lstStyle>
          <a:p>
            <a:pPr>
              <a:defRPr/>
            </a:pPr>
            <a:fld id="{26B0DD0A-270A-4270-B6CA-863BF67EFA8E}" type="slidenum">
              <a:rPr lang="de-DE" smtClean="0"/>
              <a:pPr>
                <a:defRPr/>
              </a:pPr>
              <a:t>‹Nr.›</a:t>
            </a:fld>
            <a:endParaRPr lang="de-DE" dirty="0"/>
          </a:p>
        </p:txBody>
      </p:sp>
      <p:grpSp>
        <p:nvGrpSpPr>
          <p:cNvPr id="33" name="Gruppieren 32">
            <a:extLst>
              <a:ext uri="{FF2B5EF4-FFF2-40B4-BE49-F238E27FC236}">
                <a16:creationId xmlns:a16="http://schemas.microsoft.com/office/drawing/2014/main" id="{C3C2034D-7EDC-4CD8-ADC5-B6303672696E}"/>
              </a:ext>
            </a:extLst>
          </p:cNvPr>
          <p:cNvGrpSpPr/>
          <p:nvPr userDrawn="1"/>
        </p:nvGrpSpPr>
        <p:grpSpPr>
          <a:xfrm>
            <a:off x="623392" y="1304784"/>
            <a:ext cx="10945216" cy="108000"/>
            <a:chOff x="623392" y="1304784"/>
            <a:chExt cx="10945216" cy="108000"/>
          </a:xfrm>
        </p:grpSpPr>
        <p:sp>
          <p:nvSpPr>
            <p:cNvPr id="11" name="Rechteck 10">
              <a:extLst>
                <a:ext uri="{FF2B5EF4-FFF2-40B4-BE49-F238E27FC236}">
                  <a16:creationId xmlns:a16="http://schemas.microsoft.com/office/drawing/2014/main" id="{93EF3F61-0378-4EFA-8BAE-4E2DCE147B27}"/>
                </a:ext>
              </a:extLst>
            </p:cNvPr>
            <p:cNvSpPr/>
            <p:nvPr/>
          </p:nvSpPr>
          <p:spPr>
            <a:xfrm>
              <a:off x="623392" y="1335924"/>
              <a:ext cx="10945216" cy="45719"/>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4" name="Ellipse 23">
              <a:extLst>
                <a:ext uri="{FF2B5EF4-FFF2-40B4-BE49-F238E27FC236}">
                  <a16:creationId xmlns:a16="http://schemas.microsoft.com/office/drawing/2014/main" id="{73196CD3-62E8-4075-B95C-8383526BD6F9}"/>
                </a:ext>
              </a:extLst>
            </p:cNvPr>
            <p:cNvSpPr/>
            <p:nvPr userDrawn="1"/>
          </p:nvSpPr>
          <p:spPr>
            <a:xfrm>
              <a:off x="1070628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6" name="Ellipse 25">
              <a:extLst>
                <a:ext uri="{FF2B5EF4-FFF2-40B4-BE49-F238E27FC236}">
                  <a16:creationId xmlns:a16="http://schemas.microsoft.com/office/drawing/2014/main" id="{CB4B1E2C-62C4-4785-A4B1-265A84024400}"/>
                </a:ext>
              </a:extLst>
            </p:cNvPr>
            <p:cNvSpPr/>
            <p:nvPr userDrawn="1"/>
          </p:nvSpPr>
          <p:spPr>
            <a:xfrm>
              <a:off x="137771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7" name="Ellipse 26">
              <a:extLst>
                <a:ext uri="{FF2B5EF4-FFF2-40B4-BE49-F238E27FC236}">
                  <a16:creationId xmlns:a16="http://schemas.microsoft.com/office/drawing/2014/main" id="{FA2A59C0-8B0F-4F1D-888A-C23B707B8D3A}"/>
                </a:ext>
              </a:extLst>
            </p:cNvPr>
            <p:cNvSpPr/>
            <p:nvPr userDrawn="1"/>
          </p:nvSpPr>
          <p:spPr>
            <a:xfrm>
              <a:off x="271037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8" name="Ellipse 27">
              <a:extLst>
                <a:ext uri="{FF2B5EF4-FFF2-40B4-BE49-F238E27FC236}">
                  <a16:creationId xmlns:a16="http://schemas.microsoft.com/office/drawing/2014/main" id="{1C720E68-FF27-4C8A-BC68-3D819CA85879}"/>
                </a:ext>
              </a:extLst>
            </p:cNvPr>
            <p:cNvSpPr/>
            <p:nvPr userDrawn="1"/>
          </p:nvSpPr>
          <p:spPr>
            <a:xfrm>
              <a:off x="4043023"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9" name="Ellipse 28">
              <a:extLst>
                <a:ext uri="{FF2B5EF4-FFF2-40B4-BE49-F238E27FC236}">
                  <a16:creationId xmlns:a16="http://schemas.microsoft.com/office/drawing/2014/main" id="{2AE8FD06-CA8E-43E8-A1C7-36C9CDB65741}"/>
                </a:ext>
              </a:extLst>
            </p:cNvPr>
            <p:cNvSpPr/>
            <p:nvPr userDrawn="1"/>
          </p:nvSpPr>
          <p:spPr>
            <a:xfrm>
              <a:off x="5375675"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0" name="Ellipse 29">
              <a:extLst>
                <a:ext uri="{FF2B5EF4-FFF2-40B4-BE49-F238E27FC236}">
                  <a16:creationId xmlns:a16="http://schemas.microsoft.com/office/drawing/2014/main" id="{F617DD27-C526-491F-9C51-53CF573A3EB9}"/>
                </a:ext>
              </a:extLst>
            </p:cNvPr>
            <p:cNvSpPr/>
            <p:nvPr userDrawn="1"/>
          </p:nvSpPr>
          <p:spPr>
            <a:xfrm>
              <a:off x="6708327"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1" name="Ellipse 30">
              <a:extLst>
                <a:ext uri="{FF2B5EF4-FFF2-40B4-BE49-F238E27FC236}">
                  <a16:creationId xmlns:a16="http://schemas.microsoft.com/office/drawing/2014/main" id="{C0DBC1D2-F823-4E08-A693-C3AAEDD1F4A0}"/>
                </a:ext>
              </a:extLst>
            </p:cNvPr>
            <p:cNvSpPr/>
            <p:nvPr userDrawn="1"/>
          </p:nvSpPr>
          <p:spPr>
            <a:xfrm>
              <a:off x="804097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2" name="Ellipse 31">
              <a:extLst>
                <a:ext uri="{FF2B5EF4-FFF2-40B4-BE49-F238E27FC236}">
                  <a16:creationId xmlns:a16="http://schemas.microsoft.com/office/drawing/2014/main" id="{38570DC4-4FDC-43F1-8BB7-9EE0D308183F}"/>
                </a:ext>
              </a:extLst>
            </p:cNvPr>
            <p:cNvSpPr/>
            <p:nvPr userDrawn="1"/>
          </p:nvSpPr>
          <p:spPr>
            <a:xfrm>
              <a:off x="937363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grpSp>
      <p:pic>
        <p:nvPicPr>
          <p:cNvPr id="20" name="Grafik 19">
            <a:extLst>
              <a:ext uri="{FF2B5EF4-FFF2-40B4-BE49-F238E27FC236}">
                <a16:creationId xmlns:a16="http://schemas.microsoft.com/office/drawing/2014/main" id="{C4B7DECF-2EF3-4A3E-975A-28C9BC67497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31904" y="3399659"/>
            <a:ext cx="6065915" cy="2919403"/>
          </a:xfrm>
          <a:prstGeom prst="rect">
            <a:avLst/>
          </a:prstGeom>
          <a:effectLst>
            <a:outerShdw blurRad="50800" dist="38100" dir="2700000" algn="tl" rotWithShape="0">
              <a:prstClr val="black">
                <a:alpha val="40000"/>
              </a:prstClr>
            </a:outerShdw>
          </a:effectLst>
        </p:spPr>
      </p:pic>
      <p:sp>
        <p:nvSpPr>
          <p:cNvPr id="21" name="Rechteck 20">
            <a:extLst>
              <a:ext uri="{FF2B5EF4-FFF2-40B4-BE49-F238E27FC236}">
                <a16:creationId xmlns:a16="http://schemas.microsoft.com/office/drawing/2014/main" id="{577ADD08-C5AE-4BD3-B0A6-A25D7777BBEB}"/>
              </a:ext>
            </a:extLst>
          </p:cNvPr>
          <p:cNvSpPr/>
          <p:nvPr userDrawn="1"/>
        </p:nvSpPr>
        <p:spPr>
          <a:xfrm>
            <a:off x="5231904" y="1519313"/>
            <a:ext cx="6065915" cy="82956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l"/>
            <a:r>
              <a:rPr lang="de-DE" sz="1400" b="1" dirty="0"/>
              <a:t>Geschäftsstelle:</a:t>
            </a:r>
          </a:p>
          <a:p>
            <a:pPr lvl="0" algn="l"/>
            <a:r>
              <a:rPr lang="de-DE" sz="1400" dirty="0"/>
              <a:t>Forsthausstr. 1-3 / Haus 3e | 35578 Wetzlar | 06441 / 897 43 41</a:t>
            </a:r>
          </a:p>
          <a:p>
            <a:pPr lvl="0" algn="l"/>
            <a:r>
              <a:rPr lang="de-DE" sz="1400" dirty="0"/>
              <a:t>gf@klinikverbund-hessen.de | klinikverbund-hessen.de</a:t>
            </a:r>
          </a:p>
        </p:txBody>
      </p:sp>
      <p:pic>
        <p:nvPicPr>
          <p:cNvPr id="7" name="Grafik 6">
            <a:extLst>
              <a:ext uri="{FF2B5EF4-FFF2-40B4-BE49-F238E27FC236}">
                <a16:creationId xmlns:a16="http://schemas.microsoft.com/office/drawing/2014/main" id="{11E96DF0-9DB1-43F8-9B00-319EB6D8E31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02424" y="1590476"/>
            <a:ext cx="695395" cy="695395"/>
          </a:xfrm>
          <a:prstGeom prst="rect">
            <a:avLst/>
          </a:prstGeom>
        </p:spPr>
      </p:pic>
      <p:sp>
        <p:nvSpPr>
          <p:cNvPr id="2" name="Rechteck 1">
            <a:extLst>
              <a:ext uri="{FF2B5EF4-FFF2-40B4-BE49-F238E27FC236}">
                <a16:creationId xmlns:a16="http://schemas.microsoft.com/office/drawing/2014/main" id="{B1AF8233-6FF6-44A2-82D1-C19ABA4B494E}"/>
              </a:ext>
            </a:extLst>
          </p:cNvPr>
          <p:cNvSpPr/>
          <p:nvPr userDrawn="1"/>
        </p:nvSpPr>
        <p:spPr>
          <a:xfrm>
            <a:off x="623392" y="764703"/>
            <a:ext cx="10945215" cy="523155"/>
          </a:xfrm>
          <a:prstGeom prst="rect">
            <a:avLst/>
          </a:prstGeom>
        </p:spPr>
        <p:txBody>
          <a:bodyPr wrap="square">
            <a:noAutofit/>
          </a:bodyPr>
          <a:lstStyle/>
          <a:p>
            <a:pPr algn="ctr" rtl="0" eaLnBrk="1" fontAlgn="base" hangingPunct="1">
              <a:spcBef>
                <a:spcPct val="0"/>
              </a:spcBef>
              <a:spcAft>
                <a:spcPct val="0"/>
              </a:spcAft>
            </a:pPr>
            <a:r>
              <a:rPr lang="de-DE" sz="1800" b="1" i="0" kern="1200" spc="100" baseline="0" dirty="0">
                <a:solidFill>
                  <a:schemeClr val="tx1">
                    <a:tint val="75000"/>
                  </a:schemeClr>
                </a:solidFill>
                <a:effectLst/>
                <a:latin typeface="+mn-lt"/>
                <a:ea typeface="+mn-ea"/>
                <a:cs typeface="Arial" panose="020B0604020202020204" pitchFamily="34" charset="0"/>
              </a:rPr>
              <a:t>Vielen Dank</a:t>
            </a:r>
          </a:p>
        </p:txBody>
      </p:sp>
    </p:spTree>
    <p:extLst>
      <p:ext uri="{BB962C8B-B14F-4D97-AF65-F5344CB8AC3E}">
        <p14:creationId xmlns:p14="http://schemas.microsoft.com/office/powerpoint/2010/main" val="336959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609600" y="6617252"/>
            <a:ext cx="2844800" cy="196131"/>
          </a:xfrm>
          <a:prstGeom prst="rect">
            <a:avLst/>
          </a:prstGeom>
        </p:spPr>
        <p:txBody>
          <a:bodyPr vert="horz" lIns="91440" tIns="45720" rIns="91440" bIns="45720" rtlCol="0" anchor="ctr"/>
          <a:lstStyle>
            <a:lvl1pPr algn="l" fontAlgn="auto">
              <a:spcBef>
                <a:spcPts val="0"/>
              </a:spcBef>
              <a:spcAft>
                <a:spcPts val="0"/>
              </a:spcAft>
              <a:defRPr sz="800" smtClean="0">
                <a:solidFill>
                  <a:schemeClr val="tx1"/>
                </a:solidFill>
                <a:effectLst/>
                <a:latin typeface="+mn-lt"/>
                <a:cs typeface="Arial" panose="020B0604020202020204" pitchFamily="34" charset="0"/>
              </a:defRPr>
            </a:lvl1pPr>
          </a:lstStyle>
          <a:p>
            <a:pPr>
              <a:defRPr/>
            </a:pPr>
            <a:fld id="{9EF65DEE-A214-4DD4-BF28-55F28B24A5E0}" type="datetime1">
              <a:rPr lang="de-DE" smtClean="0"/>
              <a:t>13.01.2020</a:t>
            </a:fld>
            <a:endParaRPr lang="de-DE" dirty="0"/>
          </a:p>
        </p:txBody>
      </p:sp>
      <p:sp>
        <p:nvSpPr>
          <p:cNvPr id="5" name="Fußzeilenplatzhalter 4"/>
          <p:cNvSpPr>
            <a:spLocks noGrp="1"/>
          </p:cNvSpPr>
          <p:nvPr>
            <p:ph type="ftr" sz="quarter" idx="3"/>
          </p:nvPr>
        </p:nvSpPr>
        <p:spPr>
          <a:xfrm>
            <a:off x="4165600" y="6617252"/>
            <a:ext cx="3860800" cy="196131"/>
          </a:xfrm>
          <a:prstGeom prst="rect">
            <a:avLst/>
          </a:prstGeom>
        </p:spPr>
        <p:txBody>
          <a:bodyPr vert="horz" lIns="91440" tIns="45720" rIns="91440" bIns="45720" rtlCol="0" anchor="ctr"/>
          <a:lstStyle>
            <a:lvl1pPr algn="ctr" fontAlgn="auto">
              <a:spcBef>
                <a:spcPts val="0"/>
              </a:spcBef>
              <a:spcAft>
                <a:spcPts val="0"/>
              </a:spcAft>
              <a:defRPr sz="800" dirty="0" smtClean="0">
                <a:solidFill>
                  <a:schemeClr val="tx1"/>
                </a:solidFill>
                <a:effectLst/>
                <a:latin typeface="+mn-lt"/>
                <a:cs typeface="Arial" panose="020B0604020202020204" pitchFamily="34" charset="0"/>
              </a:defRPr>
            </a:lvl1pPr>
          </a:lstStyle>
          <a:p>
            <a:pPr>
              <a:defRPr/>
            </a:pPr>
            <a:r>
              <a:rPr lang="de-DE" dirty="0"/>
              <a:t>Reinhard Schaffert | Geschäftsführer</a:t>
            </a:r>
          </a:p>
        </p:txBody>
      </p:sp>
      <p:sp>
        <p:nvSpPr>
          <p:cNvPr id="6" name="Foliennummernplatzhalter 5"/>
          <p:cNvSpPr>
            <a:spLocks noGrp="1"/>
          </p:cNvSpPr>
          <p:nvPr>
            <p:ph type="sldNum" sz="quarter" idx="4"/>
          </p:nvPr>
        </p:nvSpPr>
        <p:spPr>
          <a:xfrm>
            <a:off x="8737600" y="6617252"/>
            <a:ext cx="2844800" cy="196131"/>
          </a:xfrm>
          <a:prstGeom prst="rect">
            <a:avLst/>
          </a:prstGeom>
        </p:spPr>
        <p:txBody>
          <a:bodyPr vert="horz" lIns="91440" tIns="45720" rIns="91440" bIns="45720" rtlCol="0" anchor="ctr"/>
          <a:lstStyle>
            <a:lvl1pPr algn="r" fontAlgn="auto">
              <a:spcBef>
                <a:spcPts val="0"/>
              </a:spcBef>
              <a:spcAft>
                <a:spcPts val="0"/>
              </a:spcAft>
              <a:defRPr sz="800" smtClean="0">
                <a:solidFill>
                  <a:schemeClr val="tx1"/>
                </a:solidFill>
                <a:effectLst/>
                <a:latin typeface="+mn-lt"/>
                <a:cs typeface="Arial" panose="020B0604020202020204" pitchFamily="34" charset="0"/>
              </a:defRPr>
            </a:lvl1pPr>
          </a:lstStyle>
          <a:p>
            <a:pPr>
              <a:defRPr/>
            </a:pPr>
            <a:fld id="{C4F3B788-4162-49FF-BBAD-340911E3718A}" type="slidenum">
              <a:rPr lang="de-DE" smtClean="0"/>
              <a:pPr>
                <a:defRPr/>
              </a:pPr>
              <a:t>‹Nr.›</a:t>
            </a:fld>
            <a:endParaRPr lang="de-DE" dirty="0"/>
          </a:p>
        </p:txBody>
      </p:sp>
      <p:pic>
        <p:nvPicPr>
          <p:cNvPr id="3" name="Grafik 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171709" y="116633"/>
            <a:ext cx="2410691" cy="602673"/>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3" r:id="rId2"/>
    <p:sldLayoutId id="2147483658" r:id="rId3"/>
    <p:sldLayoutId id="2147483660" r:id="rId4"/>
    <p:sldLayoutId id="214748366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spcBef>
          <a:spcPct val="0"/>
        </a:spcBef>
        <a:spcAft>
          <a:spcPct val="0"/>
        </a:spcAft>
        <a:defRPr lang="de-DE" sz="1800" b="1" kern="1200" dirty="0">
          <a:solidFill>
            <a:srgbClr val="898989"/>
          </a:solidFill>
          <a:effectLst/>
          <a:latin typeface="+mn-lt"/>
          <a:ea typeface="+mn-ea"/>
          <a:cs typeface="Arial" panose="020B0604020202020204" pitchFamily="34" charset="0"/>
        </a:defRPr>
      </a:lvl1pPr>
      <a:lvl2pPr algn="l" rtl="0" eaLnBrk="1" fontAlgn="base" hangingPunct="1">
        <a:spcBef>
          <a:spcPct val="0"/>
        </a:spcBef>
        <a:spcAft>
          <a:spcPct val="0"/>
        </a:spcAft>
        <a:defRPr sz="2000">
          <a:solidFill>
            <a:srgbClr val="898989"/>
          </a:solidFill>
          <a:latin typeface="Arial" charset="0"/>
          <a:cs typeface="Arial" charset="0"/>
        </a:defRPr>
      </a:lvl2pPr>
      <a:lvl3pPr algn="l" rtl="0" eaLnBrk="1" fontAlgn="base" hangingPunct="1">
        <a:spcBef>
          <a:spcPct val="0"/>
        </a:spcBef>
        <a:spcAft>
          <a:spcPct val="0"/>
        </a:spcAft>
        <a:defRPr sz="2000">
          <a:solidFill>
            <a:srgbClr val="898989"/>
          </a:solidFill>
          <a:latin typeface="Arial" charset="0"/>
          <a:cs typeface="Arial" charset="0"/>
        </a:defRPr>
      </a:lvl3pPr>
      <a:lvl4pPr algn="l" rtl="0" eaLnBrk="1" fontAlgn="base" hangingPunct="1">
        <a:spcBef>
          <a:spcPct val="0"/>
        </a:spcBef>
        <a:spcAft>
          <a:spcPct val="0"/>
        </a:spcAft>
        <a:defRPr sz="2000">
          <a:solidFill>
            <a:srgbClr val="898989"/>
          </a:solidFill>
          <a:latin typeface="Arial" charset="0"/>
          <a:cs typeface="Arial" charset="0"/>
        </a:defRPr>
      </a:lvl4pPr>
      <a:lvl5pPr algn="l" rtl="0" eaLnBrk="1" fontAlgn="base" hangingPunct="1">
        <a:spcBef>
          <a:spcPct val="0"/>
        </a:spcBef>
        <a:spcAft>
          <a:spcPct val="0"/>
        </a:spcAft>
        <a:defRPr sz="2000">
          <a:solidFill>
            <a:srgbClr val="898989"/>
          </a:solidFill>
          <a:latin typeface="Arial" charset="0"/>
          <a:cs typeface="Arial" charset="0"/>
        </a:defRPr>
      </a:lvl5pPr>
      <a:lvl6pPr marL="457200" algn="l" rtl="0" eaLnBrk="1" fontAlgn="base" hangingPunct="1">
        <a:spcBef>
          <a:spcPct val="0"/>
        </a:spcBef>
        <a:spcAft>
          <a:spcPct val="0"/>
        </a:spcAft>
        <a:defRPr sz="2000">
          <a:solidFill>
            <a:srgbClr val="898989"/>
          </a:solidFill>
          <a:latin typeface="Arial" charset="0"/>
          <a:cs typeface="Arial" charset="0"/>
        </a:defRPr>
      </a:lvl6pPr>
      <a:lvl7pPr marL="914400" algn="l" rtl="0" eaLnBrk="1" fontAlgn="base" hangingPunct="1">
        <a:spcBef>
          <a:spcPct val="0"/>
        </a:spcBef>
        <a:spcAft>
          <a:spcPct val="0"/>
        </a:spcAft>
        <a:defRPr sz="2000">
          <a:solidFill>
            <a:srgbClr val="898989"/>
          </a:solidFill>
          <a:latin typeface="Arial" charset="0"/>
          <a:cs typeface="Arial" charset="0"/>
        </a:defRPr>
      </a:lvl7pPr>
      <a:lvl8pPr marL="1371600" algn="l" rtl="0" eaLnBrk="1" fontAlgn="base" hangingPunct="1">
        <a:spcBef>
          <a:spcPct val="0"/>
        </a:spcBef>
        <a:spcAft>
          <a:spcPct val="0"/>
        </a:spcAft>
        <a:defRPr sz="2000">
          <a:solidFill>
            <a:srgbClr val="898989"/>
          </a:solidFill>
          <a:latin typeface="Arial" charset="0"/>
          <a:cs typeface="Arial" charset="0"/>
        </a:defRPr>
      </a:lvl8pPr>
      <a:lvl9pPr marL="1828800" algn="l" rtl="0" eaLnBrk="1" fontAlgn="base" hangingPunct="1">
        <a:spcBef>
          <a:spcPct val="0"/>
        </a:spcBef>
        <a:spcAft>
          <a:spcPct val="0"/>
        </a:spcAft>
        <a:defRPr sz="2000">
          <a:solidFill>
            <a:srgbClr val="898989"/>
          </a:solidFill>
          <a:latin typeface="Arial" charset="0"/>
          <a:cs typeface="Arial" charset="0"/>
        </a:defRPr>
      </a:lvl9pPr>
    </p:titleStyle>
    <p:bodyStyle>
      <a:lvl1pPr marL="268288" indent="-268288" algn="l" rtl="0" eaLnBrk="1" fontAlgn="base" hangingPunct="1">
        <a:spcBef>
          <a:spcPct val="20000"/>
        </a:spcBef>
        <a:spcAft>
          <a:spcPct val="0"/>
        </a:spcAft>
        <a:buFontTx/>
        <a:buBlip>
          <a:blip r:embed="rId8"/>
        </a:buBlip>
        <a:defRPr lang="de-DE" sz="1800" kern="1200" dirty="0">
          <a:solidFill>
            <a:schemeClr val="tx1"/>
          </a:solidFill>
          <a:effectLst/>
          <a:latin typeface="+mn-lt"/>
          <a:ea typeface="+mn-ea"/>
          <a:cs typeface="Arial" panose="020B0604020202020204" pitchFamily="34" charset="0"/>
        </a:defRPr>
      </a:lvl1pPr>
      <a:lvl2pPr marL="538163" indent="-269875" algn="l" rtl="0" eaLnBrk="1" fontAlgn="base" hangingPunct="1">
        <a:spcBef>
          <a:spcPct val="20000"/>
        </a:spcBef>
        <a:spcAft>
          <a:spcPct val="0"/>
        </a:spcAft>
        <a:buFontTx/>
        <a:buBlip>
          <a:blip r:embed="rId8"/>
        </a:buBlip>
        <a:defRPr lang="de-DE" sz="1600" kern="1200" dirty="0">
          <a:solidFill>
            <a:schemeClr val="tx1"/>
          </a:solidFill>
          <a:effectLst/>
          <a:latin typeface="+mn-lt"/>
          <a:ea typeface="+mn-ea"/>
          <a:cs typeface="Arial" panose="020B0604020202020204" pitchFamily="34" charset="0"/>
        </a:defRPr>
      </a:lvl2pPr>
      <a:lvl3pPr marL="717550" indent="-179388" algn="l" rtl="0" eaLnBrk="1" fontAlgn="base" hangingPunct="1">
        <a:spcBef>
          <a:spcPct val="20000"/>
        </a:spcBef>
        <a:spcAft>
          <a:spcPct val="0"/>
        </a:spcAft>
        <a:buFont typeface="Arial" charset="0"/>
        <a:buChar char="•"/>
        <a:defRPr lang="de-DE" sz="1400" kern="1200" dirty="0">
          <a:solidFill>
            <a:schemeClr val="tx1"/>
          </a:solidFill>
          <a:effectLst/>
          <a:latin typeface="+mn-lt"/>
          <a:ea typeface="+mn-ea"/>
          <a:cs typeface="Arial" panose="020B0604020202020204" pitchFamily="34" charset="0"/>
        </a:defRPr>
      </a:lvl3pPr>
      <a:lvl4pPr marL="896938" indent="-179388" algn="l" rtl="0" eaLnBrk="1" fontAlgn="base" hangingPunct="1">
        <a:spcBef>
          <a:spcPct val="20000"/>
        </a:spcBef>
        <a:spcAft>
          <a:spcPct val="0"/>
        </a:spcAft>
        <a:buFont typeface="Arial" charset="0"/>
        <a:buChar char="–"/>
        <a:defRPr lang="de-DE" sz="1200" kern="1200" dirty="0">
          <a:solidFill>
            <a:schemeClr val="tx1"/>
          </a:solidFill>
          <a:effectLst/>
          <a:latin typeface="+mn-lt"/>
          <a:ea typeface="+mn-ea"/>
          <a:cs typeface="Arial" panose="020B0604020202020204" pitchFamily="34" charset="0"/>
        </a:defRPr>
      </a:lvl4pPr>
      <a:lvl5pPr marL="1076325" indent="-179388" algn="l" rtl="0" eaLnBrk="1" fontAlgn="base" hangingPunct="1">
        <a:spcBef>
          <a:spcPct val="20000"/>
        </a:spcBef>
        <a:spcAft>
          <a:spcPct val="0"/>
        </a:spcAft>
        <a:buFont typeface="Arial" charset="0"/>
        <a:buChar char="»"/>
        <a:defRPr lang="de-DE" sz="1200" kern="1200" dirty="0">
          <a:solidFill>
            <a:schemeClr val="tx1"/>
          </a:solidFill>
          <a:effectLst/>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0.png"/></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1A106A2B-6AF7-4527-99F2-DB0B1AB6EB80}"/>
              </a:ext>
            </a:extLst>
          </p:cNvPr>
          <p:cNvSpPr>
            <a:spLocks noGrp="1"/>
          </p:cNvSpPr>
          <p:nvPr>
            <p:ph type="subTitle" idx="1"/>
          </p:nvPr>
        </p:nvSpPr>
        <p:spPr/>
        <p:txBody>
          <a:bodyPr/>
          <a:lstStyle/>
          <a:p>
            <a:r>
              <a:rPr lang="de-DE" sz="1800" dirty="0"/>
              <a:t>Stand: </a:t>
            </a:r>
            <a:r>
              <a:rPr lang="de-DE" dirty="0"/>
              <a:t>Referentenentwurf vom 08.01.2020</a:t>
            </a:r>
            <a:endParaRPr lang="de-DE" sz="1800" dirty="0"/>
          </a:p>
        </p:txBody>
      </p:sp>
      <p:sp>
        <p:nvSpPr>
          <p:cNvPr id="3" name="Titel 2">
            <a:extLst>
              <a:ext uri="{FF2B5EF4-FFF2-40B4-BE49-F238E27FC236}">
                <a16:creationId xmlns:a16="http://schemas.microsoft.com/office/drawing/2014/main" id="{05085183-7496-4002-A7CD-36FD5FD6CC61}"/>
              </a:ext>
            </a:extLst>
          </p:cNvPr>
          <p:cNvSpPr>
            <a:spLocks noGrp="1"/>
          </p:cNvSpPr>
          <p:nvPr>
            <p:ph type="title"/>
          </p:nvPr>
        </p:nvSpPr>
        <p:spPr/>
        <p:txBody>
          <a:bodyPr/>
          <a:lstStyle/>
          <a:p>
            <a:r>
              <a:rPr lang="de-DE" dirty="0"/>
              <a:t>Entwurf eines Gesetzes zur Reform der Notfallversorgung</a:t>
            </a:r>
          </a:p>
        </p:txBody>
      </p:sp>
      <p:pic>
        <p:nvPicPr>
          <p:cNvPr id="4" name="Picture 2" descr="Creative Commons Lizenzvertrag">
            <a:hlinkClick r:id="rId2"/>
            <a:extLst>
              <a:ext uri="{FF2B5EF4-FFF2-40B4-BE49-F238E27FC236}">
                <a16:creationId xmlns:a16="http://schemas.microsoft.com/office/drawing/2014/main" id="{14BADDD2-A64A-4762-8018-55815BE1A0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6900" y="6381328"/>
            <a:ext cx="838200"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25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a:xfrm>
            <a:off x="609600" y="1530504"/>
            <a:ext cx="10972800" cy="4860000"/>
          </a:xfrm>
        </p:spPr>
        <p:txBody>
          <a:bodyPr/>
          <a:lstStyle/>
          <a:p>
            <a:pPr marL="0" indent="0">
              <a:buNone/>
            </a:pPr>
            <a:r>
              <a:rPr lang="de-DE" dirty="0"/>
              <a:t>Abs. 4: … Telematikinfrastruktur</a:t>
            </a:r>
          </a:p>
          <a:p>
            <a:r>
              <a:rPr lang="de-DE" dirty="0"/>
              <a:t>Nutzung der </a:t>
            </a:r>
            <a:r>
              <a:rPr lang="de-DE" dirty="0" err="1"/>
              <a:t>Telematikinfrastuktur</a:t>
            </a:r>
            <a:r>
              <a:rPr lang="de-DE" dirty="0"/>
              <a:t>, sobald verfügbar</a:t>
            </a:r>
          </a:p>
          <a:p>
            <a:r>
              <a:rPr lang="de-DE" dirty="0"/>
              <a:t>Weitere Regelungen zu Kooperationspflichten und digitaler Vernetzung durch den G-BA</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10</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2852936"/>
            <a:ext cx="10972800" cy="367240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startAt="4"/>
            </a:pPr>
            <a:r>
              <a:rPr lang="de-DE" i="1" dirty="0"/>
              <a:t>…</a:t>
            </a:r>
          </a:p>
          <a:p>
            <a:pPr marL="361950">
              <a:spcBef>
                <a:spcPts val="300"/>
              </a:spcBef>
            </a:pPr>
            <a:r>
              <a:rPr lang="de-DE" i="1" baseline="30000" dirty="0"/>
              <a:t>4</a:t>
            </a:r>
            <a:r>
              <a:rPr lang="de-DE" i="1" dirty="0"/>
              <a:t>Für die digitale Vernetzung ist die Telematikinfrastruktur nach § 291a zu nutzen, sobald diese flächendeckend für die an der Notfallversorgung Beteiligten zur Verfügung steht und sofern die Sicherheit des Brand- und Katastrophenschutzes gewährleistet ist. </a:t>
            </a:r>
          </a:p>
          <a:p>
            <a:pPr marL="361950">
              <a:spcBef>
                <a:spcPts val="300"/>
              </a:spcBef>
            </a:pPr>
            <a:r>
              <a:rPr lang="de-DE" i="1" baseline="30000" dirty="0"/>
              <a:t>5</a:t>
            </a:r>
            <a:r>
              <a:rPr lang="de-DE" i="1" dirty="0"/>
              <a:t>Der Gemeinsame Bundesausschuss bestimmt in den Richtlinien nach § 92 Absatz 1 Satz 2 Nummer 16 das Nähere zur Kooperationsverpflichtung nach Satz 1 und zur digitalen Vernetzung unter besonderer Berücksichtigung der Anforderungen an die Informationssicherheit. </a:t>
            </a:r>
          </a:p>
          <a:p>
            <a:pPr marL="361950">
              <a:spcBef>
                <a:spcPts val="300"/>
              </a:spcBef>
            </a:pPr>
            <a:r>
              <a:rPr lang="de-DE" i="1" baseline="30000" dirty="0"/>
              <a:t>6</a:t>
            </a:r>
            <a:r>
              <a:rPr lang="de-DE" i="1" dirty="0"/>
              <a:t>Die Gesellschaft für Telematik nach § 291b und geeignete Dritte können beratend einbezogen werden. </a:t>
            </a:r>
          </a:p>
          <a:p>
            <a:pPr marL="361950">
              <a:spcBef>
                <a:spcPts val="300"/>
              </a:spcBef>
            </a:pPr>
            <a:r>
              <a:rPr lang="de-DE" i="1" baseline="30000" dirty="0"/>
              <a:t>7</a:t>
            </a:r>
            <a:r>
              <a:rPr lang="de-DE" i="1" dirty="0"/>
              <a:t>Der Gemeinsame Bundesausschuss legt zudem in den Richtlinien nach § 92 Absatz 1 Satz 2 Nummer 16 das Nähere für eine bundesweit einheitliche, nicht-versichertenbezogene Erfassung der medizinischen Notfallversorgung fest. </a:t>
            </a:r>
            <a:endParaRPr lang="de-DE" sz="1400" i="1" dirty="0"/>
          </a:p>
        </p:txBody>
      </p:sp>
      <p:grpSp>
        <p:nvGrpSpPr>
          <p:cNvPr id="14" name="Gruppieren 13">
            <a:extLst>
              <a:ext uri="{FF2B5EF4-FFF2-40B4-BE49-F238E27FC236}">
                <a16:creationId xmlns:a16="http://schemas.microsoft.com/office/drawing/2014/main" id="{9D8C53A4-8313-4ACC-B152-45050871D3A8}"/>
              </a:ext>
            </a:extLst>
          </p:cNvPr>
          <p:cNvGrpSpPr/>
          <p:nvPr/>
        </p:nvGrpSpPr>
        <p:grpSpPr>
          <a:xfrm>
            <a:off x="609600" y="116632"/>
            <a:ext cx="2448272" cy="1080120"/>
            <a:chOff x="609600" y="116632"/>
            <a:chExt cx="2448272" cy="1080120"/>
          </a:xfrm>
        </p:grpSpPr>
        <p:sp>
          <p:nvSpPr>
            <p:cNvPr id="15" name="Pfeil: Chevron 14">
              <a:extLst>
                <a:ext uri="{FF2B5EF4-FFF2-40B4-BE49-F238E27FC236}">
                  <a16:creationId xmlns:a16="http://schemas.microsoft.com/office/drawing/2014/main" id="{CA516B4B-26FD-48AC-8F05-94F4549963E1}"/>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16" name="Gruppieren 15">
              <a:extLst>
                <a:ext uri="{FF2B5EF4-FFF2-40B4-BE49-F238E27FC236}">
                  <a16:creationId xmlns:a16="http://schemas.microsoft.com/office/drawing/2014/main" id="{48E28DE0-530F-436F-BBE0-18B7023DDE61}"/>
                </a:ext>
              </a:extLst>
            </p:cNvPr>
            <p:cNvGrpSpPr/>
            <p:nvPr/>
          </p:nvGrpSpPr>
          <p:grpSpPr>
            <a:xfrm>
              <a:off x="1234224" y="186306"/>
              <a:ext cx="1199025" cy="550079"/>
              <a:chOff x="815969" y="1626466"/>
              <a:chExt cx="1199025" cy="550079"/>
            </a:xfrm>
          </p:grpSpPr>
          <p:pic>
            <p:nvPicPr>
              <p:cNvPr id="17" name="Picture 4" descr="Bildergebnis für 112">
                <a:extLst>
                  <a:ext uri="{FF2B5EF4-FFF2-40B4-BE49-F238E27FC236}">
                    <a16:creationId xmlns:a16="http://schemas.microsoft.com/office/drawing/2014/main" id="{7AF0F84F-4D0B-42F1-BB9A-69FAE039A9B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ildergebnis für 116117">
                <a:extLst>
                  <a:ext uri="{FF2B5EF4-FFF2-40B4-BE49-F238E27FC236}">
                    <a16:creationId xmlns:a16="http://schemas.microsoft.com/office/drawing/2014/main" id="{AED1F8DD-9F8E-4298-B5C5-E2C639AA6C2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0770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a:xfrm>
            <a:off x="695400" y="1484784"/>
            <a:ext cx="10972800" cy="4860000"/>
          </a:xfrm>
        </p:spPr>
        <p:txBody>
          <a:bodyPr/>
          <a:lstStyle/>
          <a:p>
            <a:pPr marL="0" indent="0">
              <a:buNone/>
            </a:pPr>
            <a:r>
              <a:rPr lang="de-DE" dirty="0"/>
              <a:t>Abs. 5: Vergütung</a:t>
            </a:r>
          </a:p>
          <a:p>
            <a:r>
              <a:rPr lang="de-DE" dirty="0"/>
              <a:t>Vereinbarung zwischen GKV und Landesbehörde bzw. Träger der Leitstellen</a:t>
            </a:r>
          </a:p>
          <a:p>
            <a:r>
              <a:rPr lang="de-DE" dirty="0"/>
              <a:t>Pauschale je dokumentiertem Hilfesuchendem</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11</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024634"/>
            <a:ext cx="10972800" cy="23042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startAt="5"/>
            </a:pPr>
            <a:r>
              <a:rPr lang="de-DE" i="1" dirty="0"/>
              <a:t>Die Landesverbände der Krankenkassen und die Ersatzkassen gemeinsam und einheitlich schließen mit den zuständigen Landesbehörden oder den nach den Landesrettungsdienstgesetzen vorgesehenen Trägern der Rettungsleitstellen Verträge über die Vergütung der im Rahmen eines gemeinsamen Notfallleitsystems erbrachten Leistungen ausgehend von einer zu vereinbarenden Pauschale je Hilfeersuchen, das entsprechend der Vorgaben des Absatzes 4 Satz 7 erfasst wurde. § 133 Absatz 2 Satz 6 und 7 und Absatz 3 Satz 2 gilt entsprechend. . </a:t>
            </a:r>
            <a:endParaRPr lang="de-DE" sz="1400" i="1" dirty="0"/>
          </a:p>
        </p:txBody>
      </p:sp>
      <p:grpSp>
        <p:nvGrpSpPr>
          <p:cNvPr id="14" name="Gruppieren 13">
            <a:extLst>
              <a:ext uri="{FF2B5EF4-FFF2-40B4-BE49-F238E27FC236}">
                <a16:creationId xmlns:a16="http://schemas.microsoft.com/office/drawing/2014/main" id="{1EF87F1F-2A07-47F3-92A0-381B5C9610B1}"/>
              </a:ext>
            </a:extLst>
          </p:cNvPr>
          <p:cNvGrpSpPr/>
          <p:nvPr/>
        </p:nvGrpSpPr>
        <p:grpSpPr>
          <a:xfrm>
            <a:off x="609600" y="116632"/>
            <a:ext cx="2448272" cy="1080120"/>
            <a:chOff x="609600" y="116632"/>
            <a:chExt cx="2448272" cy="1080120"/>
          </a:xfrm>
        </p:grpSpPr>
        <p:sp>
          <p:nvSpPr>
            <p:cNvPr id="15" name="Pfeil: Chevron 14">
              <a:extLst>
                <a:ext uri="{FF2B5EF4-FFF2-40B4-BE49-F238E27FC236}">
                  <a16:creationId xmlns:a16="http://schemas.microsoft.com/office/drawing/2014/main" id="{E7D18188-00F6-4D95-B8B2-048201F039CE}"/>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16" name="Gruppieren 15">
              <a:extLst>
                <a:ext uri="{FF2B5EF4-FFF2-40B4-BE49-F238E27FC236}">
                  <a16:creationId xmlns:a16="http://schemas.microsoft.com/office/drawing/2014/main" id="{A84EFA03-877F-41EC-88CC-6677B6B272AF}"/>
                </a:ext>
              </a:extLst>
            </p:cNvPr>
            <p:cNvGrpSpPr/>
            <p:nvPr/>
          </p:nvGrpSpPr>
          <p:grpSpPr>
            <a:xfrm>
              <a:off x="1234224" y="186306"/>
              <a:ext cx="1199025" cy="550079"/>
              <a:chOff x="815969" y="1626466"/>
              <a:chExt cx="1199025" cy="550079"/>
            </a:xfrm>
          </p:grpSpPr>
          <p:pic>
            <p:nvPicPr>
              <p:cNvPr id="17" name="Picture 4" descr="Bildergebnis für 112">
                <a:extLst>
                  <a:ext uri="{FF2B5EF4-FFF2-40B4-BE49-F238E27FC236}">
                    <a16:creationId xmlns:a16="http://schemas.microsoft.com/office/drawing/2014/main" id="{C1985AF6-4760-4467-8978-2947C870D4B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ildergebnis für 116117">
                <a:extLst>
                  <a:ext uri="{FF2B5EF4-FFF2-40B4-BE49-F238E27FC236}">
                    <a16:creationId xmlns:a16="http://schemas.microsoft.com/office/drawing/2014/main" id="{3CF6AA59-3300-407C-A86A-1C180227279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7781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a:xfrm>
            <a:off x="695400" y="1484784"/>
            <a:ext cx="10972800" cy="4860000"/>
          </a:xfrm>
        </p:spPr>
        <p:txBody>
          <a:bodyPr/>
          <a:lstStyle/>
          <a:p>
            <a:pPr marL="0" indent="0">
              <a:buNone/>
            </a:pPr>
            <a:r>
              <a:rPr lang="de-DE" dirty="0"/>
              <a:t>Abs. 6: Anschubfinanzierung …</a:t>
            </a:r>
          </a:p>
          <a:p>
            <a:r>
              <a:rPr lang="de-DE" dirty="0"/>
              <a:t>25 Millionen Euro durch die GKV</a:t>
            </a:r>
          </a:p>
          <a:p>
            <a:r>
              <a:rPr lang="de-DE" dirty="0"/>
              <a:t>Umlage der Krankenkassen nach Versichertenanteil</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12</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024634"/>
            <a:ext cx="10972800" cy="299665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startAt="6"/>
            </a:pPr>
            <a:r>
              <a:rPr lang="de-DE" i="1" baseline="30000" dirty="0"/>
              <a:t>1</a:t>
            </a:r>
            <a:r>
              <a:rPr lang="de-DE" i="1" dirty="0"/>
              <a:t>Die Errichtung von gemeinsamen Notfallleitsystemen und die digitale Vernetzung nach Absatz 4 wird durch die gesetzliche Krankenversicherung mit einer Summe von 25 Millionen Euro für die einmalige Finanzierung der Anschaffungskosten von Softwarelösungen für die Rettungsleitstellen der Rufnummer 112 und die Leistungserbringer der medizinischen Notfallrettung gefördert. </a:t>
            </a:r>
          </a:p>
          <a:p>
            <a:pPr marL="361950">
              <a:spcBef>
                <a:spcPts val="300"/>
              </a:spcBef>
            </a:pPr>
            <a:r>
              <a:rPr lang="de-DE" i="1" baseline="30000" dirty="0"/>
              <a:t>2</a:t>
            </a:r>
            <a:r>
              <a:rPr lang="de-DE" i="1" dirty="0"/>
              <a:t>Der Spitzenverband Bund der Krankenkassen erhebt hierzu von den Krankenkassen eine Umlage gemäß dem Anteil der Versicherten der Krankenkassen an der Gesamtzahl der Versicherten aller Krankenkassen. </a:t>
            </a:r>
          </a:p>
          <a:p>
            <a:pPr marL="361950">
              <a:spcBef>
                <a:spcPts val="300"/>
              </a:spcBef>
            </a:pPr>
            <a:r>
              <a:rPr lang="de-DE" i="1" baseline="30000" dirty="0"/>
              <a:t>3</a:t>
            </a:r>
            <a:r>
              <a:rPr lang="de-DE" i="1" dirty="0"/>
              <a:t>Die Zahl der nach Satz 2 maßgeblichen Versicherten der Krankenkasse ist nach dem Vordruck der KM 6 der Statistik über die Versicherten in der gesetzlichen Krankenversicherung zum 1. Juli 2022 zu bestimmen. </a:t>
            </a:r>
          </a:p>
          <a:p>
            <a:pPr marL="361950">
              <a:spcBef>
                <a:spcPts val="300"/>
              </a:spcBef>
            </a:pPr>
            <a:r>
              <a:rPr lang="de-DE" i="1" dirty="0"/>
              <a:t>…</a:t>
            </a:r>
          </a:p>
        </p:txBody>
      </p:sp>
      <p:grpSp>
        <p:nvGrpSpPr>
          <p:cNvPr id="14" name="Gruppieren 13">
            <a:extLst>
              <a:ext uri="{FF2B5EF4-FFF2-40B4-BE49-F238E27FC236}">
                <a16:creationId xmlns:a16="http://schemas.microsoft.com/office/drawing/2014/main" id="{AA19F16D-1BD2-4801-B1F9-CDC35A209FA6}"/>
              </a:ext>
            </a:extLst>
          </p:cNvPr>
          <p:cNvGrpSpPr/>
          <p:nvPr/>
        </p:nvGrpSpPr>
        <p:grpSpPr>
          <a:xfrm>
            <a:off x="609600" y="116632"/>
            <a:ext cx="2448272" cy="1080120"/>
            <a:chOff x="609600" y="116632"/>
            <a:chExt cx="2448272" cy="1080120"/>
          </a:xfrm>
        </p:grpSpPr>
        <p:sp>
          <p:nvSpPr>
            <p:cNvPr id="15" name="Pfeil: Chevron 14">
              <a:extLst>
                <a:ext uri="{FF2B5EF4-FFF2-40B4-BE49-F238E27FC236}">
                  <a16:creationId xmlns:a16="http://schemas.microsoft.com/office/drawing/2014/main" id="{391BE776-6B71-4193-993B-53B8A82BFBE8}"/>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16" name="Gruppieren 15">
              <a:extLst>
                <a:ext uri="{FF2B5EF4-FFF2-40B4-BE49-F238E27FC236}">
                  <a16:creationId xmlns:a16="http://schemas.microsoft.com/office/drawing/2014/main" id="{B5CC025E-9AEE-4B0A-B3A5-A97A57637FB4}"/>
                </a:ext>
              </a:extLst>
            </p:cNvPr>
            <p:cNvGrpSpPr/>
            <p:nvPr/>
          </p:nvGrpSpPr>
          <p:grpSpPr>
            <a:xfrm>
              <a:off x="1234224" y="186306"/>
              <a:ext cx="1199025" cy="550079"/>
              <a:chOff x="815969" y="1626466"/>
              <a:chExt cx="1199025" cy="550079"/>
            </a:xfrm>
          </p:grpSpPr>
          <p:pic>
            <p:nvPicPr>
              <p:cNvPr id="17" name="Picture 4" descr="Bildergebnis für 112">
                <a:extLst>
                  <a:ext uri="{FF2B5EF4-FFF2-40B4-BE49-F238E27FC236}">
                    <a16:creationId xmlns:a16="http://schemas.microsoft.com/office/drawing/2014/main" id="{F813FC6C-3A64-4CA8-9DC1-34BB7AF834A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ildergebnis für 116117">
                <a:extLst>
                  <a:ext uri="{FF2B5EF4-FFF2-40B4-BE49-F238E27FC236}">
                    <a16:creationId xmlns:a16="http://schemas.microsoft.com/office/drawing/2014/main" id="{B3A6F294-3731-4C8E-82CD-EFBE04811B1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97529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a:xfrm>
            <a:off x="695400" y="1484784"/>
            <a:ext cx="10972800" cy="4860000"/>
          </a:xfrm>
        </p:spPr>
        <p:txBody>
          <a:bodyPr/>
          <a:lstStyle/>
          <a:p>
            <a:pPr marL="0" indent="0">
              <a:buNone/>
            </a:pPr>
            <a:r>
              <a:rPr lang="de-DE" dirty="0"/>
              <a:t>Ab. 6: … Anschubfinanzierung</a:t>
            </a:r>
          </a:p>
          <a:p>
            <a:r>
              <a:rPr lang="de-DE" dirty="0"/>
              <a:t>Erhöhung bei Beteiligung der PKV</a:t>
            </a:r>
          </a:p>
          <a:p>
            <a:r>
              <a:rPr lang="de-DE" dirty="0"/>
              <a:t>Verteilung über die Länder nach dem </a:t>
            </a:r>
            <a:r>
              <a:rPr lang="de-DE" dirty="0" err="1"/>
              <a:t>Königssteiner</a:t>
            </a:r>
            <a:r>
              <a:rPr lang="de-DE" dirty="0"/>
              <a:t> Schlüssel</a:t>
            </a:r>
          </a:p>
          <a:p>
            <a:r>
              <a:rPr lang="de-DE" dirty="0"/>
              <a:t>Anteilige Finanzierung durch das Land oder den Träger</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13</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068960"/>
            <a:ext cx="10972800" cy="348631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6"/>
            </a:pPr>
            <a:r>
              <a:rPr lang="de-DE" i="1" dirty="0"/>
              <a:t>…</a:t>
            </a:r>
          </a:p>
          <a:p>
            <a:pPr marL="361950">
              <a:spcBef>
                <a:spcPts val="300"/>
              </a:spcBef>
            </a:pPr>
            <a:r>
              <a:rPr lang="de-DE" i="1" baseline="30000" dirty="0"/>
              <a:t>4</a:t>
            </a:r>
            <a:r>
              <a:rPr lang="de-DE" i="1" dirty="0"/>
              <a:t>Bei einer finanziellen Beteiligung der privaten Krankenversicherungen an der Förderung nach Satz 1 erhöht sich das Fördervolumen um den entsprechenden Betrag. </a:t>
            </a:r>
          </a:p>
          <a:p>
            <a:pPr marL="361950">
              <a:spcBef>
                <a:spcPts val="300"/>
              </a:spcBef>
            </a:pPr>
            <a:r>
              <a:rPr lang="de-DE" i="1" baseline="30000" dirty="0"/>
              <a:t>5</a:t>
            </a:r>
            <a:r>
              <a:rPr lang="de-DE" i="1" dirty="0"/>
              <a:t>Von dem Fördervolumen kann jedes Land den Anteil abrufen, der sich aus dem Königsteiner Schlüssel mit Stand vom 1. Januar 2022 ergibt. </a:t>
            </a:r>
          </a:p>
          <a:p>
            <a:pPr marL="361950">
              <a:spcBef>
                <a:spcPts val="300"/>
              </a:spcBef>
            </a:pPr>
            <a:r>
              <a:rPr lang="de-DE" i="1" baseline="30000" dirty="0"/>
              <a:t>6</a:t>
            </a:r>
            <a:r>
              <a:rPr lang="de-DE" i="1" dirty="0"/>
              <a:t>Voraussetzung für die Zuteilung von Fördermitteln ist, dass nachgewiesen wird, dass </a:t>
            </a:r>
          </a:p>
          <a:p>
            <a:pPr marL="704850" indent="-342900">
              <a:spcBef>
                <a:spcPts val="300"/>
              </a:spcBef>
              <a:buFont typeface="+mj-lt"/>
              <a:buAutoNum type="arabicPeriod"/>
            </a:pPr>
            <a:r>
              <a:rPr lang="de-DE" i="1" dirty="0"/>
              <a:t>die Vorgaben nach Absatz 4 Satz 5 eingehalten werden und</a:t>
            </a:r>
          </a:p>
          <a:p>
            <a:pPr marL="704850" indent="-342900">
              <a:spcBef>
                <a:spcPts val="300"/>
              </a:spcBef>
              <a:buFont typeface="+mj-lt"/>
              <a:buAutoNum type="arabicPeriod"/>
            </a:pPr>
            <a:r>
              <a:rPr lang="de-DE" i="1" dirty="0"/>
              <a:t>das antragstellende Land, gegebenenfalls gemeinsam mit dem Träger der Rettungsleitstelle, mindestens 50 Prozent der förderungsfähigen Kosten des Vorhabens trägt. </a:t>
            </a:r>
          </a:p>
          <a:p>
            <a:pPr marL="361950">
              <a:spcBef>
                <a:spcPts val="300"/>
              </a:spcBef>
            </a:pPr>
            <a:r>
              <a:rPr lang="de-DE" i="1" baseline="30000" dirty="0"/>
              <a:t>7</a:t>
            </a:r>
            <a:r>
              <a:rPr lang="de-DE" i="1" dirty="0"/>
              <a:t>Das Nähere zum Umlageverfahren und zum Verfahren der Förderung bestimmt der Spitzenverband Bund der Krankenkassen.“ </a:t>
            </a:r>
          </a:p>
        </p:txBody>
      </p:sp>
      <p:grpSp>
        <p:nvGrpSpPr>
          <p:cNvPr id="14" name="Gruppieren 13">
            <a:extLst>
              <a:ext uri="{FF2B5EF4-FFF2-40B4-BE49-F238E27FC236}">
                <a16:creationId xmlns:a16="http://schemas.microsoft.com/office/drawing/2014/main" id="{3B7F287E-A99A-441D-A773-BD1A5E69CF3D}"/>
              </a:ext>
            </a:extLst>
          </p:cNvPr>
          <p:cNvGrpSpPr/>
          <p:nvPr/>
        </p:nvGrpSpPr>
        <p:grpSpPr>
          <a:xfrm>
            <a:off x="609600" y="116632"/>
            <a:ext cx="2448272" cy="1080120"/>
            <a:chOff x="609600" y="116632"/>
            <a:chExt cx="2448272" cy="1080120"/>
          </a:xfrm>
        </p:grpSpPr>
        <p:sp>
          <p:nvSpPr>
            <p:cNvPr id="15" name="Pfeil: Chevron 14">
              <a:extLst>
                <a:ext uri="{FF2B5EF4-FFF2-40B4-BE49-F238E27FC236}">
                  <a16:creationId xmlns:a16="http://schemas.microsoft.com/office/drawing/2014/main" id="{BD71BE66-C601-45BF-B084-E7B61CC2F9A9}"/>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16" name="Gruppieren 15">
              <a:extLst>
                <a:ext uri="{FF2B5EF4-FFF2-40B4-BE49-F238E27FC236}">
                  <a16:creationId xmlns:a16="http://schemas.microsoft.com/office/drawing/2014/main" id="{FDAB868F-C48B-41C1-B706-9170D4D025DF}"/>
                </a:ext>
              </a:extLst>
            </p:cNvPr>
            <p:cNvGrpSpPr/>
            <p:nvPr/>
          </p:nvGrpSpPr>
          <p:grpSpPr>
            <a:xfrm>
              <a:off x="1234224" y="186306"/>
              <a:ext cx="1199025" cy="550079"/>
              <a:chOff x="815969" y="1626466"/>
              <a:chExt cx="1199025" cy="550079"/>
            </a:xfrm>
          </p:grpSpPr>
          <p:pic>
            <p:nvPicPr>
              <p:cNvPr id="17" name="Picture 4" descr="Bildergebnis für 112">
                <a:extLst>
                  <a:ext uri="{FF2B5EF4-FFF2-40B4-BE49-F238E27FC236}">
                    <a16:creationId xmlns:a16="http://schemas.microsoft.com/office/drawing/2014/main" id="{E848FB08-D623-44A4-866D-45AA44C5888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ildergebnis für 116117">
                <a:extLst>
                  <a:ext uri="{FF2B5EF4-FFF2-40B4-BE49-F238E27FC236}">
                    <a16:creationId xmlns:a16="http://schemas.microsoft.com/office/drawing/2014/main" id="{A9DD99E0-877E-4F64-8A40-1B6606715DE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4536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FFA592-B80A-41FA-9D15-EB599CFB33D8}"/>
              </a:ext>
            </a:extLst>
          </p:cNvPr>
          <p:cNvSpPr>
            <a:spLocks noGrp="1"/>
          </p:cNvSpPr>
          <p:nvPr>
            <p:ph type="title"/>
          </p:nvPr>
        </p:nvSpPr>
        <p:spPr/>
        <p:txBody>
          <a:bodyPr/>
          <a:lstStyle/>
          <a:p>
            <a:r>
              <a:rPr lang="de-DE" dirty="0"/>
              <a:t>Inhalte</a:t>
            </a:r>
          </a:p>
        </p:txBody>
      </p:sp>
      <p:sp>
        <p:nvSpPr>
          <p:cNvPr id="10" name="Rechteck 9">
            <a:extLst>
              <a:ext uri="{FF2B5EF4-FFF2-40B4-BE49-F238E27FC236}">
                <a16:creationId xmlns:a16="http://schemas.microsoft.com/office/drawing/2014/main" id="{73A510A9-67B0-4585-B03D-1DE15D0A7E8F}"/>
              </a:ext>
            </a:extLst>
          </p:cNvPr>
          <p:cNvSpPr/>
          <p:nvPr/>
        </p:nvSpPr>
        <p:spPr>
          <a:xfrm>
            <a:off x="222726"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Technische und organisatorische Verknüpfung von Rettungsleitstelle und KV-Notfallnummer</a:t>
            </a:r>
          </a:p>
          <a:p>
            <a:pPr marL="179388" indent="-179388">
              <a:buBlip>
                <a:blip r:embed="rId2"/>
              </a:buBlip>
            </a:pPr>
            <a:r>
              <a:rPr lang="de-DE" sz="1400" dirty="0"/>
              <a:t>Einheitliches standardisiertes </a:t>
            </a:r>
            <a:r>
              <a:rPr lang="de-DE" sz="1400" dirty="0" err="1"/>
              <a:t>Triagesystem</a:t>
            </a:r>
            <a:endParaRPr lang="de-DE" sz="1400" dirty="0"/>
          </a:p>
          <a:p>
            <a:pPr marL="179388" indent="-179388">
              <a:buBlip>
                <a:blip r:embed="rId2"/>
              </a:buBlip>
            </a:pPr>
            <a:r>
              <a:rPr lang="de-DE" sz="1400" dirty="0"/>
              <a:t>Umfassende Kooperation zwischen Leitstellen und KV</a:t>
            </a:r>
          </a:p>
          <a:p>
            <a:pPr marL="179388" indent="-179388">
              <a:buBlip>
                <a:blip r:embed="rId2"/>
              </a:buBlip>
            </a:pPr>
            <a:r>
              <a:rPr lang="de-DE" sz="1400" dirty="0"/>
              <a:t>Finanzierung über Pauschale je Hilfesuchendem</a:t>
            </a:r>
          </a:p>
        </p:txBody>
      </p:sp>
      <p:sp>
        <p:nvSpPr>
          <p:cNvPr id="13" name="Rechteck 12">
            <a:extLst>
              <a:ext uri="{FF2B5EF4-FFF2-40B4-BE49-F238E27FC236}">
                <a16:creationId xmlns:a16="http://schemas.microsoft.com/office/drawing/2014/main" id="{824E67A1-4588-470C-AE0D-7429E6425E93}"/>
              </a:ext>
            </a:extLst>
          </p:cNvPr>
          <p:cNvSpPr/>
          <p:nvPr/>
        </p:nvSpPr>
        <p:spPr>
          <a:xfrm>
            <a:off x="2555771" y="2708920"/>
            <a:ext cx="2252025" cy="3744416"/>
          </a:xfrm>
          <a:prstGeom prst="rect">
            <a:avLst/>
          </a:prstGeom>
          <a:ln/>
        </p:spPr>
        <p:style>
          <a:lnRef idx="1">
            <a:schemeClr val="accent5"/>
          </a:lnRef>
          <a:fillRef idx="2">
            <a:schemeClr val="accent5"/>
          </a:fillRef>
          <a:effectRef idx="1">
            <a:schemeClr val="accent5"/>
          </a:effectRef>
          <a:fontRef idx="minor">
            <a:schemeClr val="dk1"/>
          </a:fontRef>
        </p:style>
        <p:txBody>
          <a:bodyPr rtlCol="0" anchor="t" anchorCtr="0"/>
          <a:lstStyle/>
          <a:p>
            <a:pPr marL="179388" indent="-179388">
              <a:buBlip>
                <a:blip r:embed="rId2"/>
              </a:buBlip>
            </a:pPr>
            <a:r>
              <a:rPr lang="de-DE" sz="1400" dirty="0"/>
              <a:t>Definition als eigenständiger Leistungsbereich</a:t>
            </a:r>
          </a:p>
          <a:p>
            <a:pPr marL="179388" indent="-179388">
              <a:buBlip>
                <a:blip r:embed="rId2"/>
              </a:buBlip>
            </a:pPr>
            <a:r>
              <a:rPr lang="de-DE" sz="1400" dirty="0"/>
              <a:t>Differenzierung von Notfallleistung und Transportleistung</a:t>
            </a:r>
          </a:p>
          <a:p>
            <a:pPr marL="179388" indent="-179388">
              <a:buBlip>
                <a:blip r:embed="rId2"/>
              </a:buBlip>
            </a:pPr>
            <a:r>
              <a:rPr lang="de-DE" sz="1400" dirty="0"/>
              <a:t>Gesonderte pauschale Vergütung von Notfallleistung und Transport durch GKV</a:t>
            </a:r>
          </a:p>
          <a:p>
            <a:pPr marL="179388" indent="-179388">
              <a:buBlip>
                <a:blip r:embed="rId2"/>
              </a:buBlip>
            </a:pPr>
            <a:r>
              <a:rPr lang="de-DE" sz="1400" dirty="0"/>
              <a:t>Disposition durch GNL gilt als entsprechende Verordnung</a:t>
            </a:r>
          </a:p>
          <a:p>
            <a:pPr marL="179388" indent="-179388">
              <a:buBlip>
                <a:blip r:embed="rId2"/>
              </a:buBlip>
            </a:pPr>
            <a:r>
              <a:rPr lang="de-DE" sz="1400" dirty="0"/>
              <a:t>Datenaustausch und ggf. telemedizinische Unterstützung</a:t>
            </a:r>
          </a:p>
        </p:txBody>
      </p:sp>
      <p:sp>
        <p:nvSpPr>
          <p:cNvPr id="14" name="Rechteck 13">
            <a:extLst>
              <a:ext uri="{FF2B5EF4-FFF2-40B4-BE49-F238E27FC236}">
                <a16:creationId xmlns:a16="http://schemas.microsoft.com/office/drawing/2014/main" id="{7D424A51-1D68-4932-B9EB-59562BEED54A}"/>
              </a:ext>
            </a:extLst>
          </p:cNvPr>
          <p:cNvSpPr/>
          <p:nvPr/>
        </p:nvSpPr>
        <p:spPr>
          <a:xfrm>
            <a:off x="4888816" y="2708920"/>
            <a:ext cx="2229728"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Durchgehende 24/7 Notfallversorgung</a:t>
            </a:r>
          </a:p>
          <a:p>
            <a:pPr marL="179388" indent="-179388">
              <a:buBlip>
                <a:blip r:embed="rId2"/>
              </a:buBlip>
            </a:pPr>
            <a:r>
              <a:rPr lang="de-DE" sz="1400" dirty="0"/>
              <a:t>Festlegung der Standorte an KH mit mind. Basisnotfallstufe durch erweiterten Landesausschuss</a:t>
            </a:r>
          </a:p>
          <a:p>
            <a:pPr marL="179388" indent="-179388">
              <a:buBlip>
                <a:blip r:embed="rId2"/>
              </a:buBlip>
            </a:pPr>
            <a:r>
              <a:rPr lang="de-DE" sz="1400" dirty="0"/>
              <a:t>Gemeinsame Einrichtung von KH und KV</a:t>
            </a:r>
          </a:p>
          <a:p>
            <a:pPr marL="179388" indent="-179388">
              <a:buBlip>
                <a:blip r:embed="rId2"/>
              </a:buBlip>
            </a:pPr>
            <a:r>
              <a:rPr lang="de-DE" sz="1400" dirty="0"/>
              <a:t>Sicherstellung durch KV</a:t>
            </a:r>
          </a:p>
          <a:p>
            <a:pPr marL="179388" indent="-179388">
              <a:buBlip>
                <a:blip r:embed="rId2"/>
              </a:buBlip>
            </a:pPr>
            <a:r>
              <a:rPr lang="de-DE" sz="1400" dirty="0"/>
              <a:t>Fachliche Leitung bei KV</a:t>
            </a:r>
          </a:p>
          <a:p>
            <a:pPr marL="179388" indent="-179388">
              <a:buBlip>
                <a:blip r:embed="rId2"/>
              </a:buBlip>
            </a:pPr>
            <a:r>
              <a:rPr lang="de-DE" sz="1400" dirty="0"/>
              <a:t>Vergütung durch Grundpauschale und Pauschale je Fall</a:t>
            </a:r>
          </a:p>
          <a:p>
            <a:pPr marL="179388" indent="-179388">
              <a:buBlip>
                <a:blip r:embed="rId2"/>
              </a:buBlip>
            </a:pPr>
            <a:r>
              <a:rPr lang="de-DE" sz="1400" dirty="0"/>
              <a:t>50% Abschlag bei amb. Notfallbehandlung ohne INZ</a:t>
            </a:r>
          </a:p>
          <a:p>
            <a:pPr marL="179388" indent="-179388">
              <a:buBlip>
                <a:blip r:embed="rId2"/>
              </a:buBlip>
            </a:pPr>
            <a:endParaRPr lang="de-DE" sz="1400" dirty="0"/>
          </a:p>
        </p:txBody>
      </p:sp>
      <p:sp>
        <p:nvSpPr>
          <p:cNvPr id="15" name="Rechteck 14">
            <a:extLst>
              <a:ext uri="{FF2B5EF4-FFF2-40B4-BE49-F238E27FC236}">
                <a16:creationId xmlns:a16="http://schemas.microsoft.com/office/drawing/2014/main" id="{8056EC2E-09EC-4BEF-8ED2-5B3D425B2FA2}"/>
              </a:ext>
            </a:extLst>
          </p:cNvPr>
          <p:cNvSpPr/>
          <p:nvPr/>
        </p:nvSpPr>
        <p:spPr>
          <a:xfrm>
            <a:off x="7199564"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1 Vorsitzender, 2 Unparteiische und je 9 Vertreter von GKV, KV und KH; </a:t>
            </a:r>
          </a:p>
          <a:p>
            <a:pPr marL="179388" indent="-179388">
              <a:buBlip>
                <a:blip r:embed="rId2"/>
              </a:buBlip>
            </a:pPr>
            <a:r>
              <a:rPr lang="de-DE" sz="1400" dirty="0"/>
              <a:t>Land beratend mit Antragsrecht</a:t>
            </a:r>
          </a:p>
          <a:p>
            <a:pPr marL="179388" indent="-179388">
              <a:buBlip>
                <a:blip r:embed="rId2"/>
              </a:buBlip>
            </a:pPr>
            <a:r>
              <a:rPr lang="de-DE" sz="1400" dirty="0"/>
              <a:t>Stimmgewicht der GKV verdoppelt</a:t>
            </a:r>
          </a:p>
          <a:p>
            <a:pPr marL="179388" indent="-179388">
              <a:buBlip>
                <a:blip r:embed="rId2"/>
              </a:buBlip>
            </a:pPr>
            <a:r>
              <a:rPr lang="de-DE" sz="1400" dirty="0"/>
              <a:t>Festlegung der Standorte an KH mit mind. Basisnotfallstufe entsprechend G-BA Vorgaben</a:t>
            </a:r>
          </a:p>
          <a:p>
            <a:pPr marL="179388" indent="-179388">
              <a:buBlip>
                <a:blip r:embed="rId2"/>
              </a:buBlip>
            </a:pPr>
            <a:r>
              <a:rPr lang="de-DE" sz="1400" dirty="0"/>
              <a:t>Bei Nichteinigung Ersatzvornahme durch das Land</a:t>
            </a:r>
          </a:p>
        </p:txBody>
      </p:sp>
      <p:sp>
        <p:nvSpPr>
          <p:cNvPr id="16" name="Rechteck 15">
            <a:extLst>
              <a:ext uri="{FF2B5EF4-FFF2-40B4-BE49-F238E27FC236}">
                <a16:creationId xmlns:a16="http://schemas.microsoft.com/office/drawing/2014/main" id="{4B21E93D-2271-4823-B232-6DBEBD9B8EFD}"/>
              </a:ext>
            </a:extLst>
          </p:cNvPr>
          <p:cNvSpPr/>
          <p:nvPr/>
        </p:nvSpPr>
        <p:spPr>
          <a:xfrm>
            <a:off x="9532607"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Richtlinie mit verbindlichen Planungsvorgaben:</a:t>
            </a:r>
          </a:p>
          <a:p>
            <a:pPr marL="357188" lvl="1" indent="-179388">
              <a:buBlip>
                <a:blip r:embed="rId2"/>
              </a:buBlip>
              <a:tabLst>
                <a:tab pos="719138" algn="l"/>
              </a:tabLst>
            </a:pPr>
            <a:r>
              <a:rPr lang="de-DE" sz="1400" dirty="0"/>
              <a:t>Erreichbarkeit</a:t>
            </a:r>
          </a:p>
          <a:p>
            <a:pPr marL="357188" lvl="1" indent="-179388">
              <a:buBlip>
                <a:blip r:embed="rId2"/>
              </a:buBlip>
              <a:tabLst>
                <a:tab pos="719138" algn="l"/>
              </a:tabLst>
            </a:pPr>
            <a:r>
              <a:rPr lang="de-DE" sz="1400" dirty="0"/>
              <a:t>Betroffenheitsmaß</a:t>
            </a:r>
          </a:p>
          <a:p>
            <a:pPr marL="357188" lvl="1" indent="-179388">
              <a:buBlip>
                <a:blip r:embed="rId2"/>
              </a:buBlip>
              <a:tabLst>
                <a:tab pos="719138" algn="l"/>
              </a:tabLst>
            </a:pPr>
            <a:r>
              <a:rPr lang="de-DE" sz="1400" dirty="0"/>
              <a:t>Bevölkerungsdichte</a:t>
            </a:r>
          </a:p>
          <a:p>
            <a:pPr marL="180975" indent="-180975">
              <a:buBlip>
                <a:blip r:embed="rId2"/>
              </a:buBlip>
              <a:tabLst>
                <a:tab pos="719138" algn="l"/>
              </a:tabLst>
            </a:pPr>
            <a:r>
              <a:rPr lang="de-DE" sz="1400" dirty="0"/>
              <a:t>Ausnahmetatbestände</a:t>
            </a:r>
          </a:p>
          <a:p>
            <a:pPr marL="180975" indent="-180975">
              <a:buBlip>
                <a:blip r:embed="rId2"/>
              </a:buBlip>
              <a:tabLst>
                <a:tab pos="719138" algn="l"/>
              </a:tabLst>
            </a:pPr>
            <a:r>
              <a:rPr lang="de-DE" sz="1400" dirty="0"/>
              <a:t>Qualitätsvorgaben</a:t>
            </a:r>
          </a:p>
          <a:p>
            <a:pPr marL="357188" lvl="1" indent="-179388">
              <a:buBlip>
                <a:blip r:embed="rId2"/>
              </a:buBlip>
              <a:tabLst>
                <a:tab pos="719138" algn="l"/>
              </a:tabLst>
            </a:pPr>
            <a:r>
              <a:rPr lang="de-DE" sz="1400" dirty="0"/>
              <a:t>räumliche, personelle und apparative Ausstattung</a:t>
            </a:r>
          </a:p>
          <a:p>
            <a:pPr marL="357188" lvl="1" indent="-179388">
              <a:buBlip>
                <a:blip r:embed="rId2"/>
              </a:buBlip>
              <a:tabLst>
                <a:tab pos="719138" algn="l"/>
              </a:tabLst>
            </a:pPr>
            <a:r>
              <a:rPr lang="de-DE" sz="1400" dirty="0" err="1"/>
              <a:t>Triagesystem</a:t>
            </a:r>
            <a:endParaRPr lang="de-DE" sz="1400" dirty="0"/>
          </a:p>
          <a:p>
            <a:pPr marL="357188" lvl="1" indent="-179388">
              <a:buBlip>
                <a:blip r:embed="rId2"/>
              </a:buBlip>
              <a:tabLst>
                <a:tab pos="719138" algn="l"/>
              </a:tabLst>
            </a:pPr>
            <a:r>
              <a:rPr lang="de-DE" sz="1400" dirty="0"/>
              <a:t>Versorgungsumfang</a:t>
            </a:r>
          </a:p>
        </p:txBody>
      </p:sp>
      <p:grpSp>
        <p:nvGrpSpPr>
          <p:cNvPr id="25" name="Gruppieren 24">
            <a:extLst>
              <a:ext uri="{FF2B5EF4-FFF2-40B4-BE49-F238E27FC236}">
                <a16:creationId xmlns:a16="http://schemas.microsoft.com/office/drawing/2014/main" id="{7D758E5D-C988-46C0-BC24-98E8FEFCDAA4}"/>
              </a:ext>
            </a:extLst>
          </p:cNvPr>
          <p:cNvGrpSpPr/>
          <p:nvPr/>
        </p:nvGrpSpPr>
        <p:grpSpPr>
          <a:xfrm>
            <a:off x="191345" y="1556792"/>
            <a:ext cx="2448272" cy="1080120"/>
            <a:chOff x="191345" y="1556792"/>
            <a:chExt cx="2448272" cy="1080120"/>
          </a:xfrm>
        </p:grpSpPr>
        <p:sp>
          <p:nvSpPr>
            <p:cNvPr id="26" name="Pfeil: Chevron 25">
              <a:extLst>
                <a:ext uri="{FF2B5EF4-FFF2-40B4-BE49-F238E27FC236}">
                  <a16:creationId xmlns:a16="http://schemas.microsoft.com/office/drawing/2014/main" id="{34651CBC-3FD9-4BFD-8E66-65315FA52267}"/>
                </a:ext>
              </a:extLst>
            </p:cNvPr>
            <p:cNvSpPr/>
            <p:nvPr/>
          </p:nvSpPr>
          <p:spPr>
            <a:xfrm>
              <a:off x="191345"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7" name="Gruppieren 26">
              <a:extLst>
                <a:ext uri="{FF2B5EF4-FFF2-40B4-BE49-F238E27FC236}">
                  <a16:creationId xmlns:a16="http://schemas.microsoft.com/office/drawing/2014/main" id="{9DB46405-BF47-44EA-8AFC-9A4B096CE9CE}"/>
                </a:ext>
              </a:extLst>
            </p:cNvPr>
            <p:cNvGrpSpPr/>
            <p:nvPr/>
          </p:nvGrpSpPr>
          <p:grpSpPr>
            <a:xfrm>
              <a:off x="815969" y="1626466"/>
              <a:ext cx="1199025" cy="550079"/>
              <a:chOff x="815969" y="1626466"/>
              <a:chExt cx="1199025" cy="550079"/>
            </a:xfrm>
          </p:grpSpPr>
          <p:pic>
            <p:nvPicPr>
              <p:cNvPr id="28" name="Picture 4" descr="Bildergebnis für 112">
                <a:extLst>
                  <a:ext uri="{FF2B5EF4-FFF2-40B4-BE49-F238E27FC236}">
                    <a16:creationId xmlns:a16="http://schemas.microsoft.com/office/drawing/2014/main" id="{6D23BB42-4397-410D-86FB-D5F16F47FB2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ildergebnis für 116117">
                <a:extLst>
                  <a:ext uri="{FF2B5EF4-FFF2-40B4-BE49-F238E27FC236}">
                    <a16:creationId xmlns:a16="http://schemas.microsoft.com/office/drawing/2014/main" id="{826732EF-76D3-4F27-9B5C-7FE42E85A18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3" name="Gruppieren 32">
            <a:extLst>
              <a:ext uri="{FF2B5EF4-FFF2-40B4-BE49-F238E27FC236}">
                <a16:creationId xmlns:a16="http://schemas.microsoft.com/office/drawing/2014/main" id="{D8F4F3ED-95E6-4AD4-9A26-55E65B1AB441}"/>
              </a:ext>
            </a:extLst>
          </p:cNvPr>
          <p:cNvGrpSpPr/>
          <p:nvPr/>
        </p:nvGrpSpPr>
        <p:grpSpPr>
          <a:xfrm>
            <a:off x="4861977" y="1556792"/>
            <a:ext cx="2448272" cy="1080120"/>
            <a:chOff x="4861977" y="1556792"/>
            <a:chExt cx="2448272" cy="1080120"/>
          </a:xfrm>
        </p:grpSpPr>
        <p:sp>
          <p:nvSpPr>
            <p:cNvPr id="34" name="Pfeil: Chevron 33">
              <a:extLst>
                <a:ext uri="{FF2B5EF4-FFF2-40B4-BE49-F238E27FC236}">
                  <a16:creationId xmlns:a16="http://schemas.microsoft.com/office/drawing/2014/main" id="{A3979771-C999-4957-BF5B-3B2A661074EC}"/>
                </a:ext>
              </a:extLst>
            </p:cNvPr>
            <p:cNvSpPr/>
            <p:nvPr/>
          </p:nvSpPr>
          <p:spPr>
            <a:xfrm>
              <a:off x="486197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Integrierte Notfallzentren (INZ)</a:t>
              </a:r>
            </a:p>
          </p:txBody>
        </p:sp>
        <p:pic>
          <p:nvPicPr>
            <p:cNvPr id="35" name="Grafik 34">
              <a:extLst>
                <a:ext uri="{FF2B5EF4-FFF2-40B4-BE49-F238E27FC236}">
                  <a16:creationId xmlns:a16="http://schemas.microsoft.com/office/drawing/2014/main" id="{FA37471E-FC0F-48F9-9614-A0E196339A4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grpSp>
        <p:nvGrpSpPr>
          <p:cNvPr id="36" name="Gruppieren 35">
            <a:extLst>
              <a:ext uri="{FF2B5EF4-FFF2-40B4-BE49-F238E27FC236}">
                <a16:creationId xmlns:a16="http://schemas.microsoft.com/office/drawing/2014/main" id="{648D013A-7AC9-4713-878F-5BA321AC4AFC}"/>
              </a:ext>
            </a:extLst>
          </p:cNvPr>
          <p:cNvGrpSpPr/>
          <p:nvPr/>
        </p:nvGrpSpPr>
        <p:grpSpPr>
          <a:xfrm>
            <a:off x="7197293" y="1556792"/>
            <a:ext cx="2448272" cy="1080120"/>
            <a:chOff x="7197293" y="1556792"/>
            <a:chExt cx="2448272" cy="1080120"/>
          </a:xfrm>
        </p:grpSpPr>
        <p:sp>
          <p:nvSpPr>
            <p:cNvPr id="37" name="Pfeil: Chevron 36">
              <a:extLst>
                <a:ext uri="{FF2B5EF4-FFF2-40B4-BE49-F238E27FC236}">
                  <a16:creationId xmlns:a16="http://schemas.microsoft.com/office/drawing/2014/main" id="{36AC3D9E-E896-495D-B065-F1949B75C03B}"/>
                </a:ext>
              </a:extLst>
            </p:cNvPr>
            <p:cNvSpPr/>
            <p:nvPr/>
          </p:nvSpPr>
          <p:spPr>
            <a:xfrm>
              <a:off x="7197293"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38" name="Grafik 37">
              <a:extLst>
                <a:ext uri="{FF2B5EF4-FFF2-40B4-BE49-F238E27FC236}">
                  <a16:creationId xmlns:a16="http://schemas.microsoft.com/office/drawing/2014/main" id="{15659A71-F473-410B-9FC0-280EAA2D15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grpSp>
        <p:nvGrpSpPr>
          <p:cNvPr id="39" name="Gruppieren 38">
            <a:extLst>
              <a:ext uri="{FF2B5EF4-FFF2-40B4-BE49-F238E27FC236}">
                <a16:creationId xmlns:a16="http://schemas.microsoft.com/office/drawing/2014/main" id="{79DC88C2-6322-4506-A873-5628B09B0454}"/>
              </a:ext>
            </a:extLst>
          </p:cNvPr>
          <p:cNvGrpSpPr/>
          <p:nvPr/>
        </p:nvGrpSpPr>
        <p:grpSpPr>
          <a:xfrm>
            <a:off x="9532607" y="1556792"/>
            <a:ext cx="2448272" cy="1080120"/>
            <a:chOff x="9532607" y="1556792"/>
            <a:chExt cx="2448272" cy="1080120"/>
          </a:xfrm>
        </p:grpSpPr>
        <p:sp>
          <p:nvSpPr>
            <p:cNvPr id="40" name="Pfeil: Chevron 39">
              <a:extLst>
                <a:ext uri="{FF2B5EF4-FFF2-40B4-BE49-F238E27FC236}">
                  <a16:creationId xmlns:a16="http://schemas.microsoft.com/office/drawing/2014/main" id="{D1BEFEFF-88F2-468B-BE4C-46B43CC2A586}"/>
                </a:ext>
              </a:extLst>
            </p:cNvPr>
            <p:cNvSpPr/>
            <p:nvPr/>
          </p:nvSpPr>
          <p:spPr>
            <a:xfrm>
              <a:off x="953260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41" name="Grafik 40">
              <a:extLst>
                <a:ext uri="{FF2B5EF4-FFF2-40B4-BE49-F238E27FC236}">
                  <a16:creationId xmlns:a16="http://schemas.microsoft.com/office/drawing/2014/main" id="{E9D1A37E-5D9E-40A7-B16A-93368AB703C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grpSp>
        <p:nvGrpSpPr>
          <p:cNvPr id="5" name="Gruppieren 4">
            <a:extLst>
              <a:ext uri="{FF2B5EF4-FFF2-40B4-BE49-F238E27FC236}">
                <a16:creationId xmlns:a16="http://schemas.microsoft.com/office/drawing/2014/main" id="{3B351C69-166F-496A-B8EA-5968E448F4BC}"/>
              </a:ext>
            </a:extLst>
          </p:cNvPr>
          <p:cNvGrpSpPr/>
          <p:nvPr/>
        </p:nvGrpSpPr>
        <p:grpSpPr>
          <a:xfrm>
            <a:off x="2526661" y="1401163"/>
            <a:ext cx="2448272" cy="1235749"/>
            <a:chOff x="2526661" y="1401163"/>
            <a:chExt cx="2448272" cy="1235749"/>
          </a:xfrm>
        </p:grpSpPr>
        <p:sp>
          <p:nvSpPr>
            <p:cNvPr id="31" name="Pfeil: Chevron 30">
              <a:extLst>
                <a:ext uri="{FF2B5EF4-FFF2-40B4-BE49-F238E27FC236}">
                  <a16:creationId xmlns:a16="http://schemas.microsoft.com/office/drawing/2014/main" id="{2C41CF47-9FED-4D1A-BE4A-37E2FDAF1FF9}"/>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3" name="Grafik 2">
              <a:extLst>
                <a:ext uri="{FF2B5EF4-FFF2-40B4-BE49-F238E27FC236}">
                  <a16:creationId xmlns:a16="http://schemas.microsoft.com/office/drawing/2014/main" id="{67DD67CB-FD9B-4B0A-9E21-E1A3166ADBCE}"/>
                </a:ext>
              </a:extLst>
            </p:cNvPr>
            <p:cNvPicPr>
              <a:picLocks noChangeAspect="1"/>
            </p:cNvPicPr>
            <p:nvPr/>
          </p:nvPicPr>
          <p:blipFill>
            <a:blip r:embed="rId9"/>
            <a:stretch>
              <a:fillRect/>
            </a:stretch>
          </p:blipFill>
          <p:spPr>
            <a:xfrm>
              <a:off x="3193110" y="1401163"/>
              <a:ext cx="1044242" cy="800377"/>
            </a:xfrm>
            <a:prstGeom prst="rect">
              <a:avLst/>
            </a:prstGeom>
          </p:spPr>
        </p:pic>
      </p:grpSp>
      <p:sp>
        <p:nvSpPr>
          <p:cNvPr id="30" name="Datumsplatzhalter 2">
            <a:extLst>
              <a:ext uri="{FF2B5EF4-FFF2-40B4-BE49-F238E27FC236}">
                <a16:creationId xmlns:a16="http://schemas.microsoft.com/office/drawing/2014/main" id="{F9543465-8FAB-4E8B-8501-1343046B61DD}"/>
              </a:ext>
            </a:extLst>
          </p:cNvPr>
          <p:cNvSpPr>
            <a:spLocks noGrp="1"/>
          </p:cNvSpPr>
          <p:nvPr>
            <p:ph type="dt" sz="half" idx="10"/>
          </p:nvPr>
        </p:nvSpPr>
        <p:spPr>
          <a:xfrm>
            <a:off x="609600" y="6617252"/>
            <a:ext cx="2844800" cy="196131"/>
          </a:xfrm>
        </p:spPr>
        <p:txBody>
          <a:bodyPr/>
          <a:lstStyle/>
          <a:p>
            <a:pPr>
              <a:defRPr/>
            </a:pPr>
            <a:fld id="{B3F36C46-FB5A-420F-B5B7-311859D32DE1}" type="datetime1">
              <a:rPr lang="de-DE" smtClean="0"/>
              <a:t>13.01.2020</a:t>
            </a:fld>
            <a:endParaRPr lang="de-DE" dirty="0"/>
          </a:p>
        </p:txBody>
      </p:sp>
      <p:sp>
        <p:nvSpPr>
          <p:cNvPr id="32" name="Fußzeilenplatzhalter 3">
            <a:extLst>
              <a:ext uri="{FF2B5EF4-FFF2-40B4-BE49-F238E27FC236}">
                <a16:creationId xmlns:a16="http://schemas.microsoft.com/office/drawing/2014/main" id="{A16F7452-E49E-420C-B826-B6C9A855D581}"/>
              </a:ext>
            </a:extLst>
          </p:cNvPr>
          <p:cNvSpPr>
            <a:spLocks noGrp="1"/>
          </p:cNvSpPr>
          <p:nvPr>
            <p:ph type="ftr" sz="quarter" idx="11"/>
          </p:nvPr>
        </p:nvSpPr>
        <p:spPr>
          <a:xfrm>
            <a:off x="4165600" y="6617252"/>
            <a:ext cx="3860800" cy="196131"/>
          </a:xfrm>
        </p:spPr>
        <p:txBody>
          <a:bodyPr/>
          <a:lstStyle/>
          <a:p>
            <a:pPr>
              <a:defRPr/>
            </a:pPr>
            <a:r>
              <a:rPr lang="de-DE"/>
              <a:t>Reinhard Schaffert | Geschäftsführer</a:t>
            </a:r>
            <a:endParaRPr lang="de-DE" dirty="0"/>
          </a:p>
        </p:txBody>
      </p:sp>
      <p:sp>
        <p:nvSpPr>
          <p:cNvPr id="42" name="Foliennummernplatzhalter 4">
            <a:extLst>
              <a:ext uri="{FF2B5EF4-FFF2-40B4-BE49-F238E27FC236}">
                <a16:creationId xmlns:a16="http://schemas.microsoft.com/office/drawing/2014/main" id="{F7C252F4-08D2-4EE6-9786-51F0EACB7BF0}"/>
              </a:ext>
            </a:extLst>
          </p:cNvPr>
          <p:cNvSpPr>
            <a:spLocks noGrp="1"/>
          </p:cNvSpPr>
          <p:nvPr>
            <p:ph type="sldNum" sz="quarter" idx="12"/>
          </p:nvPr>
        </p:nvSpPr>
        <p:spPr>
          <a:xfrm>
            <a:off x="8737600" y="6617252"/>
            <a:ext cx="2844800" cy="196131"/>
          </a:xfrm>
        </p:spPr>
        <p:txBody>
          <a:bodyPr/>
          <a:lstStyle/>
          <a:p>
            <a:pPr>
              <a:defRPr/>
            </a:pPr>
            <a:fld id="{26B0DD0A-270A-4270-B6CA-863BF67EFA8E}" type="slidenum">
              <a:rPr lang="de-DE" smtClean="0"/>
              <a:pPr>
                <a:defRPr/>
              </a:pPr>
              <a:t>14</a:t>
            </a:fld>
            <a:endParaRPr lang="de-DE" dirty="0"/>
          </a:p>
        </p:txBody>
      </p:sp>
    </p:spTree>
    <p:extLst>
      <p:ext uri="{BB962C8B-B14F-4D97-AF65-F5344CB8AC3E}">
        <p14:creationId xmlns:p14="http://schemas.microsoft.com/office/powerpoint/2010/main" val="395606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p:txBody>
          <a:bodyPr/>
          <a:lstStyle/>
          <a:p>
            <a:pPr marL="0" indent="0">
              <a:buNone/>
            </a:pPr>
            <a:r>
              <a:rPr lang="de-DE" dirty="0"/>
              <a:t>Leistungsarten</a:t>
            </a:r>
          </a:p>
          <a:p>
            <a:r>
              <a:rPr lang="de-DE" dirty="0"/>
              <a:t>Einfügen der Leistungsart „medizinische Notfallrettung“ in den Leistungsanspruch der GKV-Versicherten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15</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Änderung § 11 Abs. 1 SGB V: Leistungsarten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2564904"/>
            <a:ext cx="10972800" cy="348631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a:pPr>
            <a:r>
              <a:rPr lang="de-DE" i="1" dirty="0"/>
              <a:t>Versicherte haben nach den folgenden Vorschriften Anspruch auf Leistungen</a:t>
            </a:r>
          </a:p>
          <a:p>
            <a:pPr marL="722313" indent="-342900">
              <a:spcBef>
                <a:spcPts val="300"/>
              </a:spcBef>
              <a:buFont typeface="+mj-lt"/>
              <a:buAutoNum type="arabicPeriod"/>
            </a:pPr>
            <a:r>
              <a:rPr lang="de-DE" i="1" dirty="0"/>
              <a:t>bei Schwangerschaft und Mutterschaft (§§ 24c bis 24i),</a:t>
            </a:r>
          </a:p>
          <a:p>
            <a:pPr marL="722313" indent="-342900">
              <a:spcBef>
                <a:spcPts val="300"/>
              </a:spcBef>
              <a:buFont typeface="+mj-lt"/>
              <a:buAutoNum type="arabicPeriod"/>
            </a:pPr>
            <a:r>
              <a:rPr lang="de-DE" i="1" dirty="0"/>
              <a:t>zur Verhütung von Krankheiten und von deren Verschlimmerung sowie zur Empfängnisverhütung, bei Sterilisation und bei Schwangerschaftsabbruch (§§ 20 bis 24b),</a:t>
            </a:r>
          </a:p>
          <a:p>
            <a:pPr marL="722313" indent="-342900">
              <a:spcBef>
                <a:spcPts val="300"/>
              </a:spcBef>
              <a:buFont typeface="+mj-lt"/>
              <a:buAutoNum type="arabicPeriod"/>
            </a:pPr>
            <a:r>
              <a:rPr lang="de-DE" i="1" dirty="0"/>
              <a:t>zur Erfassung von gesundheitlichen Risiken und Früherkennung von Krankheiten (§§ 25 und 26),</a:t>
            </a:r>
          </a:p>
          <a:p>
            <a:pPr marL="722313" indent="-342900">
              <a:spcBef>
                <a:spcPts val="300"/>
              </a:spcBef>
              <a:buFont typeface="+mj-lt"/>
              <a:buAutoNum type="arabicPeriod"/>
            </a:pPr>
            <a:r>
              <a:rPr lang="de-DE" i="1" dirty="0"/>
              <a:t>zur Behandlung einer Krankheit (§§ 27 bis 52),</a:t>
            </a:r>
          </a:p>
          <a:p>
            <a:pPr marL="722313" indent="-342900">
              <a:spcBef>
                <a:spcPts val="300"/>
              </a:spcBef>
              <a:buFont typeface="+mj-lt"/>
              <a:buAutoNum type="arabicPeriod"/>
            </a:pPr>
            <a:r>
              <a:rPr lang="de-DE" b="1" i="1" u="sng" dirty="0">
                <a:solidFill>
                  <a:srgbClr val="0070C0"/>
                </a:solidFill>
              </a:rPr>
              <a:t>der medizinischen Notfallrettung (§ 60)</a:t>
            </a:r>
          </a:p>
          <a:p>
            <a:pPr marL="722313" indent="-342900">
              <a:spcBef>
                <a:spcPts val="300"/>
              </a:spcBef>
              <a:buFont typeface="+mj-lt"/>
              <a:buAutoNum type="arabicPeriod"/>
            </a:pPr>
            <a:r>
              <a:rPr lang="de-DE" i="1" dirty="0"/>
              <a:t>des Persönlichen Budgets nach § 29 des Neunten Buches.</a:t>
            </a:r>
          </a:p>
        </p:txBody>
      </p:sp>
    </p:spTree>
    <p:extLst>
      <p:ext uri="{BB962C8B-B14F-4D97-AF65-F5344CB8AC3E}">
        <p14:creationId xmlns:p14="http://schemas.microsoft.com/office/powerpoint/2010/main" val="15210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p:txBody>
          <a:bodyPr/>
          <a:lstStyle/>
          <a:p>
            <a:pPr marL="0" indent="0">
              <a:buNone/>
            </a:pPr>
            <a:r>
              <a:rPr lang="de-DE" dirty="0"/>
              <a:t>Abs. 1: Notfalldefinition</a:t>
            </a:r>
          </a:p>
          <a:p>
            <a:r>
              <a:rPr lang="de-DE" dirty="0"/>
              <a:t>Lebensgefahr</a:t>
            </a:r>
          </a:p>
          <a:p>
            <a:r>
              <a:rPr lang="de-DE" dirty="0"/>
              <a:t>Lebensbedrohliche Verschlechterung des Gesundheitszustandes</a:t>
            </a:r>
          </a:p>
          <a:p>
            <a:r>
              <a:rPr lang="de-DE" dirty="0"/>
              <a:t>Schwere gesundheitliche Schäden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16</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60 SGB V: Medizinische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356992"/>
            <a:ext cx="10972800" cy="194421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a:pPr>
            <a:r>
              <a:rPr lang="de-DE" i="1" baseline="30000" dirty="0"/>
              <a:t>1</a:t>
            </a:r>
            <a:r>
              <a:rPr lang="de-DE" i="1" dirty="0"/>
              <a:t>Bei einem Notfall haben Versicherte Anspruch auf Leistungen der medizinischen Notfallrettung. </a:t>
            </a:r>
          </a:p>
          <a:p>
            <a:pPr marL="379413">
              <a:spcBef>
                <a:spcPts val="300"/>
              </a:spcBef>
            </a:pPr>
            <a:r>
              <a:rPr lang="de-DE" i="1" baseline="30000" dirty="0"/>
              <a:t>2</a:t>
            </a:r>
            <a:r>
              <a:rPr lang="de-DE" i="1" dirty="0"/>
              <a:t>Ein Notfall nach Satz 1 liegt vor, wenn sich der Versicherte </a:t>
            </a:r>
          </a:p>
          <a:p>
            <a:pPr marL="719138">
              <a:spcBef>
                <a:spcPts val="0"/>
              </a:spcBef>
            </a:pPr>
            <a:r>
              <a:rPr lang="de-DE" i="1" dirty="0"/>
              <a:t>infolge von Verletzungen oder Krankheit in unmittelbarer Lebensgefahr befindet, </a:t>
            </a:r>
          </a:p>
          <a:p>
            <a:pPr marL="719138">
              <a:spcBef>
                <a:spcPts val="0"/>
              </a:spcBef>
            </a:pPr>
            <a:r>
              <a:rPr lang="de-DE" i="1" dirty="0"/>
              <a:t>sein Gesundheitszustand eine lebensbedrohende Verschlechterung erwarten lässt </a:t>
            </a:r>
          </a:p>
          <a:p>
            <a:pPr marL="719138">
              <a:spcBef>
                <a:spcPts val="0"/>
              </a:spcBef>
            </a:pPr>
            <a:r>
              <a:rPr lang="de-DE" i="1" dirty="0"/>
              <a:t>oder schwere gesundheitliche Schäden zu befürchten sind, </a:t>
            </a:r>
          </a:p>
          <a:p>
            <a:pPr marL="357188">
              <a:spcBef>
                <a:spcPts val="0"/>
              </a:spcBef>
            </a:pPr>
            <a:r>
              <a:rPr lang="de-DE" i="1" dirty="0"/>
              <a:t>sofern nicht unverzüglich eine medizinische Versorgung erfolgt.</a:t>
            </a:r>
          </a:p>
        </p:txBody>
      </p:sp>
    </p:spTree>
    <p:extLst>
      <p:ext uri="{BB962C8B-B14F-4D97-AF65-F5344CB8AC3E}">
        <p14:creationId xmlns:p14="http://schemas.microsoft.com/office/powerpoint/2010/main" val="311416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Medizinische Notfallrettung…</a:t>
            </a:r>
          </a:p>
          <a:p>
            <a:r>
              <a:rPr lang="de-DE" dirty="0"/>
              <a:t>Medizinische Notfallrettung.</a:t>
            </a:r>
          </a:p>
          <a:p>
            <a:pPr lvl="1"/>
            <a:r>
              <a:rPr lang="de-DE" dirty="0"/>
              <a:t>Medizinische Versorgung am Unfallort + Rettungsfahrt</a:t>
            </a:r>
          </a:p>
          <a:p>
            <a:r>
              <a:rPr lang="de-DE" dirty="0"/>
              <a:t>Rettungsfahrt.</a:t>
            </a:r>
          </a:p>
          <a:p>
            <a:pPr lvl="1"/>
            <a:r>
              <a:rPr lang="de-DE" dirty="0"/>
              <a:t>Unmittelbare Behandlungsbedürftigkeit und medizinisch erforderlicher qualifizierter Transport </a:t>
            </a:r>
          </a:p>
          <a:p>
            <a:pPr lvl="1"/>
            <a:r>
              <a:rPr lang="de-DE" dirty="0"/>
              <a:t>Vom Notfallort zu einer Einrichtung (INZ oder Krankenhaus)</a:t>
            </a:r>
          </a:p>
          <a:p>
            <a:pPr lvl="1"/>
            <a:r>
              <a:rPr lang="de-DE" dirty="0"/>
              <a:t>Zwischen zwei Krankenhäusern bei zwingender medizinischer Erforderlichkeit der Verlegung</a:t>
            </a:r>
          </a:p>
          <a:p>
            <a:endParaRPr lang="de-DE" dirty="0"/>
          </a:p>
          <a:p>
            <a:endParaRPr lang="de-DE" dirty="0"/>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17</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60 SGB V: Medizinische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2107" y="4149080"/>
            <a:ext cx="10972800" cy="235479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baseline="30000" dirty="0"/>
              <a:t>1</a:t>
            </a:r>
            <a:r>
              <a:rPr lang="de-DE" i="1" dirty="0"/>
              <a:t>Die medizinische Notfallrettung umfasst die aus medizinischer Sicht erforderliche Versorgung am Notfallort und Rettungsfahrten. </a:t>
            </a:r>
          </a:p>
          <a:p>
            <a:pPr marL="379413">
              <a:spcBef>
                <a:spcPts val="300"/>
              </a:spcBef>
            </a:pPr>
            <a:r>
              <a:rPr lang="de-DE" i="1" baseline="30000" dirty="0"/>
              <a:t>2</a:t>
            </a:r>
            <a:r>
              <a:rPr lang="de-DE" i="1" dirty="0"/>
              <a:t>Rettungsfahrten sind Fahrten, bei denen eine unmittelbare Behandlungsbedürftigkeit des Versicherten besteht und aus medizinischer Sicht die Beförderung mit einem qualifizierten Rettungsmittel erforderlich ist. </a:t>
            </a:r>
          </a:p>
          <a:p>
            <a:pPr marL="379413">
              <a:spcBef>
                <a:spcPts val="300"/>
              </a:spcBef>
            </a:pPr>
            <a:r>
              <a:rPr lang="de-DE" i="1" baseline="30000" dirty="0"/>
              <a:t>3</a:t>
            </a:r>
            <a:r>
              <a:rPr lang="de-DE" i="1" dirty="0"/>
              <a:t>Rettungsfahrten erfolgen vom Notfallort zu einer nach Absatz 3 anzufahrenden Einrichtung oder während einer stationären Behandlung von einem Krankenhaus in ein anderes Krankenhaus, sofern die Verlegung aus zwingenden medizinischen Gründen erforderlich ist. </a:t>
            </a:r>
          </a:p>
          <a:p>
            <a:pPr marL="379413">
              <a:spcBef>
                <a:spcPts val="300"/>
              </a:spcBef>
            </a:pPr>
            <a:r>
              <a:rPr lang="de-DE" i="1" dirty="0"/>
              <a:t>…</a:t>
            </a:r>
          </a:p>
        </p:txBody>
      </p:sp>
    </p:spTree>
    <p:extLst>
      <p:ext uri="{BB962C8B-B14F-4D97-AF65-F5344CB8AC3E}">
        <p14:creationId xmlns:p14="http://schemas.microsoft.com/office/powerpoint/2010/main" val="209330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 Medizinische Notfallrettung</a:t>
            </a:r>
          </a:p>
          <a:p>
            <a:r>
              <a:rPr lang="de-DE" dirty="0"/>
              <a:t>Die Entscheidung zum Transport durch eine GNL auf Grundlage der standardisierten Triage entspricht einer Verordnung zum Krankentransport</a:t>
            </a:r>
          </a:p>
          <a:p>
            <a:r>
              <a:rPr lang="de-DE" dirty="0"/>
              <a:t>Datenübermittlung der zur Weiterbehandlung erforderlichen Daten</a:t>
            </a:r>
          </a:p>
          <a:p>
            <a:r>
              <a:rPr lang="de-DE" dirty="0"/>
              <a:t>Kooperationsvorgaben entsprechend der GNL</a:t>
            </a:r>
          </a:p>
          <a:p>
            <a:endParaRPr lang="de-DE" dirty="0"/>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18</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60 SGB V: Medizinische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717032"/>
            <a:ext cx="10972800" cy="216024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dirty="0"/>
              <a:t>…</a:t>
            </a:r>
          </a:p>
          <a:p>
            <a:pPr marL="379413">
              <a:spcBef>
                <a:spcPts val="300"/>
              </a:spcBef>
            </a:pPr>
            <a:r>
              <a:rPr lang="de-DE" i="1" baseline="30000" dirty="0"/>
              <a:t>4</a:t>
            </a:r>
            <a:r>
              <a:rPr lang="de-DE" i="1" dirty="0"/>
              <a:t>Die Entscheidung eines gemeinsamen Notfallleitsystems auf Basis des Ersteinschätzungsverfahrens nach § 133b Absatz 3 Satz 5 steht der ärztlichen Verordnung gleich. </a:t>
            </a:r>
          </a:p>
          <a:p>
            <a:pPr marL="379413">
              <a:spcBef>
                <a:spcPts val="300"/>
              </a:spcBef>
            </a:pPr>
            <a:r>
              <a:rPr lang="de-DE" i="1" baseline="30000" dirty="0"/>
              <a:t>5</a:t>
            </a:r>
            <a:r>
              <a:rPr lang="de-DE" i="1" dirty="0"/>
              <a:t>Die zur Weiterbehandlung erforderlichen Informationen sollen unmittelbar an das integrierte Notfallzentrum oder Krankenhaus digital übermittelt werden. </a:t>
            </a:r>
          </a:p>
          <a:p>
            <a:pPr marL="379413">
              <a:spcBef>
                <a:spcPts val="300"/>
              </a:spcBef>
            </a:pPr>
            <a:r>
              <a:rPr lang="de-DE" i="1" baseline="30000" dirty="0"/>
              <a:t>6</a:t>
            </a:r>
            <a:r>
              <a:rPr lang="de-DE" i="1" dirty="0"/>
              <a:t>Die Kooperationsvorgaben nach § 133b Absatz 4 sind zu beachten. </a:t>
            </a:r>
          </a:p>
        </p:txBody>
      </p:sp>
    </p:spTree>
    <p:extLst>
      <p:ext uri="{BB962C8B-B14F-4D97-AF65-F5344CB8AC3E}">
        <p14:creationId xmlns:p14="http://schemas.microsoft.com/office/powerpoint/2010/main" val="377480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6" name="Inhaltsplatzhalter 5">
            <a:extLst>
              <a:ext uri="{FF2B5EF4-FFF2-40B4-BE49-F238E27FC236}">
                <a16:creationId xmlns:a16="http://schemas.microsoft.com/office/drawing/2014/main" id="{02611339-BF7F-49F5-A608-A1915178A6ED}"/>
              </a:ext>
            </a:extLst>
          </p:cNvPr>
          <p:cNvSpPr>
            <a:spLocks noGrp="1"/>
          </p:cNvSpPr>
          <p:nvPr>
            <p:ph idx="1"/>
          </p:nvPr>
        </p:nvSpPr>
        <p:spPr/>
        <p:txBody>
          <a:bodyPr/>
          <a:lstStyle/>
          <a:p>
            <a:pPr marL="0" indent="0">
              <a:buNone/>
            </a:pPr>
            <a:r>
              <a:rPr lang="de-DE" dirty="0"/>
              <a:t>Abs. 3: Transportziele (im Regelfall) …</a:t>
            </a:r>
          </a:p>
          <a:p>
            <a:r>
              <a:rPr lang="de-DE" dirty="0"/>
              <a:t>INZ, wenn keine eindeutige Indikation für stationäre Behandlungsnotwendigkeit</a:t>
            </a:r>
          </a:p>
          <a:p>
            <a:r>
              <a:rPr lang="de-DE" dirty="0"/>
              <a:t>Krankenhäuser mit Notfallstufe 1-3 oder Modul Kinder gemäß G-BA-Stufenkonzept, wenn stationäre Behandlungsnotwendigkeit absehbar</a:t>
            </a:r>
          </a:p>
          <a:p>
            <a:endParaRPr lang="de-DE" dirty="0"/>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19</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60 SGB V: Medizinische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501008"/>
            <a:ext cx="10972800" cy="264283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baseline="30000" dirty="0"/>
              <a:t>1</a:t>
            </a:r>
            <a:r>
              <a:rPr lang="de-DE" i="1" dirty="0"/>
              <a:t>Besteht bei einer Rettungsfahrt noch keine eindeutige Indikation für eine stationäre Aufnahme, ist grundsätzlich das nächstgelegene integrierte Notfallzentrum anzufahren. </a:t>
            </a:r>
          </a:p>
          <a:p>
            <a:pPr marL="379413">
              <a:spcBef>
                <a:spcPts val="300"/>
              </a:spcBef>
            </a:pPr>
            <a:r>
              <a:rPr lang="de-DE" i="1" baseline="30000" dirty="0"/>
              <a:t>2</a:t>
            </a:r>
            <a:r>
              <a:rPr lang="de-DE" i="1" dirty="0"/>
              <a:t>Ist eine stationäre Aufnahme absehbar, sind grundsätzlich nur solche Krankenhäuser anzufahren, die die Anforderungen des Beschlusses des Gemeinsamen Bundesausschusses nach § 136c Absatz 4 für eine Teilnahme an der Basisnotfallversorgung, der erweiterten Notfallversorgung oder der umfassenden Notfallversorgung oder die Anforderungen für das Modul Notfallversorgung Kinder dieses Beschlusses erfüllen. </a:t>
            </a:r>
          </a:p>
          <a:p>
            <a:pPr marL="379413">
              <a:spcBef>
                <a:spcPts val="300"/>
              </a:spcBef>
            </a:pPr>
            <a:r>
              <a:rPr lang="de-DE" i="1" dirty="0"/>
              <a:t>…</a:t>
            </a:r>
          </a:p>
        </p:txBody>
      </p:sp>
    </p:spTree>
    <p:extLst>
      <p:ext uri="{BB962C8B-B14F-4D97-AF65-F5344CB8AC3E}">
        <p14:creationId xmlns:p14="http://schemas.microsoft.com/office/powerpoint/2010/main" val="275285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FFA592-B80A-41FA-9D15-EB599CFB33D8}"/>
              </a:ext>
            </a:extLst>
          </p:cNvPr>
          <p:cNvSpPr>
            <a:spLocks noGrp="1"/>
          </p:cNvSpPr>
          <p:nvPr>
            <p:ph type="title"/>
          </p:nvPr>
        </p:nvSpPr>
        <p:spPr/>
        <p:txBody>
          <a:bodyPr/>
          <a:lstStyle/>
          <a:p>
            <a:r>
              <a:rPr lang="de-DE" dirty="0"/>
              <a:t>Inhalte</a:t>
            </a:r>
          </a:p>
        </p:txBody>
      </p:sp>
      <p:sp>
        <p:nvSpPr>
          <p:cNvPr id="10" name="Rechteck 9">
            <a:extLst>
              <a:ext uri="{FF2B5EF4-FFF2-40B4-BE49-F238E27FC236}">
                <a16:creationId xmlns:a16="http://schemas.microsoft.com/office/drawing/2014/main" id="{73A510A9-67B0-4585-B03D-1DE15D0A7E8F}"/>
              </a:ext>
            </a:extLst>
          </p:cNvPr>
          <p:cNvSpPr/>
          <p:nvPr/>
        </p:nvSpPr>
        <p:spPr>
          <a:xfrm>
            <a:off x="222726"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Technische und organisatorische Verknüpfung von Rettungsleitstelle und KV-Notfallnummer</a:t>
            </a:r>
          </a:p>
          <a:p>
            <a:pPr marL="179388" indent="-179388">
              <a:buBlip>
                <a:blip r:embed="rId2"/>
              </a:buBlip>
            </a:pPr>
            <a:r>
              <a:rPr lang="de-DE" sz="1400" dirty="0"/>
              <a:t>Einheitliches standardisiertes </a:t>
            </a:r>
            <a:r>
              <a:rPr lang="de-DE" sz="1400" dirty="0" err="1"/>
              <a:t>Triagesystem</a:t>
            </a:r>
            <a:endParaRPr lang="de-DE" sz="1400" dirty="0"/>
          </a:p>
          <a:p>
            <a:pPr marL="179388" indent="-179388">
              <a:buBlip>
                <a:blip r:embed="rId2"/>
              </a:buBlip>
            </a:pPr>
            <a:r>
              <a:rPr lang="de-DE" sz="1400" dirty="0"/>
              <a:t>Umfassende Kooperation zwischen Leitstellen und KV</a:t>
            </a:r>
          </a:p>
          <a:p>
            <a:pPr marL="179388" indent="-179388">
              <a:buBlip>
                <a:blip r:embed="rId2"/>
              </a:buBlip>
            </a:pPr>
            <a:r>
              <a:rPr lang="de-DE" sz="1400" dirty="0"/>
              <a:t>Finanzierung über Pauschale je Hilfesuchendem</a:t>
            </a:r>
          </a:p>
        </p:txBody>
      </p:sp>
      <p:sp>
        <p:nvSpPr>
          <p:cNvPr id="13" name="Rechteck 12">
            <a:extLst>
              <a:ext uri="{FF2B5EF4-FFF2-40B4-BE49-F238E27FC236}">
                <a16:creationId xmlns:a16="http://schemas.microsoft.com/office/drawing/2014/main" id="{824E67A1-4588-470C-AE0D-7429E6425E93}"/>
              </a:ext>
            </a:extLst>
          </p:cNvPr>
          <p:cNvSpPr/>
          <p:nvPr/>
        </p:nvSpPr>
        <p:spPr>
          <a:xfrm>
            <a:off x="2555771"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Definition als eigenständiger Leistungsbereich</a:t>
            </a:r>
          </a:p>
          <a:p>
            <a:pPr marL="179388" indent="-179388">
              <a:buBlip>
                <a:blip r:embed="rId2"/>
              </a:buBlip>
            </a:pPr>
            <a:r>
              <a:rPr lang="de-DE" sz="1400" dirty="0"/>
              <a:t>Differenzierung von Notfallleistung und Transportleistung</a:t>
            </a:r>
          </a:p>
          <a:p>
            <a:pPr marL="179388" indent="-179388">
              <a:buBlip>
                <a:blip r:embed="rId2"/>
              </a:buBlip>
            </a:pPr>
            <a:r>
              <a:rPr lang="de-DE" sz="1400" dirty="0"/>
              <a:t>Gesonderte pauschale Vergütung von Notfallleistung und Transport durch GKV</a:t>
            </a:r>
          </a:p>
          <a:p>
            <a:pPr marL="179388" indent="-179388">
              <a:buBlip>
                <a:blip r:embed="rId2"/>
              </a:buBlip>
            </a:pPr>
            <a:r>
              <a:rPr lang="de-DE" sz="1400" dirty="0"/>
              <a:t>Disposition durch GNL gilt als entsprechende Verordnung</a:t>
            </a:r>
          </a:p>
          <a:p>
            <a:pPr marL="179388" indent="-179388">
              <a:buBlip>
                <a:blip r:embed="rId2"/>
              </a:buBlip>
            </a:pPr>
            <a:r>
              <a:rPr lang="de-DE" sz="1400" dirty="0"/>
              <a:t>Datenaustausch und ggf. telemedizinische Unterstützung</a:t>
            </a:r>
          </a:p>
        </p:txBody>
      </p:sp>
      <p:sp>
        <p:nvSpPr>
          <p:cNvPr id="14" name="Rechteck 13">
            <a:extLst>
              <a:ext uri="{FF2B5EF4-FFF2-40B4-BE49-F238E27FC236}">
                <a16:creationId xmlns:a16="http://schemas.microsoft.com/office/drawing/2014/main" id="{7D424A51-1D68-4932-B9EB-59562BEED54A}"/>
              </a:ext>
            </a:extLst>
          </p:cNvPr>
          <p:cNvSpPr/>
          <p:nvPr/>
        </p:nvSpPr>
        <p:spPr>
          <a:xfrm>
            <a:off x="4888816" y="2708920"/>
            <a:ext cx="2229728"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Durchgehende 24/7 Notfallversorgung</a:t>
            </a:r>
          </a:p>
          <a:p>
            <a:pPr marL="179388" indent="-179388">
              <a:buBlip>
                <a:blip r:embed="rId2"/>
              </a:buBlip>
            </a:pPr>
            <a:r>
              <a:rPr lang="de-DE" sz="1400" dirty="0"/>
              <a:t>Festlegung der Standorte an KH mit mind. Basisnotfallstufe durch erweiterten Landesausschuss</a:t>
            </a:r>
          </a:p>
          <a:p>
            <a:pPr marL="179388" indent="-179388">
              <a:buBlip>
                <a:blip r:embed="rId2"/>
              </a:buBlip>
            </a:pPr>
            <a:r>
              <a:rPr lang="de-DE" sz="1400" dirty="0"/>
              <a:t>Gemeinsame Einrichtung von KH und KV</a:t>
            </a:r>
          </a:p>
          <a:p>
            <a:pPr marL="179388" indent="-179388">
              <a:buBlip>
                <a:blip r:embed="rId2"/>
              </a:buBlip>
            </a:pPr>
            <a:r>
              <a:rPr lang="de-DE" sz="1400" dirty="0"/>
              <a:t>Sicherstellung durch KV</a:t>
            </a:r>
          </a:p>
          <a:p>
            <a:pPr marL="179388" indent="-179388">
              <a:buBlip>
                <a:blip r:embed="rId2"/>
              </a:buBlip>
            </a:pPr>
            <a:r>
              <a:rPr lang="de-DE" sz="1400" dirty="0"/>
              <a:t>Fachliche Leitung bei KV</a:t>
            </a:r>
          </a:p>
          <a:p>
            <a:pPr marL="179388" indent="-179388">
              <a:buBlip>
                <a:blip r:embed="rId2"/>
              </a:buBlip>
            </a:pPr>
            <a:r>
              <a:rPr lang="de-DE" sz="1400" dirty="0"/>
              <a:t>Vergütung durch Grundpauschale und Pauschale je Fall</a:t>
            </a:r>
          </a:p>
          <a:p>
            <a:pPr marL="179388" indent="-179388">
              <a:buBlip>
                <a:blip r:embed="rId2"/>
              </a:buBlip>
            </a:pPr>
            <a:r>
              <a:rPr lang="de-DE" sz="1400" dirty="0"/>
              <a:t>50% Abschlag bei amb. Notfallbehandlung ohne INZ</a:t>
            </a:r>
          </a:p>
          <a:p>
            <a:pPr marL="179388" indent="-179388">
              <a:buBlip>
                <a:blip r:embed="rId2"/>
              </a:buBlip>
            </a:pPr>
            <a:endParaRPr lang="de-DE" sz="1400" dirty="0"/>
          </a:p>
        </p:txBody>
      </p:sp>
      <p:sp>
        <p:nvSpPr>
          <p:cNvPr id="15" name="Rechteck 14">
            <a:extLst>
              <a:ext uri="{FF2B5EF4-FFF2-40B4-BE49-F238E27FC236}">
                <a16:creationId xmlns:a16="http://schemas.microsoft.com/office/drawing/2014/main" id="{8056EC2E-09EC-4BEF-8ED2-5B3D425B2FA2}"/>
              </a:ext>
            </a:extLst>
          </p:cNvPr>
          <p:cNvSpPr/>
          <p:nvPr/>
        </p:nvSpPr>
        <p:spPr>
          <a:xfrm>
            <a:off x="7199564"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1 Vorsitzender, 2 Unparteiische und je 9 Vertreter von GKV, KV und KH; </a:t>
            </a:r>
          </a:p>
          <a:p>
            <a:pPr marL="179388" indent="-179388">
              <a:buBlip>
                <a:blip r:embed="rId2"/>
              </a:buBlip>
            </a:pPr>
            <a:r>
              <a:rPr lang="de-DE" sz="1400" dirty="0"/>
              <a:t>Land beratend mit Antragsrecht</a:t>
            </a:r>
          </a:p>
          <a:p>
            <a:pPr marL="179388" indent="-179388">
              <a:buBlip>
                <a:blip r:embed="rId2"/>
              </a:buBlip>
            </a:pPr>
            <a:r>
              <a:rPr lang="de-DE" sz="1400" dirty="0"/>
              <a:t>Stimmgewicht der GKV verdoppelt</a:t>
            </a:r>
          </a:p>
          <a:p>
            <a:pPr marL="179388" indent="-179388">
              <a:buBlip>
                <a:blip r:embed="rId2"/>
              </a:buBlip>
            </a:pPr>
            <a:r>
              <a:rPr lang="de-DE" sz="1400" dirty="0"/>
              <a:t>Festlegung der Standorte an KH mit mind. Basisnotfallstufe entsprechend G-BA Vorgaben</a:t>
            </a:r>
          </a:p>
          <a:p>
            <a:pPr marL="179388" indent="-179388">
              <a:buBlip>
                <a:blip r:embed="rId2"/>
              </a:buBlip>
            </a:pPr>
            <a:r>
              <a:rPr lang="de-DE" sz="1400" dirty="0"/>
              <a:t>Bei Nichteinigung Ersatzvornahme durch das Land</a:t>
            </a:r>
          </a:p>
        </p:txBody>
      </p:sp>
      <p:sp>
        <p:nvSpPr>
          <p:cNvPr id="16" name="Rechteck 15">
            <a:extLst>
              <a:ext uri="{FF2B5EF4-FFF2-40B4-BE49-F238E27FC236}">
                <a16:creationId xmlns:a16="http://schemas.microsoft.com/office/drawing/2014/main" id="{4B21E93D-2271-4823-B232-6DBEBD9B8EFD}"/>
              </a:ext>
            </a:extLst>
          </p:cNvPr>
          <p:cNvSpPr/>
          <p:nvPr/>
        </p:nvSpPr>
        <p:spPr>
          <a:xfrm>
            <a:off x="9532607"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Richtlinie mit verbindlichen Planungsvorgaben:</a:t>
            </a:r>
          </a:p>
          <a:p>
            <a:pPr marL="357188" lvl="1" indent="-179388">
              <a:buBlip>
                <a:blip r:embed="rId2"/>
              </a:buBlip>
              <a:tabLst>
                <a:tab pos="719138" algn="l"/>
              </a:tabLst>
            </a:pPr>
            <a:r>
              <a:rPr lang="de-DE" sz="1400" dirty="0"/>
              <a:t>Erreichbarkeit</a:t>
            </a:r>
          </a:p>
          <a:p>
            <a:pPr marL="357188" lvl="1" indent="-179388">
              <a:buBlip>
                <a:blip r:embed="rId2"/>
              </a:buBlip>
              <a:tabLst>
                <a:tab pos="719138" algn="l"/>
              </a:tabLst>
            </a:pPr>
            <a:r>
              <a:rPr lang="de-DE" sz="1400" dirty="0"/>
              <a:t>Betroffenheitsmaß</a:t>
            </a:r>
          </a:p>
          <a:p>
            <a:pPr marL="357188" lvl="1" indent="-179388">
              <a:buBlip>
                <a:blip r:embed="rId2"/>
              </a:buBlip>
              <a:tabLst>
                <a:tab pos="719138" algn="l"/>
              </a:tabLst>
            </a:pPr>
            <a:r>
              <a:rPr lang="de-DE" sz="1400" dirty="0"/>
              <a:t>Bevölkerungsdichte</a:t>
            </a:r>
          </a:p>
          <a:p>
            <a:pPr marL="180975" indent="-180975">
              <a:buBlip>
                <a:blip r:embed="rId2"/>
              </a:buBlip>
              <a:tabLst>
                <a:tab pos="719138" algn="l"/>
              </a:tabLst>
            </a:pPr>
            <a:r>
              <a:rPr lang="de-DE" sz="1400" dirty="0"/>
              <a:t>Ausnahmetatbestände</a:t>
            </a:r>
          </a:p>
          <a:p>
            <a:pPr marL="180975" indent="-180975">
              <a:buBlip>
                <a:blip r:embed="rId2"/>
              </a:buBlip>
              <a:tabLst>
                <a:tab pos="719138" algn="l"/>
              </a:tabLst>
            </a:pPr>
            <a:r>
              <a:rPr lang="de-DE" sz="1400" dirty="0"/>
              <a:t>Qualitätsvorgaben</a:t>
            </a:r>
          </a:p>
          <a:p>
            <a:pPr marL="357188" lvl="1" indent="-179388">
              <a:buBlip>
                <a:blip r:embed="rId2"/>
              </a:buBlip>
              <a:tabLst>
                <a:tab pos="719138" algn="l"/>
              </a:tabLst>
            </a:pPr>
            <a:r>
              <a:rPr lang="de-DE" sz="1400" dirty="0"/>
              <a:t>räumliche, personelle und apparative Ausstattung</a:t>
            </a:r>
          </a:p>
          <a:p>
            <a:pPr marL="357188" lvl="1" indent="-179388">
              <a:buBlip>
                <a:blip r:embed="rId2"/>
              </a:buBlip>
              <a:tabLst>
                <a:tab pos="719138" algn="l"/>
              </a:tabLst>
            </a:pPr>
            <a:r>
              <a:rPr lang="de-DE" sz="1400" dirty="0" err="1"/>
              <a:t>Triagesystem</a:t>
            </a:r>
            <a:endParaRPr lang="de-DE" sz="1400" dirty="0"/>
          </a:p>
          <a:p>
            <a:pPr marL="357188" lvl="1" indent="-179388">
              <a:buBlip>
                <a:blip r:embed="rId2"/>
              </a:buBlip>
              <a:tabLst>
                <a:tab pos="719138" algn="l"/>
              </a:tabLst>
            </a:pPr>
            <a:r>
              <a:rPr lang="de-DE" sz="1400" dirty="0"/>
              <a:t>Versorgungsumfang</a:t>
            </a:r>
          </a:p>
        </p:txBody>
      </p:sp>
      <p:grpSp>
        <p:nvGrpSpPr>
          <p:cNvPr id="25" name="Gruppieren 24">
            <a:extLst>
              <a:ext uri="{FF2B5EF4-FFF2-40B4-BE49-F238E27FC236}">
                <a16:creationId xmlns:a16="http://schemas.microsoft.com/office/drawing/2014/main" id="{D1151AC0-2D75-4149-B772-8A3D2046E17C}"/>
              </a:ext>
            </a:extLst>
          </p:cNvPr>
          <p:cNvGrpSpPr/>
          <p:nvPr/>
        </p:nvGrpSpPr>
        <p:grpSpPr>
          <a:xfrm>
            <a:off x="191345" y="1556792"/>
            <a:ext cx="2448272" cy="1080120"/>
            <a:chOff x="191345" y="1556792"/>
            <a:chExt cx="2448272" cy="1080120"/>
          </a:xfrm>
        </p:grpSpPr>
        <p:sp>
          <p:nvSpPr>
            <p:cNvPr id="6" name="Pfeil: Chevron 5">
              <a:extLst>
                <a:ext uri="{FF2B5EF4-FFF2-40B4-BE49-F238E27FC236}">
                  <a16:creationId xmlns:a16="http://schemas.microsoft.com/office/drawing/2014/main" id="{C739ABB3-78E7-4939-B2D5-A5B89F8477A7}"/>
                </a:ext>
              </a:extLst>
            </p:cNvPr>
            <p:cNvSpPr/>
            <p:nvPr/>
          </p:nvSpPr>
          <p:spPr>
            <a:xfrm>
              <a:off x="191345"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4" name="Gruppieren 23">
              <a:extLst>
                <a:ext uri="{FF2B5EF4-FFF2-40B4-BE49-F238E27FC236}">
                  <a16:creationId xmlns:a16="http://schemas.microsoft.com/office/drawing/2014/main" id="{BA896CD2-DE7B-4931-9AB8-58C9E0265EFD}"/>
                </a:ext>
              </a:extLst>
            </p:cNvPr>
            <p:cNvGrpSpPr/>
            <p:nvPr/>
          </p:nvGrpSpPr>
          <p:grpSpPr>
            <a:xfrm>
              <a:off x="815969" y="1626466"/>
              <a:ext cx="1199025" cy="550079"/>
              <a:chOff x="815969" y="1626466"/>
              <a:chExt cx="1199025" cy="550079"/>
            </a:xfrm>
          </p:grpSpPr>
          <p:pic>
            <p:nvPicPr>
              <p:cNvPr id="21" name="Picture 4" descr="Bildergebnis für 112">
                <a:extLst>
                  <a:ext uri="{FF2B5EF4-FFF2-40B4-BE49-F238E27FC236}">
                    <a16:creationId xmlns:a16="http://schemas.microsoft.com/office/drawing/2014/main" id="{962EFD42-9BCA-426B-81A6-ABD0A9CF997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ildergebnis für 116117">
                <a:extLst>
                  <a:ext uri="{FF2B5EF4-FFF2-40B4-BE49-F238E27FC236}">
                    <a16:creationId xmlns:a16="http://schemas.microsoft.com/office/drawing/2014/main" id="{EB8EF4CF-1F67-49E0-827A-0D6199C0769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7" name="Gruppieren 26">
            <a:extLst>
              <a:ext uri="{FF2B5EF4-FFF2-40B4-BE49-F238E27FC236}">
                <a16:creationId xmlns:a16="http://schemas.microsoft.com/office/drawing/2014/main" id="{B12F7211-3D62-40B9-9390-91686B58AC0B}"/>
              </a:ext>
            </a:extLst>
          </p:cNvPr>
          <p:cNvGrpSpPr/>
          <p:nvPr/>
        </p:nvGrpSpPr>
        <p:grpSpPr>
          <a:xfrm>
            <a:off x="4861977" y="1556792"/>
            <a:ext cx="2448272" cy="1080120"/>
            <a:chOff x="4861977" y="1556792"/>
            <a:chExt cx="2448272" cy="1080120"/>
          </a:xfrm>
        </p:grpSpPr>
        <p:sp>
          <p:nvSpPr>
            <p:cNvPr id="18" name="Pfeil: Chevron 17">
              <a:extLst>
                <a:ext uri="{FF2B5EF4-FFF2-40B4-BE49-F238E27FC236}">
                  <a16:creationId xmlns:a16="http://schemas.microsoft.com/office/drawing/2014/main" id="{DD7F484E-187F-4A4A-8CE4-A7E7F170CB27}"/>
                </a:ext>
              </a:extLst>
            </p:cNvPr>
            <p:cNvSpPr/>
            <p:nvPr/>
          </p:nvSpPr>
          <p:spPr>
            <a:xfrm>
              <a:off x="486197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Integrierte Notfallzentren (INZ)</a:t>
              </a:r>
            </a:p>
          </p:txBody>
        </p:sp>
        <p:pic>
          <p:nvPicPr>
            <p:cNvPr id="2" name="Grafik 1">
              <a:extLst>
                <a:ext uri="{FF2B5EF4-FFF2-40B4-BE49-F238E27FC236}">
                  <a16:creationId xmlns:a16="http://schemas.microsoft.com/office/drawing/2014/main" id="{9BBFA467-C0B9-4101-A53A-5C275514920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grpSp>
        <p:nvGrpSpPr>
          <p:cNvPr id="28" name="Gruppieren 27">
            <a:extLst>
              <a:ext uri="{FF2B5EF4-FFF2-40B4-BE49-F238E27FC236}">
                <a16:creationId xmlns:a16="http://schemas.microsoft.com/office/drawing/2014/main" id="{7F3F80F2-2072-4F38-BAB3-15CE6012DC31}"/>
              </a:ext>
            </a:extLst>
          </p:cNvPr>
          <p:cNvGrpSpPr/>
          <p:nvPr/>
        </p:nvGrpSpPr>
        <p:grpSpPr>
          <a:xfrm>
            <a:off x="7197293" y="1556792"/>
            <a:ext cx="2448272" cy="1080120"/>
            <a:chOff x="7197293" y="1556792"/>
            <a:chExt cx="2448272" cy="1080120"/>
          </a:xfrm>
        </p:grpSpPr>
        <p:sp>
          <p:nvSpPr>
            <p:cNvPr id="19" name="Pfeil: Chevron 18">
              <a:extLst>
                <a:ext uri="{FF2B5EF4-FFF2-40B4-BE49-F238E27FC236}">
                  <a16:creationId xmlns:a16="http://schemas.microsoft.com/office/drawing/2014/main" id="{508512E9-5D4B-4F59-964A-5F00FE14C3D7}"/>
                </a:ext>
              </a:extLst>
            </p:cNvPr>
            <p:cNvSpPr/>
            <p:nvPr/>
          </p:nvSpPr>
          <p:spPr>
            <a:xfrm>
              <a:off x="7197293"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12" name="Grafik 11">
              <a:extLst>
                <a:ext uri="{FF2B5EF4-FFF2-40B4-BE49-F238E27FC236}">
                  <a16:creationId xmlns:a16="http://schemas.microsoft.com/office/drawing/2014/main" id="{71B03B55-E58B-4A8F-8F80-3AF107FCBFF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grpSp>
        <p:nvGrpSpPr>
          <p:cNvPr id="29" name="Gruppieren 28">
            <a:extLst>
              <a:ext uri="{FF2B5EF4-FFF2-40B4-BE49-F238E27FC236}">
                <a16:creationId xmlns:a16="http://schemas.microsoft.com/office/drawing/2014/main" id="{3BC979C2-CD5E-4817-AD28-156AFC8D3697}"/>
              </a:ext>
            </a:extLst>
          </p:cNvPr>
          <p:cNvGrpSpPr/>
          <p:nvPr/>
        </p:nvGrpSpPr>
        <p:grpSpPr>
          <a:xfrm>
            <a:off x="9532607" y="1556792"/>
            <a:ext cx="2448272" cy="1080120"/>
            <a:chOff x="9532607" y="1556792"/>
            <a:chExt cx="2448272" cy="1080120"/>
          </a:xfrm>
        </p:grpSpPr>
        <p:sp>
          <p:nvSpPr>
            <p:cNvPr id="20" name="Pfeil: Chevron 19">
              <a:extLst>
                <a:ext uri="{FF2B5EF4-FFF2-40B4-BE49-F238E27FC236}">
                  <a16:creationId xmlns:a16="http://schemas.microsoft.com/office/drawing/2014/main" id="{9F60D7C0-8087-443A-8848-5904FDCB8BB8}"/>
                </a:ext>
              </a:extLst>
            </p:cNvPr>
            <p:cNvSpPr/>
            <p:nvPr/>
          </p:nvSpPr>
          <p:spPr>
            <a:xfrm>
              <a:off x="953260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23" name="Grafik 22">
              <a:extLst>
                <a:ext uri="{FF2B5EF4-FFF2-40B4-BE49-F238E27FC236}">
                  <a16:creationId xmlns:a16="http://schemas.microsoft.com/office/drawing/2014/main" id="{4A8F956A-8ABB-48CB-A368-CB0D42447C22}"/>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grpSp>
        <p:nvGrpSpPr>
          <p:cNvPr id="32" name="Gruppieren 31">
            <a:extLst>
              <a:ext uri="{FF2B5EF4-FFF2-40B4-BE49-F238E27FC236}">
                <a16:creationId xmlns:a16="http://schemas.microsoft.com/office/drawing/2014/main" id="{B737B0DC-BB42-4AF9-82CA-8F07B950952E}"/>
              </a:ext>
            </a:extLst>
          </p:cNvPr>
          <p:cNvGrpSpPr/>
          <p:nvPr/>
        </p:nvGrpSpPr>
        <p:grpSpPr>
          <a:xfrm>
            <a:off x="2526661" y="1401163"/>
            <a:ext cx="2448272" cy="1235749"/>
            <a:chOff x="2526661" y="1401163"/>
            <a:chExt cx="2448272" cy="1235749"/>
          </a:xfrm>
        </p:grpSpPr>
        <p:sp>
          <p:nvSpPr>
            <p:cNvPr id="33" name="Pfeil: Chevron 32">
              <a:extLst>
                <a:ext uri="{FF2B5EF4-FFF2-40B4-BE49-F238E27FC236}">
                  <a16:creationId xmlns:a16="http://schemas.microsoft.com/office/drawing/2014/main" id="{3C92C50C-8C0A-4FD9-9D47-AABD8A81E0FC}"/>
                </a:ext>
              </a:extLst>
            </p:cNvPr>
            <p:cNvSpPr/>
            <p:nvPr/>
          </p:nvSpPr>
          <p:spPr>
            <a:xfrm>
              <a:off x="2526661"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Rettungsdienst als GKV-Leistungsbereich</a:t>
              </a:r>
            </a:p>
          </p:txBody>
        </p:sp>
        <p:pic>
          <p:nvPicPr>
            <p:cNvPr id="34" name="Grafik 33">
              <a:extLst>
                <a:ext uri="{FF2B5EF4-FFF2-40B4-BE49-F238E27FC236}">
                  <a16:creationId xmlns:a16="http://schemas.microsoft.com/office/drawing/2014/main" id="{F6EB00B1-884B-48DC-9E61-854E1EE556E2}"/>
                </a:ext>
              </a:extLst>
            </p:cNvPr>
            <p:cNvPicPr>
              <a:picLocks noChangeAspect="1"/>
            </p:cNvPicPr>
            <p:nvPr/>
          </p:nvPicPr>
          <p:blipFill>
            <a:blip r:embed="rId9"/>
            <a:stretch>
              <a:fillRect/>
            </a:stretch>
          </p:blipFill>
          <p:spPr>
            <a:xfrm>
              <a:off x="3193110" y="1401163"/>
              <a:ext cx="1044242" cy="800377"/>
            </a:xfrm>
            <a:prstGeom prst="rect">
              <a:avLst/>
            </a:prstGeom>
          </p:spPr>
        </p:pic>
      </p:grpSp>
      <p:sp>
        <p:nvSpPr>
          <p:cNvPr id="26" name="Datumsplatzhalter 2">
            <a:extLst>
              <a:ext uri="{FF2B5EF4-FFF2-40B4-BE49-F238E27FC236}">
                <a16:creationId xmlns:a16="http://schemas.microsoft.com/office/drawing/2014/main" id="{D1C085B0-ACA8-4890-97D3-9A19DCF2CC07}"/>
              </a:ext>
            </a:extLst>
          </p:cNvPr>
          <p:cNvSpPr>
            <a:spLocks noGrp="1"/>
          </p:cNvSpPr>
          <p:nvPr>
            <p:ph type="dt" sz="half" idx="10"/>
          </p:nvPr>
        </p:nvSpPr>
        <p:spPr>
          <a:xfrm>
            <a:off x="609600" y="6617252"/>
            <a:ext cx="2844800" cy="196131"/>
          </a:xfrm>
        </p:spPr>
        <p:txBody>
          <a:bodyPr/>
          <a:lstStyle/>
          <a:p>
            <a:pPr>
              <a:defRPr/>
            </a:pPr>
            <a:fld id="{B3F36C46-FB5A-420F-B5B7-311859D32DE1}" type="datetime1">
              <a:rPr lang="de-DE" smtClean="0"/>
              <a:t>13.01.2020</a:t>
            </a:fld>
            <a:endParaRPr lang="de-DE" dirty="0"/>
          </a:p>
        </p:txBody>
      </p:sp>
      <p:sp>
        <p:nvSpPr>
          <p:cNvPr id="30" name="Fußzeilenplatzhalter 3">
            <a:extLst>
              <a:ext uri="{FF2B5EF4-FFF2-40B4-BE49-F238E27FC236}">
                <a16:creationId xmlns:a16="http://schemas.microsoft.com/office/drawing/2014/main" id="{8D329113-8423-446D-B76A-B64D257206F0}"/>
              </a:ext>
            </a:extLst>
          </p:cNvPr>
          <p:cNvSpPr>
            <a:spLocks noGrp="1"/>
          </p:cNvSpPr>
          <p:nvPr>
            <p:ph type="ftr" sz="quarter" idx="11"/>
          </p:nvPr>
        </p:nvSpPr>
        <p:spPr>
          <a:xfrm>
            <a:off x="4165600" y="6617252"/>
            <a:ext cx="3860800" cy="196131"/>
          </a:xfrm>
        </p:spPr>
        <p:txBody>
          <a:bodyPr/>
          <a:lstStyle/>
          <a:p>
            <a:pPr>
              <a:defRPr/>
            </a:pPr>
            <a:r>
              <a:rPr lang="de-DE"/>
              <a:t>Reinhard Schaffert | Geschäftsführer</a:t>
            </a:r>
            <a:endParaRPr lang="de-DE" dirty="0"/>
          </a:p>
        </p:txBody>
      </p:sp>
      <p:sp>
        <p:nvSpPr>
          <p:cNvPr id="31" name="Foliennummernplatzhalter 4">
            <a:extLst>
              <a:ext uri="{FF2B5EF4-FFF2-40B4-BE49-F238E27FC236}">
                <a16:creationId xmlns:a16="http://schemas.microsoft.com/office/drawing/2014/main" id="{6CEDD1C0-0C28-40AD-BFC0-02D04E438428}"/>
              </a:ext>
            </a:extLst>
          </p:cNvPr>
          <p:cNvSpPr>
            <a:spLocks noGrp="1"/>
          </p:cNvSpPr>
          <p:nvPr>
            <p:ph type="sldNum" sz="quarter" idx="12"/>
          </p:nvPr>
        </p:nvSpPr>
        <p:spPr>
          <a:xfrm>
            <a:off x="8737600" y="6617252"/>
            <a:ext cx="2844800" cy="196131"/>
          </a:xfrm>
        </p:spPr>
        <p:txBody>
          <a:bodyPr/>
          <a:lstStyle/>
          <a:p>
            <a:pPr>
              <a:defRPr/>
            </a:pPr>
            <a:fld id="{26B0DD0A-270A-4270-B6CA-863BF67EFA8E}" type="slidenum">
              <a:rPr lang="de-DE" smtClean="0"/>
              <a:pPr>
                <a:defRPr/>
              </a:pPr>
              <a:t>2</a:t>
            </a:fld>
            <a:endParaRPr lang="de-DE" dirty="0"/>
          </a:p>
        </p:txBody>
      </p:sp>
    </p:spTree>
    <p:extLst>
      <p:ext uri="{BB962C8B-B14F-4D97-AF65-F5344CB8AC3E}">
        <p14:creationId xmlns:p14="http://schemas.microsoft.com/office/powerpoint/2010/main" val="238987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…G-BA Regelung und besondere Patientengruppen</a:t>
            </a:r>
          </a:p>
          <a:p>
            <a:r>
              <a:rPr lang="de-DE" dirty="0"/>
              <a:t>Richtlinien des G-BA zu Rettungsfahrten mit Ausnahmeregelungen hinsichtlich Transportziel</a:t>
            </a:r>
          </a:p>
          <a:p>
            <a:r>
              <a:rPr lang="de-DE" dirty="0"/>
              <a:t>Berücksichtigung besonderer Patientengruppen, wie</a:t>
            </a:r>
          </a:p>
          <a:p>
            <a:pPr lvl="1"/>
            <a:r>
              <a:rPr lang="de-DE" dirty="0"/>
              <a:t>Kinder</a:t>
            </a:r>
          </a:p>
          <a:p>
            <a:pPr lvl="1"/>
            <a:r>
              <a:rPr lang="de-DE" dirty="0"/>
              <a:t>Psychisch Erkrankte</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20</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60 SGB V: Medizinische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501008"/>
            <a:ext cx="10972800" cy="221078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dirty="0"/>
              <a:t>…</a:t>
            </a:r>
          </a:p>
          <a:p>
            <a:pPr marL="379413">
              <a:spcBef>
                <a:spcPts val="300"/>
              </a:spcBef>
            </a:pPr>
            <a:r>
              <a:rPr lang="de-DE" i="1" baseline="30000" dirty="0"/>
              <a:t>3</a:t>
            </a:r>
            <a:r>
              <a:rPr lang="de-DE" i="1" dirty="0"/>
              <a:t>Der Gemeinsame Bundesausschuss bestimmt in den Richtlinien nach § 92 Absatz 1 Satz 2 Nummer 16 bundesweit einheitlich, in welchen Fällen abweichend von den Sätzen 1 und 2 aus Gründen der zielgerichteten Behandlung ein spezialisiertes Krankenhaus angefahren werden soll. </a:t>
            </a:r>
          </a:p>
          <a:p>
            <a:pPr marL="379413">
              <a:spcBef>
                <a:spcPts val="300"/>
              </a:spcBef>
            </a:pPr>
            <a:r>
              <a:rPr lang="de-DE" i="1" baseline="30000" dirty="0"/>
              <a:t>4</a:t>
            </a:r>
            <a:r>
              <a:rPr lang="de-DE" i="1" dirty="0"/>
              <a:t>Die besonderen Bedürfnisse bei der Versorgung von bestimmten Patientengruppen, insbesondere Kindern und psychisch Erkrankten, sind zu berücksichtigen. </a:t>
            </a:r>
          </a:p>
        </p:txBody>
      </p:sp>
    </p:spTree>
    <p:extLst>
      <p:ext uri="{BB962C8B-B14F-4D97-AF65-F5344CB8AC3E}">
        <p14:creationId xmlns:p14="http://schemas.microsoft.com/office/powerpoint/2010/main" val="192523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4: Zuzahlung</a:t>
            </a:r>
          </a:p>
          <a:p>
            <a:r>
              <a:rPr lang="de-DE" dirty="0"/>
              <a:t>Zuzahlungspflicht für Versicherte ab 1Jahren</a:t>
            </a:r>
          </a:p>
          <a:p>
            <a:r>
              <a:rPr lang="de-DE" dirty="0"/>
              <a:t>Medizinische Versorgung und Transport wird hinsichtlich Zuzahlung als Leistungseinheit betrachtet</a:t>
            </a:r>
          </a:p>
          <a:p>
            <a:endParaRPr lang="de-DE" dirty="0"/>
          </a:p>
          <a:p>
            <a:endParaRPr lang="de-DE" dirty="0"/>
          </a:p>
          <a:p>
            <a:endParaRPr lang="de-DE" dirty="0"/>
          </a:p>
          <a:p>
            <a:endParaRPr lang="de-DE" dirty="0"/>
          </a:p>
          <a:p>
            <a:endParaRPr lang="de-DE" dirty="0"/>
          </a:p>
          <a:p>
            <a:endParaRPr lang="de-DE" dirty="0"/>
          </a:p>
          <a:p>
            <a:pPr marL="0" indent="0">
              <a:buNone/>
            </a:pPr>
            <a:r>
              <a:rPr lang="de-DE" dirty="0"/>
              <a:t>Abs. 5: Ausschluss des Rücktransports aus dem Ausland als GKV-Leistung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21</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60 SGB V: Medizinische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2780928"/>
            <a:ext cx="10972800" cy="16561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4"/>
            </a:pPr>
            <a:r>
              <a:rPr lang="de-DE" i="1" baseline="30000" dirty="0"/>
              <a:t>1</a:t>
            </a:r>
            <a:r>
              <a:rPr lang="de-DE" i="1" dirty="0"/>
              <a:t>Versicherte, die das achtzehnte Lebensjahr vollendet haben, leisten bei Leistungen der medizinischen Notfallrettung eine Zuzahlung in Höhe des sich aus § 61 Satz 1 ergebenden Betrages, den die Krankenkasse vom Versicherten einzieht. </a:t>
            </a:r>
          </a:p>
          <a:p>
            <a:pPr marL="379413">
              <a:spcBef>
                <a:spcPts val="300"/>
              </a:spcBef>
            </a:pPr>
            <a:r>
              <a:rPr lang="de-DE" i="1" baseline="30000" dirty="0"/>
              <a:t>2</a:t>
            </a:r>
            <a:r>
              <a:rPr lang="de-DE" i="1" dirty="0"/>
              <a:t>Erfolgt unmittelbar nach der medizinischen Versorgung am Notfallort auch eine Rettungsfahrt, gelten diese als eine Leistung, für die nur einmal die Zuzahlung erforderlich wird.</a:t>
            </a:r>
          </a:p>
        </p:txBody>
      </p:sp>
      <p:sp>
        <p:nvSpPr>
          <p:cNvPr id="12" name="Rechteck: abgerundete Ecken 11">
            <a:extLst>
              <a:ext uri="{FF2B5EF4-FFF2-40B4-BE49-F238E27FC236}">
                <a16:creationId xmlns:a16="http://schemas.microsoft.com/office/drawing/2014/main" id="{8C5DF12E-B5B5-4696-A95C-A928D72FE2AB}"/>
              </a:ext>
            </a:extLst>
          </p:cNvPr>
          <p:cNvSpPr/>
          <p:nvPr/>
        </p:nvSpPr>
        <p:spPr>
          <a:xfrm>
            <a:off x="609600" y="5517232"/>
            <a:ext cx="10972800" cy="7200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5"/>
            </a:pPr>
            <a:r>
              <a:rPr lang="de-DE" i="1" baseline="30000" dirty="0"/>
              <a:t>1</a:t>
            </a:r>
            <a:r>
              <a:rPr lang="de-DE" i="1" dirty="0"/>
              <a:t>Der Anspruch der Versicherten nach Absatz 1 Satz 1 umfasst nicht einen Rücktransport in das Inland. </a:t>
            </a:r>
          </a:p>
          <a:p>
            <a:pPr marL="379413">
              <a:spcBef>
                <a:spcPts val="300"/>
              </a:spcBef>
            </a:pPr>
            <a:r>
              <a:rPr lang="de-DE" i="1" baseline="30000" dirty="0"/>
              <a:t>2</a:t>
            </a:r>
            <a:r>
              <a:rPr lang="de-DE" i="1" dirty="0"/>
              <a:t>§ 18 bleibt unberührt.</a:t>
            </a:r>
          </a:p>
        </p:txBody>
      </p:sp>
    </p:spTree>
    <p:extLst>
      <p:ext uri="{BB962C8B-B14F-4D97-AF65-F5344CB8AC3E}">
        <p14:creationId xmlns:p14="http://schemas.microsoft.com/office/powerpoint/2010/main" val="338266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r>
              <a:rPr lang="de-DE" dirty="0"/>
              <a:t>Neuer § 60a enthält teilweise Inhalte des alten §60 (Fahrtkosten)</a:t>
            </a:r>
          </a:p>
          <a:p>
            <a:pPr marL="0" indent="0">
              <a:buNone/>
            </a:pPr>
            <a:r>
              <a:rPr lang="de-DE" dirty="0"/>
              <a:t>Abs. 1: Anspruch und Anspruchsvoraussetzung</a:t>
            </a:r>
          </a:p>
          <a:p>
            <a:r>
              <a:rPr lang="de-DE" dirty="0"/>
              <a:t>Übernahme der Kosten für Krankentransporte und Krankenfahrten</a:t>
            </a:r>
          </a:p>
          <a:p>
            <a:pPr lvl="1"/>
            <a:r>
              <a:rPr lang="de-DE" dirty="0"/>
              <a:t>Im Zusammenhang mit Leistungen der Krankenkasse</a:t>
            </a:r>
          </a:p>
          <a:p>
            <a:pPr lvl="1"/>
            <a:r>
              <a:rPr lang="de-DE" dirty="0"/>
              <a:t>Bei Erforderlichkeit aus medizinischen Gründen</a:t>
            </a:r>
          </a:p>
          <a:p>
            <a:r>
              <a:rPr lang="de-DE" dirty="0"/>
              <a:t>Auswahl des Fahrzeuges nach medizinischer Notwendigkeit</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22</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60a SGB V: Krankentransporte und Krankenfahrten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933056"/>
            <a:ext cx="10972800" cy="19227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a:pPr>
            <a:r>
              <a:rPr lang="de-DE" i="1" baseline="30000" dirty="0"/>
              <a:t>1</a:t>
            </a:r>
            <a:r>
              <a:rPr lang="de-DE" i="1" dirty="0"/>
              <a:t>Versicherte haben Anspruch auf Übernahme der Kosten für Krankentransporte und Krankenfahrten, </a:t>
            </a:r>
          </a:p>
          <a:p>
            <a:pPr marL="741363">
              <a:spcBef>
                <a:spcPts val="0"/>
              </a:spcBef>
            </a:pPr>
            <a:r>
              <a:rPr lang="de-DE" i="1" dirty="0"/>
              <a:t>wenn sie im Zusammenhang mit einer Leistung der Krankenkasse </a:t>
            </a:r>
          </a:p>
          <a:p>
            <a:pPr marL="741363">
              <a:spcBef>
                <a:spcPts val="0"/>
              </a:spcBef>
            </a:pPr>
            <a:r>
              <a:rPr lang="de-DE" i="1" dirty="0"/>
              <a:t>aus zwingenden medizinischen Gründen </a:t>
            </a:r>
          </a:p>
          <a:p>
            <a:pPr marL="379413">
              <a:spcBef>
                <a:spcPts val="0"/>
              </a:spcBef>
            </a:pPr>
            <a:r>
              <a:rPr lang="de-DE" i="1" dirty="0"/>
              <a:t>notwendig sind. </a:t>
            </a:r>
          </a:p>
          <a:p>
            <a:pPr marL="379413">
              <a:spcBef>
                <a:spcPts val="300"/>
              </a:spcBef>
            </a:pPr>
            <a:r>
              <a:rPr lang="de-DE" i="1" baseline="30000" dirty="0"/>
              <a:t>2</a:t>
            </a:r>
            <a:r>
              <a:rPr lang="de-DE" i="1" dirty="0"/>
              <a:t>Welches Fahrzeug benutzt werden kann, richtet sich nach der medizinischen Notwendigkeit im Einzelfall.</a:t>
            </a:r>
          </a:p>
        </p:txBody>
      </p:sp>
    </p:spTree>
    <p:extLst>
      <p:ext uri="{BB962C8B-B14F-4D97-AF65-F5344CB8AC3E}">
        <p14:creationId xmlns:p14="http://schemas.microsoft.com/office/powerpoint/2010/main" val="30996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Leistungen bei denen Fahrtkosten übernommen werden…</a:t>
            </a:r>
          </a:p>
          <a:p>
            <a:r>
              <a:rPr lang="de-DE" dirty="0"/>
              <a:t>Fahrten zu stationären Leistungen (in das Krankenhaus)</a:t>
            </a:r>
          </a:p>
          <a:p>
            <a:r>
              <a:rPr lang="de-DE" dirty="0"/>
              <a:t>Verlegungen</a:t>
            </a:r>
          </a:p>
          <a:p>
            <a:pPr lvl="1"/>
            <a:r>
              <a:rPr lang="de-DE" dirty="0"/>
              <a:t>Im Rahmen des </a:t>
            </a:r>
            <a:r>
              <a:rPr lang="de-DE" dirty="0" err="1"/>
              <a:t>Entlassmanagements</a:t>
            </a:r>
            <a:endParaRPr lang="de-DE" dirty="0"/>
          </a:p>
          <a:p>
            <a:pPr lvl="1"/>
            <a:r>
              <a:rPr lang="de-DE" dirty="0"/>
              <a:t>Bei zwingender medizinischer Notwendigkeit</a:t>
            </a:r>
          </a:p>
          <a:p>
            <a:pPr lvl="1"/>
            <a:r>
              <a:rPr lang="de-DE" dirty="0"/>
              <a:t>Bei heimatnaher Verlegung mit Zustimmung der Krankenkasse</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23</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60a SGB V: Krankentransporte und Krankenfahrten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789040"/>
            <a:ext cx="10972800" cy="260146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dirty="0"/>
              <a:t>Die Krankenkasse übernimmt die Kosten nach Absatz 1 Satz 1 bei</a:t>
            </a:r>
          </a:p>
          <a:p>
            <a:pPr marL="722313" indent="-342900">
              <a:spcBef>
                <a:spcPts val="300"/>
              </a:spcBef>
              <a:buFont typeface="+mj-lt"/>
              <a:buAutoNum type="arabicPeriod"/>
            </a:pPr>
            <a:r>
              <a:rPr lang="de-DE" i="1" dirty="0"/>
              <a:t>Fahrten zu Leistungen, die stationär erbracht werden,</a:t>
            </a:r>
          </a:p>
          <a:p>
            <a:pPr marL="722313" indent="-342900">
              <a:spcBef>
                <a:spcPts val="0"/>
              </a:spcBef>
              <a:buFont typeface="+mj-lt"/>
              <a:buAutoNum type="arabicPeriod"/>
            </a:pPr>
            <a:r>
              <a:rPr lang="de-DE" i="1" dirty="0"/>
              <a:t>Fahrten bei einer Verlegung während einer stationären Behandlung in ein anderes Krankenhaus oder zur Behandlung in einem anderen Krankenhaus </a:t>
            </a:r>
          </a:p>
          <a:p>
            <a:pPr marL="1103313">
              <a:spcBef>
                <a:spcPts val="0"/>
              </a:spcBef>
            </a:pPr>
            <a:r>
              <a:rPr lang="de-DE" i="1" dirty="0"/>
              <a:t>im Rahmen des </a:t>
            </a:r>
            <a:r>
              <a:rPr lang="de-DE" i="1" dirty="0" err="1"/>
              <a:t>Entlassmanagements</a:t>
            </a:r>
            <a:r>
              <a:rPr lang="de-DE" i="1" dirty="0"/>
              <a:t> nach § 39 Absatz 1a, </a:t>
            </a:r>
          </a:p>
          <a:p>
            <a:pPr marL="1103313">
              <a:spcBef>
                <a:spcPts val="0"/>
              </a:spcBef>
              <a:tabLst>
                <a:tab pos="1163638" algn="l"/>
              </a:tabLst>
            </a:pPr>
            <a:r>
              <a:rPr lang="de-DE" i="1" dirty="0"/>
              <a:t>wenn dies aus zwingenden medizinischen Gründen erforderlich ist, </a:t>
            </a:r>
          </a:p>
          <a:p>
            <a:pPr marL="1103313">
              <a:spcBef>
                <a:spcPts val="0"/>
              </a:spcBef>
            </a:pPr>
            <a:r>
              <a:rPr lang="de-DE" i="1" dirty="0"/>
              <a:t>oder bei einer mit Einwilligung der Krankenkasse erfolgten Verlegung in ein wohnortnahes Krankenhaus,</a:t>
            </a:r>
          </a:p>
          <a:p>
            <a:pPr marL="357188">
              <a:spcBef>
                <a:spcPts val="0"/>
              </a:spcBef>
            </a:pPr>
            <a:r>
              <a:rPr lang="de-DE" i="1" dirty="0"/>
              <a:t>…</a:t>
            </a:r>
          </a:p>
        </p:txBody>
      </p:sp>
    </p:spTree>
    <p:extLst>
      <p:ext uri="{BB962C8B-B14F-4D97-AF65-F5344CB8AC3E}">
        <p14:creationId xmlns:p14="http://schemas.microsoft.com/office/powerpoint/2010/main" val="332550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 Leistungen bei denen Fahrtkosten übernommen werden …</a:t>
            </a:r>
          </a:p>
          <a:p>
            <a:r>
              <a:rPr lang="de-DE" dirty="0"/>
              <a:t>Wenn dadurch eine voll oder teilstationäre Krankenhausbehandlung vermieden oder verkürzt wird:</a:t>
            </a:r>
          </a:p>
          <a:p>
            <a:pPr lvl="1"/>
            <a:r>
              <a:rPr lang="de-DE" dirty="0"/>
              <a:t>Fahrten zu vor- oder nachstationärer Behandlung</a:t>
            </a:r>
          </a:p>
          <a:p>
            <a:pPr lvl="1"/>
            <a:r>
              <a:rPr lang="de-DE" dirty="0"/>
              <a:t>Zu einer ambulanten Operation einschließlich Vor und Nachbehandlung</a:t>
            </a:r>
          </a:p>
          <a:p>
            <a:pPr lvl="2"/>
            <a:r>
              <a:rPr lang="de-DE" dirty="0"/>
              <a:t>In das Krankenhaus</a:t>
            </a:r>
          </a:p>
          <a:p>
            <a:pPr lvl="2"/>
            <a:r>
              <a:rPr lang="de-DE" dirty="0"/>
              <a:t>Oder in eine Vertragspraxis</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24</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60a SGB V: Krankentransporte und Krankenfahrten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789040"/>
            <a:ext cx="10972800" cy="260146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dirty="0"/>
              <a:t>…</a:t>
            </a:r>
          </a:p>
          <a:p>
            <a:pPr marL="722313" indent="-342900">
              <a:spcBef>
                <a:spcPts val="300"/>
              </a:spcBef>
              <a:buFont typeface="+mj-lt"/>
              <a:buAutoNum type="arabicPeriod" startAt="3"/>
            </a:pPr>
            <a:r>
              <a:rPr lang="de-DE" i="1" dirty="0"/>
              <a:t>Fahrten zu einer vor- oder nachstationären Behandlung nach § 115a oder zu einer ambulanten Operation nach § 115b im Krankenhaus oder zu einer ambulanten Operation in einer Vertragsarztpraxis einschließlich der hierzu erforderlichen Vor- und Nachbehandlungen, </a:t>
            </a:r>
            <a:br>
              <a:rPr lang="de-DE" i="1" dirty="0"/>
            </a:br>
            <a:r>
              <a:rPr lang="de-DE" i="1" dirty="0"/>
              <a:t>wenn dadurch eine an sich gebotene vollstationäre oder teilstationäre Krankenhausbehandlung im Sinne des § 39 vermieden oder verkürzt wird oder diese nicht ausführbar ist,</a:t>
            </a:r>
          </a:p>
          <a:p>
            <a:pPr marL="379413">
              <a:spcBef>
                <a:spcPts val="300"/>
              </a:spcBef>
            </a:pPr>
            <a:r>
              <a:rPr lang="de-DE" i="1" dirty="0"/>
              <a:t>…</a:t>
            </a:r>
          </a:p>
        </p:txBody>
      </p:sp>
    </p:spTree>
    <p:extLst>
      <p:ext uri="{BB962C8B-B14F-4D97-AF65-F5344CB8AC3E}">
        <p14:creationId xmlns:p14="http://schemas.microsoft.com/office/powerpoint/2010/main" val="163786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 Leistungen bei denen Fahrtkosten übernommen werden</a:t>
            </a:r>
          </a:p>
          <a:p>
            <a:r>
              <a:rPr lang="de-DE" dirty="0"/>
              <a:t>Ambulante Behandlung</a:t>
            </a:r>
          </a:p>
          <a:p>
            <a:pPr lvl="1"/>
            <a:r>
              <a:rPr lang="de-DE" dirty="0"/>
              <a:t>Sofern medizinisch erforderlich</a:t>
            </a:r>
          </a:p>
          <a:p>
            <a:pPr lvl="1"/>
            <a:r>
              <a:rPr lang="de-DE" dirty="0"/>
              <a:t>Oder Ausnahmen nach der G-BA Richtlinie Krankentransport</a:t>
            </a:r>
          </a:p>
          <a:p>
            <a:r>
              <a:rPr lang="de-DE" dirty="0"/>
              <a:t>Fahrten in ein INZ</a:t>
            </a:r>
          </a:p>
          <a:p>
            <a:pPr lvl="1"/>
            <a:r>
              <a:rPr lang="de-DE" b="1" u="sng" dirty="0"/>
              <a:t>Nach einer Entscheidung des GNL</a:t>
            </a:r>
          </a:p>
          <a:p>
            <a:pPr lvl="1"/>
            <a:r>
              <a:rPr lang="de-DE" b="1" u="sng" dirty="0"/>
              <a:t>Aufgrund der standardisierten und dokumentierten Ersteinschätzung</a:t>
            </a:r>
          </a:p>
          <a:p>
            <a:pPr lvl="1"/>
            <a:r>
              <a:rPr lang="de-DE" b="1" u="sng" dirty="0"/>
              <a:t>Sofern im Einzelfall zwingend erforderlich</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25</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60a SGB V: Krankentransporte und Krankenfahrten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23392" y="4365104"/>
            <a:ext cx="10972800" cy="209740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dirty="0"/>
              <a:t>…</a:t>
            </a:r>
          </a:p>
          <a:p>
            <a:pPr marL="722313" indent="-342900">
              <a:spcBef>
                <a:spcPts val="300"/>
              </a:spcBef>
              <a:buFont typeface="+mj-lt"/>
              <a:buAutoNum type="arabicPeriod" startAt="4"/>
            </a:pPr>
            <a:r>
              <a:rPr lang="de-DE" i="1" dirty="0"/>
              <a:t>Fahrten zu ambulanten Behandlungen, sofern aus medizinischer Sicht ein Krankentransport erforderlich ist oder in besonderen Ausnahmefällen, die der Gemeinsamen Bundesausschuss in den Richtlinien nach § 92 Absatz 1 Satz 2 Nummer 12 festgelegt hat, sowie</a:t>
            </a:r>
          </a:p>
          <a:p>
            <a:pPr marL="722313" indent="-342900">
              <a:spcBef>
                <a:spcPts val="300"/>
              </a:spcBef>
              <a:buFont typeface="+mj-lt"/>
              <a:buAutoNum type="arabicPeriod" startAt="4"/>
            </a:pPr>
            <a:r>
              <a:rPr lang="de-DE" i="1" dirty="0"/>
              <a:t>Fahrten zu einer notdienstlichen Versorgung in einem integrierten Notfallzentrum nach Entscheidung des gemeinsamen Notfallleitsystems auf Basis des Ersteinschätzungsverfahrens nach § 133b Absatz 3 Satz 5, sofern dies nach den Umständen des Einzelfalls zwingend erforderlich ist.</a:t>
            </a:r>
          </a:p>
        </p:txBody>
      </p:sp>
    </p:spTree>
    <p:extLst>
      <p:ext uri="{BB962C8B-B14F-4D97-AF65-F5344CB8AC3E}">
        <p14:creationId xmlns:p14="http://schemas.microsoft.com/office/powerpoint/2010/main" val="386665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Definition Krankentransport</a:t>
            </a:r>
          </a:p>
          <a:p>
            <a:r>
              <a:rPr lang="de-DE" dirty="0"/>
              <a:t>Erforderlichkeit medizinisch fachlicher Betreuung oder der besonderen Einrichtungen des Krankenwagens</a:t>
            </a:r>
          </a:p>
          <a:p>
            <a:r>
              <a:rPr lang="de-DE" dirty="0"/>
              <a:t>Verweis auf § 60 für Rettungsfahrten</a:t>
            </a:r>
          </a:p>
          <a:p>
            <a:r>
              <a:rPr lang="de-DE" dirty="0"/>
              <a:t>Entscheidung einer GNL für Krankentransport entspricht Verordnung</a:t>
            </a:r>
          </a:p>
          <a:p>
            <a:r>
              <a:rPr lang="de-DE" dirty="0"/>
              <a:t>Krankentransporte zu ambulanter Behandlung außerhalb der geregelten Ausnahmen bedürfen Genehmigung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26</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60a SGB V: Krankentransporte und Krankenfahrten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542374"/>
            <a:ext cx="10972800" cy="29615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baseline="30000" dirty="0"/>
              <a:t>1</a:t>
            </a:r>
            <a:r>
              <a:rPr lang="de-DE" i="1" dirty="0"/>
              <a:t>Krankentransporte sind Fahrten von Versicherten, die während der Fahrt einer medizinisch-fachlichen Betreuung oder der besonderen Einrichtung eines Krankenkraftwagens bedürfen oder deren Erforderlichkeit aufgrund ihres Zustandes zu erwarten ist. </a:t>
            </a:r>
          </a:p>
          <a:p>
            <a:pPr marL="379413">
              <a:spcBef>
                <a:spcPts val="300"/>
              </a:spcBef>
            </a:pPr>
            <a:r>
              <a:rPr lang="de-DE" i="1" baseline="30000" dirty="0"/>
              <a:t>2</a:t>
            </a:r>
            <a:r>
              <a:rPr lang="de-DE" i="1" dirty="0"/>
              <a:t>Für Rettungsfahrten gelten ausschließlich die Regelungen des § 60. </a:t>
            </a:r>
          </a:p>
          <a:p>
            <a:pPr marL="379413">
              <a:spcBef>
                <a:spcPts val="300"/>
              </a:spcBef>
            </a:pPr>
            <a:r>
              <a:rPr lang="de-DE" i="1" baseline="30000" dirty="0"/>
              <a:t>3</a:t>
            </a:r>
            <a:r>
              <a:rPr lang="de-DE" i="1" dirty="0"/>
              <a:t>Bei einem Krankentransport nach Absatz 2 Nummer 5 steht die Entscheidung des gemeinsamen Notfallleitsystems auf Basis des Ersteinschätzungsverfahrens nach § 133b Absatz 3 Satz 5 der ärztlichen Verordnung gleich. </a:t>
            </a:r>
          </a:p>
          <a:p>
            <a:pPr marL="379413">
              <a:spcBef>
                <a:spcPts val="300"/>
              </a:spcBef>
            </a:pPr>
            <a:r>
              <a:rPr lang="de-DE" i="1" baseline="30000" dirty="0"/>
              <a:t>4</a:t>
            </a:r>
            <a:r>
              <a:rPr lang="de-DE" i="1" dirty="0"/>
              <a:t>Bei einem Krankentransport zu einer ambulanten Behandlung, der nicht unter den Voraussetzungen des Absatzes 2 Nummer 5 erfolgt, besteht ein Anspruch auf Kostenübernahme nach Absatz 1 Satz 1 nur nach vorheriger Genehmigung durch die Krankenkasse.</a:t>
            </a:r>
          </a:p>
        </p:txBody>
      </p:sp>
    </p:spTree>
    <p:extLst>
      <p:ext uri="{BB962C8B-B14F-4D97-AF65-F5344CB8AC3E}">
        <p14:creationId xmlns:p14="http://schemas.microsoft.com/office/powerpoint/2010/main" val="296119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4: Definition Krankenfahrt …</a:t>
            </a:r>
          </a:p>
          <a:p>
            <a:r>
              <a:rPr lang="de-DE" dirty="0"/>
              <a:t>Keine medizinisch-fachliche Betreuung</a:t>
            </a:r>
          </a:p>
          <a:p>
            <a:pPr lvl="1"/>
            <a:r>
              <a:rPr lang="de-DE" dirty="0"/>
              <a:t>Öffentliche Verkehrsmittel</a:t>
            </a:r>
          </a:p>
          <a:p>
            <a:pPr lvl="1"/>
            <a:r>
              <a:rPr lang="de-DE" dirty="0"/>
              <a:t>Privaten Kraftfahrzeugen</a:t>
            </a:r>
          </a:p>
          <a:p>
            <a:pPr lvl="1"/>
            <a:r>
              <a:rPr lang="de-DE" dirty="0"/>
              <a:t>Mietwagen oder Taxen</a:t>
            </a:r>
          </a:p>
          <a:p>
            <a:r>
              <a:rPr lang="de-DE" dirty="0"/>
              <a:t>Entscheidung einer GNL für Krankenfahrt entspricht Verordnung</a:t>
            </a:r>
          </a:p>
          <a:p>
            <a:r>
              <a:rPr lang="de-DE" dirty="0"/>
              <a:t>Fahrten zur ambulanten Behandlung nur mit Genehmigung der Krankenkasse</a:t>
            </a:r>
          </a:p>
          <a:p>
            <a:endParaRPr lang="de-DE" dirty="0"/>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27</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60a SGB V: Krankentransporte und Krankenfahrten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4221088"/>
            <a:ext cx="10972800" cy="228279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4"/>
            </a:pPr>
            <a:r>
              <a:rPr lang="de-DE" i="1" baseline="30000" dirty="0"/>
              <a:t>1</a:t>
            </a:r>
            <a:r>
              <a:rPr lang="de-DE" i="1" dirty="0"/>
              <a:t>Krankenfahrten sind Fahrten ohne medizinisch-fachliche Betreuung, die mit öffentlichen Verkehrsmitteln, privaten Kraftfahrzeugen, Mietwagen oder Taxen durchgeführt werden. </a:t>
            </a:r>
          </a:p>
          <a:p>
            <a:pPr marL="379413">
              <a:spcBef>
                <a:spcPts val="300"/>
              </a:spcBef>
            </a:pPr>
            <a:r>
              <a:rPr lang="de-DE" i="1" baseline="30000" dirty="0"/>
              <a:t>2</a:t>
            </a:r>
            <a:r>
              <a:rPr lang="de-DE" i="1" dirty="0"/>
              <a:t>Bei einer Krankenfahrt nach Absatz 2 Nummer 5 steht die Entscheidung des gemeinsamen Notfallleitsystems auf Basis des Ersteinschätzungsverfahrens nach § 133b Absatz 3 Satz 5 der ärztlichen Verordnung gleich. </a:t>
            </a:r>
          </a:p>
          <a:p>
            <a:pPr marL="379413">
              <a:spcBef>
                <a:spcPts val="300"/>
              </a:spcBef>
            </a:pPr>
            <a:r>
              <a:rPr lang="de-DE" i="1" baseline="30000" dirty="0"/>
              <a:t>3</a:t>
            </a:r>
            <a:r>
              <a:rPr lang="de-DE" i="1" dirty="0"/>
              <a:t>Bei Krankenfahrten nach Absatz 2 Nummer 4 besteht ein Anspruch auf Kostenübernahme nach Absatz 1 Satz 1 nur nach vorheriger Genehmigung durch die Krankenkasse. </a:t>
            </a:r>
          </a:p>
          <a:p>
            <a:pPr marL="379413">
              <a:spcBef>
                <a:spcPts val="300"/>
              </a:spcBef>
            </a:pPr>
            <a:r>
              <a:rPr lang="de-DE" i="1" dirty="0"/>
              <a:t>…</a:t>
            </a:r>
          </a:p>
        </p:txBody>
      </p:sp>
    </p:spTree>
    <p:extLst>
      <p:ext uri="{BB962C8B-B14F-4D97-AF65-F5344CB8AC3E}">
        <p14:creationId xmlns:p14="http://schemas.microsoft.com/office/powerpoint/2010/main" val="330955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5: Kostenerstattung</a:t>
            </a:r>
          </a:p>
          <a:p>
            <a:pPr marL="0" indent="0">
              <a:buNone/>
            </a:pPr>
            <a:r>
              <a:rPr lang="de-DE" dirty="0"/>
              <a:t>Abs. 6: Ausschluss der Kostenerstattung für Rückholkosten aus dem Ausland</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28</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60a SGB V: Krankentransporte und Krankenfahrten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2420888"/>
            <a:ext cx="10972800" cy="41044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5"/>
            </a:pPr>
            <a:r>
              <a:rPr lang="de-DE" i="1" baseline="30000" dirty="0"/>
              <a:t>1</a:t>
            </a:r>
            <a:r>
              <a:rPr lang="de-DE" i="1" dirty="0"/>
              <a:t>Als Kosten für Krankentransporte wird der nach § 133a vereinbarte Betrag anerkannt. </a:t>
            </a:r>
          </a:p>
          <a:p>
            <a:pPr marL="379413">
              <a:spcBef>
                <a:spcPts val="300"/>
              </a:spcBef>
            </a:pPr>
            <a:r>
              <a:rPr lang="de-DE" i="1" baseline="30000" dirty="0"/>
              <a:t>2</a:t>
            </a:r>
            <a:r>
              <a:rPr lang="de-DE" i="1" dirty="0"/>
              <a:t>Für Krankenfahrten sind als Kosten </a:t>
            </a:r>
          </a:p>
          <a:p>
            <a:pPr marL="722313" indent="-342900">
              <a:spcBef>
                <a:spcPts val="300"/>
              </a:spcBef>
              <a:buFont typeface="+mj-lt"/>
              <a:buAutoNum type="arabicPeriod"/>
            </a:pPr>
            <a:r>
              <a:rPr lang="de-DE" i="1" dirty="0"/>
              <a:t>bei der Benutzung eines öffentlichen Verkehrsmittels des Fahrpreis unter Ausschöpfen von Fahrpreisermäßigungen, </a:t>
            </a:r>
          </a:p>
          <a:p>
            <a:pPr marL="722313" indent="-342900">
              <a:spcBef>
                <a:spcPts val="300"/>
              </a:spcBef>
              <a:buFont typeface="+mj-lt"/>
              <a:buAutoNum type="arabicPeriod"/>
            </a:pPr>
            <a:r>
              <a:rPr lang="de-DE" i="1" dirty="0"/>
              <a:t>bei Benutzung eines Taxis oder Mietwagens der nach § 133a vereinbarte Betrag, </a:t>
            </a:r>
          </a:p>
          <a:p>
            <a:pPr marL="722313" indent="-342900">
              <a:spcBef>
                <a:spcPts val="300"/>
              </a:spcBef>
              <a:buFont typeface="+mj-lt"/>
              <a:buAutoNum type="arabicPeriod"/>
            </a:pPr>
            <a:r>
              <a:rPr lang="de-DE" i="1" dirty="0"/>
              <a:t>bei Benutzung eines privaten Kraftfahrzeugs für jeden gefahrenen Kilometer der jeweils aufgrund des Bundesreisekostengesetzes festgesetzte Höchstbetrag für Wegstreckenentschädigung, höchstens jedoch die Kosten, die bei Inanspruchnahme des nach Nummer 1 oder 2 erforderlichen Transportmittels entstanden wären, </a:t>
            </a:r>
          </a:p>
          <a:p>
            <a:pPr marL="379413">
              <a:spcBef>
                <a:spcPts val="300"/>
              </a:spcBef>
            </a:pPr>
            <a:r>
              <a:rPr lang="de-DE" i="1" dirty="0"/>
              <a:t>anerkannt.</a:t>
            </a:r>
          </a:p>
          <a:p>
            <a:pPr marL="379413">
              <a:spcBef>
                <a:spcPts val="300"/>
              </a:spcBef>
            </a:pPr>
            <a:endParaRPr lang="de-DE" i="1" dirty="0"/>
          </a:p>
          <a:p>
            <a:pPr marL="357188" indent="-342900">
              <a:spcBef>
                <a:spcPts val="300"/>
              </a:spcBef>
              <a:buFont typeface="+mj-lt"/>
              <a:buAutoNum type="arabicParenBoth" startAt="6"/>
            </a:pPr>
            <a:r>
              <a:rPr lang="de-DE" i="1" dirty="0"/>
              <a:t>Die Kosten eines Rücktransports in das Inland werden nicht übernommen.</a:t>
            </a:r>
          </a:p>
          <a:p>
            <a:pPr marL="379413">
              <a:spcBef>
                <a:spcPts val="300"/>
              </a:spcBef>
            </a:pPr>
            <a:r>
              <a:rPr lang="de-DE" i="1" dirty="0"/>
              <a:t>§ 18 bleibt unberührt.</a:t>
            </a:r>
          </a:p>
        </p:txBody>
      </p:sp>
    </p:spTree>
    <p:extLst>
      <p:ext uri="{BB962C8B-B14F-4D97-AF65-F5344CB8AC3E}">
        <p14:creationId xmlns:p14="http://schemas.microsoft.com/office/powerpoint/2010/main" val="400986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7: Fahrtkosten im Zusammenhang mit Rehabilitation</a:t>
            </a:r>
          </a:p>
          <a:p>
            <a:pPr marL="0" indent="0">
              <a:buNone/>
            </a:pPr>
            <a:r>
              <a:rPr lang="de-DE" dirty="0"/>
              <a:t>Abs. 8: Zuzahlung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29</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60a SGB V: Krankentransporte und Krankenfahrten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068960"/>
            <a:ext cx="10972800" cy="34563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7"/>
            </a:pPr>
            <a:r>
              <a:rPr lang="de-DE" i="1" baseline="30000" dirty="0"/>
              <a:t>1</a:t>
            </a:r>
            <a:r>
              <a:rPr lang="de-DE" i="1" dirty="0"/>
              <a:t>Im Zusammenhang mit Leistungen zur medizinischen Rehabilitation werden Reisekosten nach § 73 Absatz 1 und 3 des Neunten Buches übernommen. </a:t>
            </a:r>
          </a:p>
          <a:p>
            <a:pPr marL="379413">
              <a:spcBef>
                <a:spcPts val="300"/>
              </a:spcBef>
            </a:pPr>
            <a:r>
              <a:rPr lang="de-DE" i="1" baseline="30000" dirty="0"/>
              <a:t>2</a:t>
            </a:r>
            <a:r>
              <a:rPr lang="de-DE" i="1" dirty="0"/>
              <a:t>Zu den Reisekosten nach Satz 1 gehören bei pflegenden Angehörigen auch die Reisekosten, die im Zusammenhang mit der Versorgung Pflegebedürftiger nach § 40 Absatz 3 Satz 2 und 3 entstehen. </a:t>
            </a:r>
          </a:p>
          <a:p>
            <a:pPr marL="379413">
              <a:spcBef>
                <a:spcPts val="300"/>
              </a:spcBef>
            </a:pPr>
            <a:r>
              <a:rPr lang="de-DE" i="1" baseline="30000" dirty="0"/>
              <a:t>3</a:t>
            </a:r>
            <a:r>
              <a:rPr lang="de-DE" i="1" dirty="0"/>
              <a:t>Die Reisekosten von Pflegebedürftigen, die gemäß § 40 Absatz 3 Satz 3 während einer stationären Rehabilitation ihres pflegenden Angehörigen eine Kurzzeitpflege nach § 42 des Elften Buches erhalten, hat die Pflegekasse des Pflegebedürftigen der Krankenkasse des pflegenden Angehörigen zu erstatten.</a:t>
            </a:r>
          </a:p>
          <a:p>
            <a:pPr marL="379413">
              <a:spcBef>
                <a:spcPts val="300"/>
              </a:spcBef>
            </a:pPr>
            <a:endParaRPr lang="de-DE" i="1" dirty="0"/>
          </a:p>
          <a:p>
            <a:pPr marL="357188" indent="-342900">
              <a:spcBef>
                <a:spcPts val="300"/>
              </a:spcBef>
              <a:buFont typeface="+mj-lt"/>
              <a:buAutoNum type="arabicParenBoth" startAt="8"/>
            </a:pPr>
            <a:r>
              <a:rPr lang="de-DE" i="1" baseline="30000" dirty="0"/>
              <a:t>1</a:t>
            </a:r>
            <a:r>
              <a:rPr lang="de-DE" i="1" dirty="0"/>
              <a:t>Versicherte, die das achtzehnte Lebensjahr vollendet haben, leisten zu den Kosten für Krankentransporte und Krankenfahrten als Zuzahlung den sich nach § 61 Satz 1 ergebenden Betrag. </a:t>
            </a:r>
          </a:p>
          <a:p>
            <a:pPr marL="376238">
              <a:spcBef>
                <a:spcPts val="300"/>
              </a:spcBef>
            </a:pPr>
            <a:r>
              <a:rPr lang="de-DE" i="1" baseline="30000" dirty="0"/>
              <a:t>2</a:t>
            </a:r>
            <a:r>
              <a:rPr lang="de-DE" i="1" dirty="0"/>
              <a:t>§ 43c Absatz 1 gilt.</a:t>
            </a:r>
          </a:p>
        </p:txBody>
      </p:sp>
    </p:spTree>
    <p:extLst>
      <p:ext uri="{BB962C8B-B14F-4D97-AF65-F5344CB8AC3E}">
        <p14:creationId xmlns:p14="http://schemas.microsoft.com/office/powerpoint/2010/main" val="366741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FFA592-B80A-41FA-9D15-EB599CFB33D8}"/>
              </a:ext>
            </a:extLst>
          </p:cNvPr>
          <p:cNvSpPr>
            <a:spLocks noGrp="1"/>
          </p:cNvSpPr>
          <p:nvPr>
            <p:ph type="title"/>
          </p:nvPr>
        </p:nvSpPr>
        <p:spPr/>
        <p:txBody>
          <a:bodyPr/>
          <a:lstStyle/>
          <a:p>
            <a:r>
              <a:rPr lang="de-DE" dirty="0"/>
              <a:t>Inhalte</a:t>
            </a:r>
          </a:p>
        </p:txBody>
      </p:sp>
      <p:sp>
        <p:nvSpPr>
          <p:cNvPr id="10" name="Rechteck 9">
            <a:extLst>
              <a:ext uri="{FF2B5EF4-FFF2-40B4-BE49-F238E27FC236}">
                <a16:creationId xmlns:a16="http://schemas.microsoft.com/office/drawing/2014/main" id="{73A510A9-67B0-4585-B03D-1DE15D0A7E8F}"/>
              </a:ext>
            </a:extLst>
          </p:cNvPr>
          <p:cNvSpPr/>
          <p:nvPr/>
        </p:nvSpPr>
        <p:spPr>
          <a:xfrm>
            <a:off x="222726" y="2708920"/>
            <a:ext cx="2252025" cy="3744416"/>
          </a:xfrm>
          <a:prstGeom prst="rect">
            <a:avLst/>
          </a:prstGeom>
          <a:ln/>
        </p:spPr>
        <p:style>
          <a:lnRef idx="1">
            <a:schemeClr val="accent6"/>
          </a:lnRef>
          <a:fillRef idx="2">
            <a:schemeClr val="accent6"/>
          </a:fillRef>
          <a:effectRef idx="1">
            <a:schemeClr val="accent6"/>
          </a:effectRef>
          <a:fontRef idx="minor">
            <a:schemeClr val="dk1"/>
          </a:fontRef>
        </p:style>
        <p:txBody>
          <a:bodyPr rtlCol="0" anchor="t" anchorCtr="0"/>
          <a:lstStyle/>
          <a:p>
            <a:pPr marL="179388" indent="-179388">
              <a:buBlip>
                <a:blip r:embed="rId2"/>
              </a:buBlip>
            </a:pPr>
            <a:r>
              <a:rPr lang="de-DE" sz="1400" dirty="0"/>
              <a:t>Technische und organisatorische Verknüpfung von Rettungsleitstelle und KV-Notfallnummer</a:t>
            </a:r>
          </a:p>
          <a:p>
            <a:pPr marL="179388" indent="-179388">
              <a:buBlip>
                <a:blip r:embed="rId2"/>
              </a:buBlip>
            </a:pPr>
            <a:r>
              <a:rPr lang="de-DE" sz="1400" dirty="0"/>
              <a:t>Einheitliches standardisiertes </a:t>
            </a:r>
            <a:r>
              <a:rPr lang="de-DE" sz="1400" dirty="0" err="1"/>
              <a:t>Triagesystem</a:t>
            </a:r>
            <a:endParaRPr lang="de-DE" sz="1400" dirty="0"/>
          </a:p>
          <a:p>
            <a:pPr marL="179388" indent="-179388">
              <a:buBlip>
                <a:blip r:embed="rId2"/>
              </a:buBlip>
            </a:pPr>
            <a:r>
              <a:rPr lang="de-DE" sz="1400" dirty="0"/>
              <a:t>Umfassende Kooperation zwischen Leitstellen und KV</a:t>
            </a:r>
          </a:p>
          <a:p>
            <a:pPr marL="179388" indent="-179388">
              <a:buBlip>
                <a:blip r:embed="rId2"/>
              </a:buBlip>
            </a:pPr>
            <a:r>
              <a:rPr lang="de-DE" sz="1400" dirty="0"/>
              <a:t>Finanzierung über Pauschale je Hilfesuchendem</a:t>
            </a:r>
          </a:p>
        </p:txBody>
      </p:sp>
      <p:sp>
        <p:nvSpPr>
          <p:cNvPr id="13" name="Rechteck 12">
            <a:extLst>
              <a:ext uri="{FF2B5EF4-FFF2-40B4-BE49-F238E27FC236}">
                <a16:creationId xmlns:a16="http://schemas.microsoft.com/office/drawing/2014/main" id="{824E67A1-4588-470C-AE0D-7429E6425E93}"/>
              </a:ext>
            </a:extLst>
          </p:cNvPr>
          <p:cNvSpPr/>
          <p:nvPr/>
        </p:nvSpPr>
        <p:spPr>
          <a:xfrm>
            <a:off x="2555771"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Definition als eigenständiger Leistungsbereich</a:t>
            </a:r>
          </a:p>
          <a:p>
            <a:pPr marL="179388" indent="-179388">
              <a:buBlip>
                <a:blip r:embed="rId2"/>
              </a:buBlip>
            </a:pPr>
            <a:r>
              <a:rPr lang="de-DE" sz="1400" dirty="0"/>
              <a:t>Differenzierung von Notfallleistung und Transportleistung</a:t>
            </a:r>
          </a:p>
          <a:p>
            <a:pPr marL="179388" indent="-179388">
              <a:buBlip>
                <a:blip r:embed="rId2"/>
              </a:buBlip>
            </a:pPr>
            <a:r>
              <a:rPr lang="de-DE" sz="1400" dirty="0"/>
              <a:t>Gesonderte pauschale Vergütung von Notfallleistung und Transport durch GKV</a:t>
            </a:r>
          </a:p>
          <a:p>
            <a:pPr marL="179388" indent="-179388">
              <a:buBlip>
                <a:blip r:embed="rId2"/>
              </a:buBlip>
            </a:pPr>
            <a:r>
              <a:rPr lang="de-DE" sz="1400" dirty="0"/>
              <a:t>Disposition durch GNL gilt als entsprechende Verordnung</a:t>
            </a:r>
          </a:p>
          <a:p>
            <a:pPr marL="179388" indent="-179388">
              <a:buBlip>
                <a:blip r:embed="rId2"/>
              </a:buBlip>
            </a:pPr>
            <a:r>
              <a:rPr lang="de-DE" sz="1400" dirty="0"/>
              <a:t>Datenaustausch und ggf. telemedizinische Unterstützung</a:t>
            </a:r>
          </a:p>
        </p:txBody>
      </p:sp>
      <p:sp>
        <p:nvSpPr>
          <p:cNvPr id="14" name="Rechteck 13">
            <a:extLst>
              <a:ext uri="{FF2B5EF4-FFF2-40B4-BE49-F238E27FC236}">
                <a16:creationId xmlns:a16="http://schemas.microsoft.com/office/drawing/2014/main" id="{7D424A51-1D68-4932-B9EB-59562BEED54A}"/>
              </a:ext>
            </a:extLst>
          </p:cNvPr>
          <p:cNvSpPr/>
          <p:nvPr/>
        </p:nvSpPr>
        <p:spPr>
          <a:xfrm>
            <a:off x="4888816" y="2708920"/>
            <a:ext cx="2229728"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Durchgehende 24/7 Notfallversorgung</a:t>
            </a:r>
          </a:p>
          <a:p>
            <a:pPr marL="179388" indent="-179388">
              <a:buBlip>
                <a:blip r:embed="rId2"/>
              </a:buBlip>
            </a:pPr>
            <a:r>
              <a:rPr lang="de-DE" sz="1400" dirty="0"/>
              <a:t>Festlegung der Standorte an KH mit mind. Basisnotfallstufe durch erweiterten Landesausschuss</a:t>
            </a:r>
          </a:p>
          <a:p>
            <a:pPr marL="179388" indent="-179388">
              <a:buBlip>
                <a:blip r:embed="rId2"/>
              </a:buBlip>
            </a:pPr>
            <a:r>
              <a:rPr lang="de-DE" sz="1400" dirty="0"/>
              <a:t>Gemeinsame Einrichtung von KH und KV</a:t>
            </a:r>
          </a:p>
          <a:p>
            <a:pPr marL="179388" indent="-179388">
              <a:buBlip>
                <a:blip r:embed="rId2"/>
              </a:buBlip>
            </a:pPr>
            <a:r>
              <a:rPr lang="de-DE" sz="1400" dirty="0"/>
              <a:t>Sicherstellung durch KV</a:t>
            </a:r>
          </a:p>
          <a:p>
            <a:pPr marL="179388" indent="-179388">
              <a:buBlip>
                <a:blip r:embed="rId2"/>
              </a:buBlip>
            </a:pPr>
            <a:r>
              <a:rPr lang="de-DE" sz="1400" dirty="0"/>
              <a:t>Fachliche Leitung bei KV</a:t>
            </a:r>
          </a:p>
          <a:p>
            <a:pPr marL="179388" indent="-179388">
              <a:buBlip>
                <a:blip r:embed="rId2"/>
              </a:buBlip>
            </a:pPr>
            <a:r>
              <a:rPr lang="de-DE" sz="1400" dirty="0"/>
              <a:t>Vergütung durch Grundpauschale und Pauschale je Fall</a:t>
            </a:r>
          </a:p>
          <a:p>
            <a:pPr marL="179388" indent="-179388">
              <a:buBlip>
                <a:blip r:embed="rId2"/>
              </a:buBlip>
            </a:pPr>
            <a:r>
              <a:rPr lang="de-DE" sz="1400" dirty="0"/>
              <a:t>50% Abschlag bei amb. Notfallbehandlung ohne INZ</a:t>
            </a:r>
          </a:p>
          <a:p>
            <a:pPr marL="179388" indent="-179388">
              <a:buBlip>
                <a:blip r:embed="rId2"/>
              </a:buBlip>
            </a:pPr>
            <a:endParaRPr lang="de-DE" sz="1400" dirty="0"/>
          </a:p>
        </p:txBody>
      </p:sp>
      <p:sp>
        <p:nvSpPr>
          <p:cNvPr id="15" name="Rechteck 14">
            <a:extLst>
              <a:ext uri="{FF2B5EF4-FFF2-40B4-BE49-F238E27FC236}">
                <a16:creationId xmlns:a16="http://schemas.microsoft.com/office/drawing/2014/main" id="{8056EC2E-09EC-4BEF-8ED2-5B3D425B2FA2}"/>
              </a:ext>
            </a:extLst>
          </p:cNvPr>
          <p:cNvSpPr/>
          <p:nvPr/>
        </p:nvSpPr>
        <p:spPr>
          <a:xfrm>
            <a:off x="7199564"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1 Vorsitzender, 2 Unparteiische und je 9 Vertreter von GKV, KV und KH; </a:t>
            </a:r>
          </a:p>
          <a:p>
            <a:pPr marL="179388" indent="-179388">
              <a:buBlip>
                <a:blip r:embed="rId2"/>
              </a:buBlip>
            </a:pPr>
            <a:r>
              <a:rPr lang="de-DE" sz="1400" dirty="0"/>
              <a:t>Land beratend mit Antragsrecht</a:t>
            </a:r>
          </a:p>
          <a:p>
            <a:pPr marL="179388" indent="-179388">
              <a:buBlip>
                <a:blip r:embed="rId2"/>
              </a:buBlip>
            </a:pPr>
            <a:r>
              <a:rPr lang="de-DE" sz="1400" dirty="0"/>
              <a:t>Stimmgewicht der GKV verdoppelt</a:t>
            </a:r>
          </a:p>
          <a:p>
            <a:pPr marL="179388" indent="-179388">
              <a:buBlip>
                <a:blip r:embed="rId2"/>
              </a:buBlip>
            </a:pPr>
            <a:r>
              <a:rPr lang="de-DE" sz="1400" dirty="0"/>
              <a:t>Festlegung der Standorte an KH mit mind. Basisnotfallstufe entsprechend G-BA Vorgaben</a:t>
            </a:r>
          </a:p>
          <a:p>
            <a:pPr marL="179388" indent="-179388">
              <a:buBlip>
                <a:blip r:embed="rId2"/>
              </a:buBlip>
            </a:pPr>
            <a:r>
              <a:rPr lang="de-DE" sz="1400" dirty="0"/>
              <a:t>Bei Nichteinigung Ersatzvornahme durch das Land</a:t>
            </a:r>
          </a:p>
        </p:txBody>
      </p:sp>
      <p:sp>
        <p:nvSpPr>
          <p:cNvPr id="16" name="Rechteck 15">
            <a:extLst>
              <a:ext uri="{FF2B5EF4-FFF2-40B4-BE49-F238E27FC236}">
                <a16:creationId xmlns:a16="http://schemas.microsoft.com/office/drawing/2014/main" id="{4B21E93D-2271-4823-B232-6DBEBD9B8EFD}"/>
              </a:ext>
            </a:extLst>
          </p:cNvPr>
          <p:cNvSpPr/>
          <p:nvPr/>
        </p:nvSpPr>
        <p:spPr>
          <a:xfrm>
            <a:off x="9532607"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Richtlinie mit verbindlichen Planungsvorgaben:</a:t>
            </a:r>
          </a:p>
          <a:p>
            <a:pPr marL="357188" lvl="1" indent="-179388">
              <a:buBlip>
                <a:blip r:embed="rId2"/>
              </a:buBlip>
              <a:tabLst>
                <a:tab pos="719138" algn="l"/>
              </a:tabLst>
            </a:pPr>
            <a:r>
              <a:rPr lang="de-DE" sz="1400" dirty="0"/>
              <a:t>Erreichbarkeit</a:t>
            </a:r>
          </a:p>
          <a:p>
            <a:pPr marL="357188" lvl="1" indent="-179388">
              <a:buBlip>
                <a:blip r:embed="rId2"/>
              </a:buBlip>
              <a:tabLst>
                <a:tab pos="719138" algn="l"/>
              </a:tabLst>
            </a:pPr>
            <a:r>
              <a:rPr lang="de-DE" sz="1400" dirty="0"/>
              <a:t>Betroffenheitsmaß</a:t>
            </a:r>
          </a:p>
          <a:p>
            <a:pPr marL="357188" lvl="1" indent="-179388">
              <a:buBlip>
                <a:blip r:embed="rId2"/>
              </a:buBlip>
              <a:tabLst>
                <a:tab pos="719138" algn="l"/>
              </a:tabLst>
            </a:pPr>
            <a:r>
              <a:rPr lang="de-DE" sz="1400" dirty="0"/>
              <a:t>Bevölkerungsdichte</a:t>
            </a:r>
          </a:p>
          <a:p>
            <a:pPr marL="180975" indent="-180975">
              <a:buBlip>
                <a:blip r:embed="rId2"/>
              </a:buBlip>
              <a:tabLst>
                <a:tab pos="719138" algn="l"/>
              </a:tabLst>
            </a:pPr>
            <a:r>
              <a:rPr lang="de-DE" sz="1400" dirty="0"/>
              <a:t>Ausnahmetatbestände</a:t>
            </a:r>
          </a:p>
          <a:p>
            <a:pPr marL="180975" indent="-180975">
              <a:buBlip>
                <a:blip r:embed="rId2"/>
              </a:buBlip>
              <a:tabLst>
                <a:tab pos="719138" algn="l"/>
              </a:tabLst>
            </a:pPr>
            <a:r>
              <a:rPr lang="de-DE" sz="1400" dirty="0"/>
              <a:t>Qualitätsvorgaben</a:t>
            </a:r>
          </a:p>
          <a:p>
            <a:pPr marL="357188" lvl="1" indent="-179388">
              <a:buBlip>
                <a:blip r:embed="rId2"/>
              </a:buBlip>
              <a:tabLst>
                <a:tab pos="719138" algn="l"/>
              </a:tabLst>
            </a:pPr>
            <a:r>
              <a:rPr lang="de-DE" sz="1400" dirty="0"/>
              <a:t>räumliche, personelle und apparative Ausstattung</a:t>
            </a:r>
          </a:p>
          <a:p>
            <a:pPr marL="357188" lvl="1" indent="-179388">
              <a:buBlip>
                <a:blip r:embed="rId2"/>
              </a:buBlip>
              <a:tabLst>
                <a:tab pos="719138" algn="l"/>
              </a:tabLst>
            </a:pPr>
            <a:r>
              <a:rPr lang="de-DE" sz="1400" dirty="0" err="1"/>
              <a:t>Triagesystem</a:t>
            </a:r>
            <a:endParaRPr lang="de-DE" sz="1400" dirty="0"/>
          </a:p>
          <a:p>
            <a:pPr marL="357188" lvl="1" indent="-179388">
              <a:buBlip>
                <a:blip r:embed="rId2"/>
              </a:buBlip>
              <a:tabLst>
                <a:tab pos="719138" algn="l"/>
              </a:tabLst>
            </a:pPr>
            <a:r>
              <a:rPr lang="de-DE" sz="1400" dirty="0"/>
              <a:t>Versorgungsumfang</a:t>
            </a:r>
          </a:p>
        </p:txBody>
      </p:sp>
      <p:grpSp>
        <p:nvGrpSpPr>
          <p:cNvPr id="25" name="Gruppieren 24">
            <a:extLst>
              <a:ext uri="{FF2B5EF4-FFF2-40B4-BE49-F238E27FC236}">
                <a16:creationId xmlns:a16="http://schemas.microsoft.com/office/drawing/2014/main" id="{985DCCFF-5C36-47BC-823F-B937DE7D33DC}"/>
              </a:ext>
            </a:extLst>
          </p:cNvPr>
          <p:cNvGrpSpPr/>
          <p:nvPr/>
        </p:nvGrpSpPr>
        <p:grpSpPr>
          <a:xfrm>
            <a:off x="191345" y="1556792"/>
            <a:ext cx="2448272" cy="1080120"/>
            <a:chOff x="191345" y="1556792"/>
            <a:chExt cx="2448272" cy="1080120"/>
          </a:xfrm>
        </p:grpSpPr>
        <p:sp>
          <p:nvSpPr>
            <p:cNvPr id="26" name="Pfeil: Chevron 25">
              <a:extLst>
                <a:ext uri="{FF2B5EF4-FFF2-40B4-BE49-F238E27FC236}">
                  <a16:creationId xmlns:a16="http://schemas.microsoft.com/office/drawing/2014/main" id="{6EC2EEB4-774F-4A4E-A521-F3829E4BEF3E}"/>
                </a:ext>
              </a:extLst>
            </p:cNvPr>
            <p:cNvSpPr/>
            <p:nvPr/>
          </p:nvSpPr>
          <p:spPr>
            <a:xfrm>
              <a:off x="191345"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7" name="Gruppieren 26">
              <a:extLst>
                <a:ext uri="{FF2B5EF4-FFF2-40B4-BE49-F238E27FC236}">
                  <a16:creationId xmlns:a16="http://schemas.microsoft.com/office/drawing/2014/main" id="{922F08F6-1CD7-49E4-9880-11842E70C084}"/>
                </a:ext>
              </a:extLst>
            </p:cNvPr>
            <p:cNvGrpSpPr/>
            <p:nvPr/>
          </p:nvGrpSpPr>
          <p:grpSpPr>
            <a:xfrm>
              <a:off x="815969" y="1626466"/>
              <a:ext cx="1199025" cy="550079"/>
              <a:chOff x="815969" y="1626466"/>
              <a:chExt cx="1199025" cy="550079"/>
            </a:xfrm>
          </p:grpSpPr>
          <p:pic>
            <p:nvPicPr>
              <p:cNvPr id="28" name="Picture 4" descr="Bildergebnis für 112">
                <a:extLst>
                  <a:ext uri="{FF2B5EF4-FFF2-40B4-BE49-F238E27FC236}">
                    <a16:creationId xmlns:a16="http://schemas.microsoft.com/office/drawing/2014/main" id="{5E90ACA6-64F3-4FF2-B97B-7110C2B0C5F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ildergebnis für 116117">
                <a:extLst>
                  <a:ext uri="{FF2B5EF4-FFF2-40B4-BE49-F238E27FC236}">
                    <a16:creationId xmlns:a16="http://schemas.microsoft.com/office/drawing/2014/main" id="{B44EE520-9F35-4050-BE35-28292873BD8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3" name="Gruppieren 32">
            <a:extLst>
              <a:ext uri="{FF2B5EF4-FFF2-40B4-BE49-F238E27FC236}">
                <a16:creationId xmlns:a16="http://schemas.microsoft.com/office/drawing/2014/main" id="{6C725D70-2332-46F5-875B-FB89D8BC62E2}"/>
              </a:ext>
            </a:extLst>
          </p:cNvPr>
          <p:cNvGrpSpPr/>
          <p:nvPr/>
        </p:nvGrpSpPr>
        <p:grpSpPr>
          <a:xfrm>
            <a:off x="4861977" y="1556792"/>
            <a:ext cx="2448272" cy="1080120"/>
            <a:chOff x="4861977" y="1556792"/>
            <a:chExt cx="2448272" cy="1080120"/>
          </a:xfrm>
        </p:grpSpPr>
        <p:sp>
          <p:nvSpPr>
            <p:cNvPr id="34" name="Pfeil: Chevron 33">
              <a:extLst>
                <a:ext uri="{FF2B5EF4-FFF2-40B4-BE49-F238E27FC236}">
                  <a16:creationId xmlns:a16="http://schemas.microsoft.com/office/drawing/2014/main" id="{31461CA2-4AF5-4BE4-87F7-0E70C4749FBE}"/>
                </a:ext>
              </a:extLst>
            </p:cNvPr>
            <p:cNvSpPr/>
            <p:nvPr/>
          </p:nvSpPr>
          <p:spPr>
            <a:xfrm>
              <a:off x="486197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Integrierte Notfallzentren (INZ)</a:t>
              </a:r>
            </a:p>
          </p:txBody>
        </p:sp>
        <p:pic>
          <p:nvPicPr>
            <p:cNvPr id="35" name="Grafik 34">
              <a:extLst>
                <a:ext uri="{FF2B5EF4-FFF2-40B4-BE49-F238E27FC236}">
                  <a16:creationId xmlns:a16="http://schemas.microsoft.com/office/drawing/2014/main" id="{9074E98D-61DE-400F-966C-4E0F26455C3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grpSp>
        <p:nvGrpSpPr>
          <p:cNvPr id="36" name="Gruppieren 35">
            <a:extLst>
              <a:ext uri="{FF2B5EF4-FFF2-40B4-BE49-F238E27FC236}">
                <a16:creationId xmlns:a16="http://schemas.microsoft.com/office/drawing/2014/main" id="{5EC3A371-B22A-41D6-89D9-FCF30DD28728}"/>
              </a:ext>
            </a:extLst>
          </p:cNvPr>
          <p:cNvGrpSpPr/>
          <p:nvPr/>
        </p:nvGrpSpPr>
        <p:grpSpPr>
          <a:xfrm>
            <a:off x="7197293" y="1556792"/>
            <a:ext cx="2448272" cy="1080120"/>
            <a:chOff x="7197293" y="1556792"/>
            <a:chExt cx="2448272" cy="1080120"/>
          </a:xfrm>
        </p:grpSpPr>
        <p:sp>
          <p:nvSpPr>
            <p:cNvPr id="37" name="Pfeil: Chevron 36">
              <a:extLst>
                <a:ext uri="{FF2B5EF4-FFF2-40B4-BE49-F238E27FC236}">
                  <a16:creationId xmlns:a16="http://schemas.microsoft.com/office/drawing/2014/main" id="{F058BE7A-B17D-49FA-BFDF-CCDC04E6EAAB}"/>
                </a:ext>
              </a:extLst>
            </p:cNvPr>
            <p:cNvSpPr/>
            <p:nvPr/>
          </p:nvSpPr>
          <p:spPr>
            <a:xfrm>
              <a:off x="7197293"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38" name="Grafik 37">
              <a:extLst>
                <a:ext uri="{FF2B5EF4-FFF2-40B4-BE49-F238E27FC236}">
                  <a16:creationId xmlns:a16="http://schemas.microsoft.com/office/drawing/2014/main" id="{8D662BA4-6144-42A8-A66C-09A3F0ED80E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grpSp>
        <p:nvGrpSpPr>
          <p:cNvPr id="39" name="Gruppieren 38">
            <a:extLst>
              <a:ext uri="{FF2B5EF4-FFF2-40B4-BE49-F238E27FC236}">
                <a16:creationId xmlns:a16="http://schemas.microsoft.com/office/drawing/2014/main" id="{38FF3E1D-35D7-456E-A052-0E43AAFBC6B6}"/>
              </a:ext>
            </a:extLst>
          </p:cNvPr>
          <p:cNvGrpSpPr/>
          <p:nvPr/>
        </p:nvGrpSpPr>
        <p:grpSpPr>
          <a:xfrm>
            <a:off x="9532607" y="1556792"/>
            <a:ext cx="2448272" cy="1080120"/>
            <a:chOff x="9532607" y="1556792"/>
            <a:chExt cx="2448272" cy="1080120"/>
          </a:xfrm>
        </p:grpSpPr>
        <p:sp>
          <p:nvSpPr>
            <p:cNvPr id="40" name="Pfeil: Chevron 39">
              <a:extLst>
                <a:ext uri="{FF2B5EF4-FFF2-40B4-BE49-F238E27FC236}">
                  <a16:creationId xmlns:a16="http://schemas.microsoft.com/office/drawing/2014/main" id="{6B4C2D1D-296C-44F6-A7CD-AF3092BB8C60}"/>
                </a:ext>
              </a:extLst>
            </p:cNvPr>
            <p:cNvSpPr/>
            <p:nvPr/>
          </p:nvSpPr>
          <p:spPr>
            <a:xfrm>
              <a:off x="953260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41" name="Grafik 40">
              <a:extLst>
                <a:ext uri="{FF2B5EF4-FFF2-40B4-BE49-F238E27FC236}">
                  <a16:creationId xmlns:a16="http://schemas.microsoft.com/office/drawing/2014/main" id="{0480D527-DA01-4901-9178-47DD84EB38B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grpSp>
        <p:nvGrpSpPr>
          <p:cNvPr id="3" name="Gruppieren 2">
            <a:extLst>
              <a:ext uri="{FF2B5EF4-FFF2-40B4-BE49-F238E27FC236}">
                <a16:creationId xmlns:a16="http://schemas.microsoft.com/office/drawing/2014/main" id="{2ECF6827-98CF-47DC-A265-E7FFB0683A19}"/>
              </a:ext>
            </a:extLst>
          </p:cNvPr>
          <p:cNvGrpSpPr/>
          <p:nvPr/>
        </p:nvGrpSpPr>
        <p:grpSpPr>
          <a:xfrm>
            <a:off x="2526661" y="1401163"/>
            <a:ext cx="2448272" cy="1235749"/>
            <a:chOff x="2526661" y="1401163"/>
            <a:chExt cx="2448272" cy="1235749"/>
          </a:xfrm>
        </p:grpSpPr>
        <p:sp>
          <p:nvSpPr>
            <p:cNvPr id="43" name="Pfeil: Chevron 42">
              <a:extLst>
                <a:ext uri="{FF2B5EF4-FFF2-40B4-BE49-F238E27FC236}">
                  <a16:creationId xmlns:a16="http://schemas.microsoft.com/office/drawing/2014/main" id="{A3D1642B-4311-4174-9A3F-C5F488D13248}"/>
                </a:ext>
              </a:extLst>
            </p:cNvPr>
            <p:cNvSpPr/>
            <p:nvPr/>
          </p:nvSpPr>
          <p:spPr>
            <a:xfrm>
              <a:off x="2526661"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Rettungsdienst als GKV-Leistungsbereich</a:t>
              </a:r>
            </a:p>
          </p:txBody>
        </p:sp>
        <p:pic>
          <p:nvPicPr>
            <p:cNvPr id="44" name="Grafik 43">
              <a:extLst>
                <a:ext uri="{FF2B5EF4-FFF2-40B4-BE49-F238E27FC236}">
                  <a16:creationId xmlns:a16="http://schemas.microsoft.com/office/drawing/2014/main" id="{97F84F8F-31AA-4553-AA09-A453B3FAF57E}"/>
                </a:ext>
              </a:extLst>
            </p:cNvPr>
            <p:cNvPicPr>
              <a:picLocks noChangeAspect="1"/>
            </p:cNvPicPr>
            <p:nvPr/>
          </p:nvPicPr>
          <p:blipFill>
            <a:blip r:embed="rId9"/>
            <a:stretch>
              <a:fillRect/>
            </a:stretch>
          </p:blipFill>
          <p:spPr>
            <a:xfrm>
              <a:off x="3193110" y="1401163"/>
              <a:ext cx="1044242" cy="800377"/>
            </a:xfrm>
            <a:prstGeom prst="rect">
              <a:avLst/>
            </a:prstGeom>
          </p:spPr>
        </p:pic>
      </p:grpSp>
      <p:sp>
        <p:nvSpPr>
          <p:cNvPr id="30" name="Datumsplatzhalter 2">
            <a:extLst>
              <a:ext uri="{FF2B5EF4-FFF2-40B4-BE49-F238E27FC236}">
                <a16:creationId xmlns:a16="http://schemas.microsoft.com/office/drawing/2014/main" id="{02EFF5F9-3D0C-41BB-865A-AD86BC5E4804}"/>
              </a:ext>
            </a:extLst>
          </p:cNvPr>
          <p:cNvSpPr>
            <a:spLocks noGrp="1"/>
          </p:cNvSpPr>
          <p:nvPr>
            <p:ph type="dt" sz="half" idx="10"/>
          </p:nvPr>
        </p:nvSpPr>
        <p:spPr>
          <a:xfrm>
            <a:off x="609600" y="6617252"/>
            <a:ext cx="2844800" cy="196131"/>
          </a:xfrm>
        </p:spPr>
        <p:txBody>
          <a:bodyPr/>
          <a:lstStyle/>
          <a:p>
            <a:pPr>
              <a:defRPr/>
            </a:pPr>
            <a:fld id="{B3F36C46-FB5A-420F-B5B7-311859D32DE1}" type="datetime1">
              <a:rPr lang="de-DE" smtClean="0"/>
              <a:t>13.01.2020</a:t>
            </a:fld>
            <a:endParaRPr lang="de-DE" dirty="0"/>
          </a:p>
        </p:txBody>
      </p:sp>
      <p:sp>
        <p:nvSpPr>
          <p:cNvPr id="31" name="Fußzeilenplatzhalter 3">
            <a:extLst>
              <a:ext uri="{FF2B5EF4-FFF2-40B4-BE49-F238E27FC236}">
                <a16:creationId xmlns:a16="http://schemas.microsoft.com/office/drawing/2014/main" id="{2C5F1D8F-A5A1-4928-9C24-5A69F7503205}"/>
              </a:ext>
            </a:extLst>
          </p:cNvPr>
          <p:cNvSpPr>
            <a:spLocks noGrp="1"/>
          </p:cNvSpPr>
          <p:nvPr>
            <p:ph type="ftr" sz="quarter" idx="11"/>
          </p:nvPr>
        </p:nvSpPr>
        <p:spPr>
          <a:xfrm>
            <a:off x="4165600" y="6617252"/>
            <a:ext cx="3860800" cy="196131"/>
          </a:xfrm>
        </p:spPr>
        <p:txBody>
          <a:bodyPr/>
          <a:lstStyle/>
          <a:p>
            <a:pPr>
              <a:defRPr/>
            </a:pPr>
            <a:r>
              <a:rPr lang="de-DE"/>
              <a:t>Reinhard Schaffert | Geschäftsführer</a:t>
            </a:r>
            <a:endParaRPr lang="de-DE" dirty="0"/>
          </a:p>
        </p:txBody>
      </p:sp>
      <p:sp>
        <p:nvSpPr>
          <p:cNvPr id="32" name="Foliennummernplatzhalter 4">
            <a:extLst>
              <a:ext uri="{FF2B5EF4-FFF2-40B4-BE49-F238E27FC236}">
                <a16:creationId xmlns:a16="http://schemas.microsoft.com/office/drawing/2014/main" id="{45D71756-580F-4C1A-AF38-5EFFE45B4C2E}"/>
              </a:ext>
            </a:extLst>
          </p:cNvPr>
          <p:cNvSpPr>
            <a:spLocks noGrp="1"/>
          </p:cNvSpPr>
          <p:nvPr>
            <p:ph type="sldNum" sz="quarter" idx="12"/>
          </p:nvPr>
        </p:nvSpPr>
        <p:spPr>
          <a:xfrm>
            <a:off x="8737600" y="6617252"/>
            <a:ext cx="2844800" cy="196131"/>
          </a:xfrm>
        </p:spPr>
        <p:txBody>
          <a:bodyPr/>
          <a:lstStyle/>
          <a:p>
            <a:pPr>
              <a:defRPr/>
            </a:pPr>
            <a:fld id="{26B0DD0A-270A-4270-B6CA-863BF67EFA8E}" type="slidenum">
              <a:rPr lang="de-DE" smtClean="0"/>
              <a:pPr>
                <a:defRPr/>
              </a:pPr>
              <a:t>3</a:t>
            </a:fld>
            <a:endParaRPr lang="de-DE" dirty="0"/>
          </a:p>
        </p:txBody>
      </p:sp>
    </p:spTree>
    <p:extLst>
      <p:ext uri="{BB962C8B-B14F-4D97-AF65-F5344CB8AC3E}">
        <p14:creationId xmlns:p14="http://schemas.microsoft.com/office/powerpoint/2010/main" val="12918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1: Leistungserbringer</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30</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133 SGB V: Versorgung mit Leistungen der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84984"/>
            <a:ext cx="10972800" cy="122413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a:pPr>
            <a:r>
              <a:rPr lang="de-DE" i="1" dirty="0"/>
              <a:t>Leistungen der medizinischen Notfallrettung nach § 60 werden von den nach den Landesrettungsdienstgesetzen vorgesehenen Trägern des Rettungsdienstes oder den beauftragten Einrichtungen oder Unternehmen erbracht.</a:t>
            </a:r>
          </a:p>
        </p:txBody>
      </p:sp>
    </p:spTree>
    <p:extLst>
      <p:ext uri="{BB962C8B-B14F-4D97-AF65-F5344CB8AC3E}">
        <p14:creationId xmlns:p14="http://schemas.microsoft.com/office/powerpoint/2010/main" val="147699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Vergütungsverträge</a:t>
            </a:r>
          </a:p>
          <a:p>
            <a:r>
              <a:rPr lang="de-DE" dirty="0"/>
              <a:t>Vereinbarung zwischen Landesverbänden der Krankenkassen und Trägern der Notfallversorgung</a:t>
            </a:r>
          </a:p>
          <a:p>
            <a:r>
              <a:rPr lang="de-DE" dirty="0"/>
              <a:t>Unabhängig abrechenbare Pauschalen für </a:t>
            </a:r>
          </a:p>
          <a:p>
            <a:pPr lvl="1"/>
            <a:r>
              <a:rPr lang="de-DE" dirty="0"/>
              <a:t>Notfallversorgung </a:t>
            </a:r>
          </a:p>
          <a:p>
            <a:pPr lvl="1"/>
            <a:r>
              <a:rPr lang="de-DE" dirty="0"/>
              <a:t>Rettungsfahrt</a:t>
            </a:r>
          </a:p>
          <a:p>
            <a:r>
              <a:rPr lang="de-DE" dirty="0"/>
              <a:t>Berücksichtigung der Betriebskosten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31</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133 SGB V: Versorgung mit Leistungen der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789040"/>
            <a:ext cx="10972800" cy="266429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baseline="30000" dirty="0"/>
              <a:t>1</a:t>
            </a:r>
            <a:r>
              <a:rPr lang="de-DE" i="1" dirty="0"/>
              <a:t>Die Landesverbände der Krankenkassen und die Ersatzkassen gemeinsam und einheitlich schließen mit den zuständigen Landesbehörden oder nach den Landesrettungsdienstgesetzen vorgesehenen Trägern des Rettungsdienstes oder den beauftragten Einrichtungen oder Unternehmen Verträge über die Vergütung der Leistungen der medizinischen Notfallrettung nach § 60. </a:t>
            </a:r>
          </a:p>
          <a:p>
            <a:pPr marL="379413">
              <a:spcBef>
                <a:spcPts val="300"/>
              </a:spcBef>
            </a:pPr>
            <a:r>
              <a:rPr lang="de-DE" i="1" baseline="30000" dirty="0"/>
              <a:t>2</a:t>
            </a:r>
            <a:r>
              <a:rPr lang="de-DE" i="1" dirty="0"/>
              <a:t>Dabei sind für die medizinisch erforderliche Versorgung am Notfallort und für die Rettungsfahrt Pauschalen zu vereinbaren, die unabhängig voneinander abgerechnet werden können. </a:t>
            </a:r>
          </a:p>
          <a:p>
            <a:pPr marL="379413">
              <a:spcBef>
                <a:spcPts val="300"/>
              </a:spcBef>
            </a:pPr>
            <a:r>
              <a:rPr lang="de-DE" i="1" baseline="30000" dirty="0"/>
              <a:t>3</a:t>
            </a:r>
            <a:r>
              <a:rPr lang="de-DE" i="1" dirty="0"/>
              <a:t>Die Pauschalen haben insbesondere die Betriebskosten zu berücksichtigen. </a:t>
            </a:r>
          </a:p>
          <a:p>
            <a:pPr marL="379413">
              <a:spcBef>
                <a:spcPts val="300"/>
              </a:spcBef>
            </a:pPr>
            <a:r>
              <a:rPr lang="de-DE" i="1" dirty="0"/>
              <a:t>…</a:t>
            </a:r>
          </a:p>
        </p:txBody>
      </p:sp>
    </p:spTree>
    <p:extLst>
      <p:ext uri="{BB962C8B-B14F-4D97-AF65-F5344CB8AC3E}">
        <p14:creationId xmlns:p14="http://schemas.microsoft.com/office/powerpoint/2010/main" val="95737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Vergütungsverträge</a:t>
            </a:r>
          </a:p>
          <a:p>
            <a:r>
              <a:rPr lang="de-DE" dirty="0"/>
              <a:t>Gesonderte Vereinbarung für GNL</a:t>
            </a:r>
          </a:p>
          <a:p>
            <a:r>
              <a:rPr lang="de-DE" dirty="0"/>
              <a:t>Ausschluss der Kosten für andere Aufgaben des Rettungsdienstes (Brand- und Katastrophenschutz)</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32</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133 SGB V: Versorgung mit Leistungen der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356992"/>
            <a:ext cx="10972800" cy="30963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dirty="0"/>
              <a:t>…</a:t>
            </a:r>
          </a:p>
          <a:p>
            <a:pPr marL="379413">
              <a:spcBef>
                <a:spcPts val="300"/>
              </a:spcBef>
            </a:pPr>
            <a:r>
              <a:rPr lang="de-DE" i="1" baseline="30000" dirty="0"/>
              <a:t>4</a:t>
            </a:r>
            <a:r>
              <a:rPr lang="de-DE" i="1" dirty="0"/>
              <a:t>Nicht umfasst werden die Leistungen der Rettungsleitstellen; hierzu sind gesonderte Vereinbarungen gemäß § 133b Absatz 5 zu treffen. </a:t>
            </a:r>
          </a:p>
          <a:p>
            <a:pPr marL="379413">
              <a:spcBef>
                <a:spcPts val="300"/>
              </a:spcBef>
            </a:pPr>
            <a:r>
              <a:rPr lang="de-DE" i="1" baseline="30000" dirty="0"/>
              <a:t>5</a:t>
            </a:r>
            <a:r>
              <a:rPr lang="de-DE" i="1" dirty="0"/>
              <a:t>Zudem bleiben die Kosten für die Finanzierung der Vorbereitung auf Großschadenslagen und des Brand- und Katastrophenschutzes unberücksichtigt. </a:t>
            </a:r>
          </a:p>
          <a:p>
            <a:pPr marL="379413">
              <a:spcBef>
                <a:spcPts val="300"/>
              </a:spcBef>
            </a:pPr>
            <a:r>
              <a:rPr lang="de-DE" i="1" baseline="30000" dirty="0"/>
              <a:t>6</a:t>
            </a:r>
            <a:r>
              <a:rPr lang="de-DE" i="1" dirty="0"/>
              <a:t>§ 71 ist zu beachten. </a:t>
            </a:r>
          </a:p>
          <a:p>
            <a:pPr marL="379413">
              <a:spcBef>
                <a:spcPts val="300"/>
              </a:spcBef>
            </a:pPr>
            <a:r>
              <a:rPr lang="de-DE" i="1" baseline="30000" dirty="0"/>
              <a:t>7</a:t>
            </a:r>
            <a:r>
              <a:rPr lang="de-DE" i="1" dirty="0"/>
              <a:t>Kommt eine Vereinbarung nach Satz 1 nicht zustande, so bestimmt eine nach Landesrecht errichtete Schiedseinrichtung den Vertragsinhalt.</a:t>
            </a:r>
          </a:p>
        </p:txBody>
      </p:sp>
    </p:spTree>
    <p:extLst>
      <p:ext uri="{BB962C8B-B14F-4D97-AF65-F5344CB8AC3E}">
        <p14:creationId xmlns:p14="http://schemas.microsoft.com/office/powerpoint/2010/main" val="375631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FDC039D8-6001-4E47-A6AC-505698F6FA3C}"/>
              </a:ext>
            </a:extLst>
          </p:cNvPr>
          <p:cNvGrpSpPr/>
          <p:nvPr/>
        </p:nvGrpSpPr>
        <p:grpSpPr>
          <a:xfrm>
            <a:off x="609600" y="-39417"/>
            <a:ext cx="2448272" cy="1235749"/>
            <a:chOff x="2526661" y="1401163"/>
            <a:chExt cx="2448272" cy="1235749"/>
          </a:xfrm>
        </p:grpSpPr>
        <p:sp>
          <p:nvSpPr>
            <p:cNvPr id="20" name="Pfeil: Chevron 19">
              <a:extLst>
                <a:ext uri="{FF2B5EF4-FFF2-40B4-BE49-F238E27FC236}">
                  <a16:creationId xmlns:a16="http://schemas.microsoft.com/office/drawing/2014/main" id="{839A3BBF-E330-46DF-84BD-456E60ABC095}"/>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21" name="Grafik 20">
              <a:extLst>
                <a:ext uri="{FF2B5EF4-FFF2-40B4-BE49-F238E27FC236}">
                  <a16:creationId xmlns:a16="http://schemas.microsoft.com/office/drawing/2014/main" id="{CD476159-DBB2-4DB4-AFAE-B3C1CC6F5E1A}"/>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Einbeziehung der Krankenkassen in die Landesplanung für Rettungseinrichtungen</a:t>
            </a:r>
          </a:p>
          <a:p>
            <a:pPr marL="0" indent="0">
              <a:buNone/>
            </a:pPr>
            <a:r>
              <a:rPr lang="de-DE" dirty="0"/>
              <a:t>Abs. 4: Abrechenbarkeit der nach den Dokumentationspflichten in §133b Abs. 4 dokumentierten Leistungen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33</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 § 133 SGB V: Versorgung mit Leistungen der Notfallrettung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717032"/>
            <a:ext cx="10972800" cy="23042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baseline="30000" dirty="0"/>
              <a:t>1</a:t>
            </a:r>
            <a:r>
              <a:rPr lang="de-DE" i="1" dirty="0"/>
              <a:t>Die zuständigen Landesbehörden haben die Landesverbände der Krankenkassen und die Ersatzkassen gemeinsam und einheitlich bei der Planung der Anzahl von Luftrettungsstandorten, Rettungsleitstellen, Rettungswachen und Rettungsmitteln zu beteiligen. </a:t>
            </a:r>
          </a:p>
          <a:p>
            <a:pPr marL="379413">
              <a:spcBef>
                <a:spcPts val="300"/>
              </a:spcBef>
            </a:pPr>
            <a:r>
              <a:rPr lang="de-DE" i="1" baseline="30000" dirty="0"/>
              <a:t>2</a:t>
            </a:r>
            <a:r>
              <a:rPr lang="de-DE" i="1" dirty="0"/>
              <a:t>§ 12 Absatz 1 ist ebenso wie die Sicherstellung der flächendeckenden Versorgung mit Leistungen der medizinischen Notfallrettung zu beachten.</a:t>
            </a:r>
          </a:p>
          <a:p>
            <a:pPr marL="360363" indent="-342900">
              <a:spcBef>
                <a:spcPts val="300"/>
              </a:spcBef>
              <a:buFont typeface="+mj-lt"/>
              <a:buAutoNum type="arabicParenBoth" startAt="4"/>
            </a:pPr>
            <a:r>
              <a:rPr lang="de-DE" i="1" dirty="0"/>
              <a:t>Auf Basis der vertraglichen Vereinbarung nach Absatz 2 können die Leistungen abgerechnet werden, die entsprechend der Vorgaben nach § 133b Absatz 4 Satz 7 erfasst wurden.</a:t>
            </a:r>
          </a:p>
        </p:txBody>
      </p:sp>
    </p:spTree>
    <p:extLst>
      <p:ext uri="{BB962C8B-B14F-4D97-AF65-F5344CB8AC3E}">
        <p14:creationId xmlns:p14="http://schemas.microsoft.com/office/powerpoint/2010/main" val="355287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FFA592-B80A-41FA-9D15-EB599CFB33D8}"/>
              </a:ext>
            </a:extLst>
          </p:cNvPr>
          <p:cNvSpPr>
            <a:spLocks noGrp="1"/>
          </p:cNvSpPr>
          <p:nvPr>
            <p:ph type="title"/>
          </p:nvPr>
        </p:nvSpPr>
        <p:spPr/>
        <p:txBody>
          <a:bodyPr/>
          <a:lstStyle/>
          <a:p>
            <a:r>
              <a:rPr lang="de-DE" dirty="0"/>
              <a:t>Inhalte</a:t>
            </a:r>
          </a:p>
        </p:txBody>
      </p:sp>
      <p:sp>
        <p:nvSpPr>
          <p:cNvPr id="10" name="Rechteck 9">
            <a:extLst>
              <a:ext uri="{FF2B5EF4-FFF2-40B4-BE49-F238E27FC236}">
                <a16:creationId xmlns:a16="http://schemas.microsoft.com/office/drawing/2014/main" id="{73A510A9-67B0-4585-B03D-1DE15D0A7E8F}"/>
              </a:ext>
            </a:extLst>
          </p:cNvPr>
          <p:cNvSpPr/>
          <p:nvPr/>
        </p:nvSpPr>
        <p:spPr>
          <a:xfrm>
            <a:off x="222726"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Technische und organisatorische Verknüpfung von Rettungsleitstelle und KV-Notfallnummer</a:t>
            </a:r>
          </a:p>
          <a:p>
            <a:pPr marL="179388" indent="-179388">
              <a:buBlip>
                <a:blip r:embed="rId2"/>
              </a:buBlip>
            </a:pPr>
            <a:r>
              <a:rPr lang="de-DE" sz="1400" dirty="0"/>
              <a:t>Einheitliches standardisiertes </a:t>
            </a:r>
            <a:r>
              <a:rPr lang="de-DE" sz="1400" dirty="0" err="1"/>
              <a:t>Triagesystem</a:t>
            </a:r>
            <a:endParaRPr lang="de-DE" sz="1400" dirty="0"/>
          </a:p>
          <a:p>
            <a:pPr marL="179388" indent="-179388">
              <a:buBlip>
                <a:blip r:embed="rId2"/>
              </a:buBlip>
            </a:pPr>
            <a:r>
              <a:rPr lang="de-DE" sz="1400" dirty="0"/>
              <a:t>Umfassende Kooperation zwischen Leitstellen und KV</a:t>
            </a:r>
          </a:p>
          <a:p>
            <a:pPr marL="179388" indent="-179388">
              <a:buBlip>
                <a:blip r:embed="rId2"/>
              </a:buBlip>
            </a:pPr>
            <a:r>
              <a:rPr lang="de-DE" sz="1400" dirty="0"/>
              <a:t>Finanzierung über Pauschale je Hilfesuchendem</a:t>
            </a:r>
          </a:p>
        </p:txBody>
      </p:sp>
      <p:sp>
        <p:nvSpPr>
          <p:cNvPr id="13" name="Rechteck 12">
            <a:extLst>
              <a:ext uri="{FF2B5EF4-FFF2-40B4-BE49-F238E27FC236}">
                <a16:creationId xmlns:a16="http://schemas.microsoft.com/office/drawing/2014/main" id="{824E67A1-4588-470C-AE0D-7429E6425E93}"/>
              </a:ext>
            </a:extLst>
          </p:cNvPr>
          <p:cNvSpPr/>
          <p:nvPr/>
        </p:nvSpPr>
        <p:spPr>
          <a:xfrm>
            <a:off x="2555771"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Definition als eigenständiger Leistungsbereich</a:t>
            </a:r>
          </a:p>
          <a:p>
            <a:pPr marL="179388" indent="-179388">
              <a:buBlip>
                <a:blip r:embed="rId2"/>
              </a:buBlip>
            </a:pPr>
            <a:r>
              <a:rPr lang="de-DE" sz="1400" dirty="0"/>
              <a:t>Differenzierung von Notfallleistung und Transportleistung</a:t>
            </a:r>
          </a:p>
          <a:p>
            <a:pPr marL="179388" indent="-179388">
              <a:buBlip>
                <a:blip r:embed="rId2"/>
              </a:buBlip>
            </a:pPr>
            <a:r>
              <a:rPr lang="de-DE" sz="1400" dirty="0"/>
              <a:t>Gesonderte pauschale Vergütung von Notfallleistung und Transport durch GKV</a:t>
            </a:r>
          </a:p>
          <a:p>
            <a:pPr marL="179388" indent="-179388">
              <a:buBlip>
                <a:blip r:embed="rId2"/>
              </a:buBlip>
            </a:pPr>
            <a:r>
              <a:rPr lang="de-DE" sz="1400" dirty="0"/>
              <a:t>Disposition durch GNL gilt als entsprechende Verordnung</a:t>
            </a:r>
          </a:p>
          <a:p>
            <a:pPr marL="179388" indent="-179388">
              <a:buBlip>
                <a:blip r:embed="rId2"/>
              </a:buBlip>
            </a:pPr>
            <a:r>
              <a:rPr lang="de-DE" sz="1400" dirty="0"/>
              <a:t>Datenaustausch und ggf. telemedizinische Unterstützung</a:t>
            </a:r>
          </a:p>
        </p:txBody>
      </p:sp>
      <p:sp>
        <p:nvSpPr>
          <p:cNvPr id="14" name="Rechteck 13">
            <a:extLst>
              <a:ext uri="{FF2B5EF4-FFF2-40B4-BE49-F238E27FC236}">
                <a16:creationId xmlns:a16="http://schemas.microsoft.com/office/drawing/2014/main" id="{7D424A51-1D68-4932-B9EB-59562BEED54A}"/>
              </a:ext>
            </a:extLst>
          </p:cNvPr>
          <p:cNvSpPr/>
          <p:nvPr/>
        </p:nvSpPr>
        <p:spPr>
          <a:xfrm>
            <a:off x="4888816" y="2708920"/>
            <a:ext cx="2229728" cy="3744416"/>
          </a:xfrm>
          <a:prstGeom prst="rect">
            <a:avLst/>
          </a:prstGeom>
          <a:ln/>
        </p:spPr>
        <p:style>
          <a:lnRef idx="1">
            <a:schemeClr val="accent5"/>
          </a:lnRef>
          <a:fillRef idx="2">
            <a:schemeClr val="accent5"/>
          </a:fillRef>
          <a:effectRef idx="1">
            <a:schemeClr val="accent5"/>
          </a:effectRef>
          <a:fontRef idx="minor">
            <a:schemeClr val="dk1"/>
          </a:fontRef>
        </p:style>
        <p:txBody>
          <a:bodyPr rtlCol="0" anchor="t" anchorCtr="0"/>
          <a:lstStyle/>
          <a:p>
            <a:pPr marL="179388" indent="-179388">
              <a:buBlip>
                <a:blip r:embed="rId2"/>
              </a:buBlip>
            </a:pPr>
            <a:r>
              <a:rPr lang="de-DE" sz="1400" dirty="0"/>
              <a:t>Durchgehende 24/7 Notfallversorgung</a:t>
            </a:r>
          </a:p>
          <a:p>
            <a:pPr marL="179388" indent="-179388">
              <a:buBlip>
                <a:blip r:embed="rId2"/>
              </a:buBlip>
            </a:pPr>
            <a:r>
              <a:rPr lang="de-DE" sz="1400" dirty="0"/>
              <a:t>Festlegung der Standorte an KH mit mind. Basisnotfallstufe durch erweiterten Landesausschuss</a:t>
            </a:r>
          </a:p>
          <a:p>
            <a:pPr marL="179388" indent="-179388">
              <a:buBlip>
                <a:blip r:embed="rId2"/>
              </a:buBlip>
            </a:pPr>
            <a:r>
              <a:rPr lang="de-DE" sz="1400" dirty="0"/>
              <a:t>Gemeinsame Einrichtung von KH und KV</a:t>
            </a:r>
          </a:p>
          <a:p>
            <a:pPr marL="179388" indent="-179388">
              <a:buBlip>
                <a:blip r:embed="rId2"/>
              </a:buBlip>
            </a:pPr>
            <a:r>
              <a:rPr lang="de-DE" sz="1400" dirty="0"/>
              <a:t>Sicherstellung durch KV</a:t>
            </a:r>
          </a:p>
          <a:p>
            <a:pPr marL="179388" indent="-179388">
              <a:buBlip>
                <a:blip r:embed="rId2"/>
              </a:buBlip>
            </a:pPr>
            <a:r>
              <a:rPr lang="de-DE" sz="1400" dirty="0"/>
              <a:t>Fachliche Leitung bei KV</a:t>
            </a:r>
          </a:p>
          <a:p>
            <a:pPr marL="179388" indent="-179388">
              <a:buBlip>
                <a:blip r:embed="rId2"/>
              </a:buBlip>
            </a:pPr>
            <a:r>
              <a:rPr lang="de-DE" sz="1400" dirty="0"/>
              <a:t>Vergütung durch Grundpauschale und Pauschale je Fall</a:t>
            </a:r>
          </a:p>
          <a:p>
            <a:pPr marL="179388" indent="-179388">
              <a:buBlip>
                <a:blip r:embed="rId2"/>
              </a:buBlip>
            </a:pPr>
            <a:r>
              <a:rPr lang="de-DE" sz="1400" dirty="0"/>
              <a:t>50% Abschlag bei amb. Notfallbehandlung ohne INZ</a:t>
            </a:r>
          </a:p>
          <a:p>
            <a:pPr marL="179388" indent="-179388">
              <a:buBlip>
                <a:blip r:embed="rId2"/>
              </a:buBlip>
            </a:pPr>
            <a:endParaRPr lang="de-DE" sz="1400" dirty="0"/>
          </a:p>
        </p:txBody>
      </p:sp>
      <p:sp>
        <p:nvSpPr>
          <p:cNvPr id="15" name="Rechteck 14">
            <a:extLst>
              <a:ext uri="{FF2B5EF4-FFF2-40B4-BE49-F238E27FC236}">
                <a16:creationId xmlns:a16="http://schemas.microsoft.com/office/drawing/2014/main" id="{8056EC2E-09EC-4BEF-8ED2-5B3D425B2FA2}"/>
              </a:ext>
            </a:extLst>
          </p:cNvPr>
          <p:cNvSpPr/>
          <p:nvPr/>
        </p:nvSpPr>
        <p:spPr>
          <a:xfrm>
            <a:off x="7199564"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1 Vorsitzender, 2 Unparteiische und je 9 Vertreter von GKV, KV und KH; </a:t>
            </a:r>
          </a:p>
          <a:p>
            <a:pPr marL="179388" indent="-179388">
              <a:buBlip>
                <a:blip r:embed="rId2"/>
              </a:buBlip>
            </a:pPr>
            <a:r>
              <a:rPr lang="de-DE" sz="1400" dirty="0"/>
              <a:t>Land beratend mit Antragsrecht</a:t>
            </a:r>
          </a:p>
          <a:p>
            <a:pPr marL="179388" indent="-179388">
              <a:buBlip>
                <a:blip r:embed="rId2"/>
              </a:buBlip>
            </a:pPr>
            <a:r>
              <a:rPr lang="de-DE" sz="1400" dirty="0"/>
              <a:t>Stimmgewicht der GKV verdoppelt</a:t>
            </a:r>
          </a:p>
          <a:p>
            <a:pPr marL="179388" indent="-179388">
              <a:buBlip>
                <a:blip r:embed="rId2"/>
              </a:buBlip>
            </a:pPr>
            <a:r>
              <a:rPr lang="de-DE" sz="1400" dirty="0"/>
              <a:t>Festlegung der Standorte an KH mit mind. Basisnotfallstufe entsprechend G-BA Vorgaben</a:t>
            </a:r>
          </a:p>
          <a:p>
            <a:pPr marL="179388" indent="-179388">
              <a:buBlip>
                <a:blip r:embed="rId2"/>
              </a:buBlip>
            </a:pPr>
            <a:r>
              <a:rPr lang="de-DE" sz="1400" dirty="0"/>
              <a:t>Bei Nichteinigung Ersatzvornahme durch das Land</a:t>
            </a:r>
          </a:p>
        </p:txBody>
      </p:sp>
      <p:sp>
        <p:nvSpPr>
          <p:cNvPr id="16" name="Rechteck 15">
            <a:extLst>
              <a:ext uri="{FF2B5EF4-FFF2-40B4-BE49-F238E27FC236}">
                <a16:creationId xmlns:a16="http://schemas.microsoft.com/office/drawing/2014/main" id="{4B21E93D-2271-4823-B232-6DBEBD9B8EFD}"/>
              </a:ext>
            </a:extLst>
          </p:cNvPr>
          <p:cNvSpPr/>
          <p:nvPr/>
        </p:nvSpPr>
        <p:spPr>
          <a:xfrm>
            <a:off x="9532607"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Richtlinie mit verbindlichen Planungsvorgaben:</a:t>
            </a:r>
          </a:p>
          <a:p>
            <a:pPr marL="357188" lvl="1" indent="-179388">
              <a:buBlip>
                <a:blip r:embed="rId2"/>
              </a:buBlip>
              <a:tabLst>
                <a:tab pos="719138" algn="l"/>
              </a:tabLst>
            </a:pPr>
            <a:r>
              <a:rPr lang="de-DE" sz="1400" dirty="0"/>
              <a:t>Erreichbarkeit</a:t>
            </a:r>
          </a:p>
          <a:p>
            <a:pPr marL="357188" lvl="1" indent="-179388">
              <a:buBlip>
                <a:blip r:embed="rId2"/>
              </a:buBlip>
              <a:tabLst>
                <a:tab pos="719138" algn="l"/>
              </a:tabLst>
            </a:pPr>
            <a:r>
              <a:rPr lang="de-DE" sz="1400" dirty="0"/>
              <a:t>Betroffenheitsmaß</a:t>
            </a:r>
          </a:p>
          <a:p>
            <a:pPr marL="357188" lvl="1" indent="-179388">
              <a:buBlip>
                <a:blip r:embed="rId2"/>
              </a:buBlip>
              <a:tabLst>
                <a:tab pos="719138" algn="l"/>
              </a:tabLst>
            </a:pPr>
            <a:r>
              <a:rPr lang="de-DE" sz="1400" dirty="0"/>
              <a:t>Bevölkerungsdichte</a:t>
            </a:r>
          </a:p>
          <a:p>
            <a:pPr marL="180975" indent="-180975">
              <a:buBlip>
                <a:blip r:embed="rId2"/>
              </a:buBlip>
              <a:tabLst>
                <a:tab pos="719138" algn="l"/>
              </a:tabLst>
            </a:pPr>
            <a:r>
              <a:rPr lang="de-DE" sz="1400" dirty="0"/>
              <a:t>Ausnahmetatbestände</a:t>
            </a:r>
          </a:p>
          <a:p>
            <a:pPr marL="180975" indent="-180975">
              <a:buBlip>
                <a:blip r:embed="rId2"/>
              </a:buBlip>
              <a:tabLst>
                <a:tab pos="719138" algn="l"/>
              </a:tabLst>
            </a:pPr>
            <a:r>
              <a:rPr lang="de-DE" sz="1400" dirty="0"/>
              <a:t>Qualitätsvorgaben</a:t>
            </a:r>
          </a:p>
          <a:p>
            <a:pPr marL="357188" lvl="1" indent="-179388">
              <a:buBlip>
                <a:blip r:embed="rId2"/>
              </a:buBlip>
              <a:tabLst>
                <a:tab pos="719138" algn="l"/>
              </a:tabLst>
            </a:pPr>
            <a:r>
              <a:rPr lang="de-DE" sz="1400" dirty="0"/>
              <a:t>räumliche, personelle und apparative Ausstattung</a:t>
            </a:r>
          </a:p>
          <a:p>
            <a:pPr marL="357188" lvl="1" indent="-179388">
              <a:buBlip>
                <a:blip r:embed="rId2"/>
              </a:buBlip>
              <a:tabLst>
                <a:tab pos="719138" algn="l"/>
              </a:tabLst>
            </a:pPr>
            <a:r>
              <a:rPr lang="de-DE" sz="1400" dirty="0" err="1"/>
              <a:t>Triagesystem</a:t>
            </a:r>
            <a:endParaRPr lang="de-DE" sz="1400" dirty="0"/>
          </a:p>
          <a:p>
            <a:pPr marL="357188" lvl="1" indent="-179388">
              <a:buBlip>
                <a:blip r:embed="rId2"/>
              </a:buBlip>
              <a:tabLst>
                <a:tab pos="719138" algn="l"/>
              </a:tabLst>
            </a:pPr>
            <a:r>
              <a:rPr lang="de-DE" sz="1400" dirty="0"/>
              <a:t>Versorgungsumfang</a:t>
            </a:r>
          </a:p>
        </p:txBody>
      </p:sp>
      <p:grpSp>
        <p:nvGrpSpPr>
          <p:cNvPr id="25" name="Gruppieren 24">
            <a:extLst>
              <a:ext uri="{FF2B5EF4-FFF2-40B4-BE49-F238E27FC236}">
                <a16:creationId xmlns:a16="http://schemas.microsoft.com/office/drawing/2014/main" id="{7D758E5D-C988-46C0-BC24-98E8FEFCDAA4}"/>
              </a:ext>
            </a:extLst>
          </p:cNvPr>
          <p:cNvGrpSpPr/>
          <p:nvPr/>
        </p:nvGrpSpPr>
        <p:grpSpPr>
          <a:xfrm>
            <a:off x="191345" y="1556792"/>
            <a:ext cx="2448272" cy="1080120"/>
            <a:chOff x="191345" y="1556792"/>
            <a:chExt cx="2448272" cy="1080120"/>
          </a:xfrm>
        </p:grpSpPr>
        <p:sp>
          <p:nvSpPr>
            <p:cNvPr id="26" name="Pfeil: Chevron 25">
              <a:extLst>
                <a:ext uri="{FF2B5EF4-FFF2-40B4-BE49-F238E27FC236}">
                  <a16:creationId xmlns:a16="http://schemas.microsoft.com/office/drawing/2014/main" id="{34651CBC-3FD9-4BFD-8E66-65315FA52267}"/>
                </a:ext>
              </a:extLst>
            </p:cNvPr>
            <p:cNvSpPr/>
            <p:nvPr/>
          </p:nvSpPr>
          <p:spPr>
            <a:xfrm>
              <a:off x="191345"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7" name="Gruppieren 26">
              <a:extLst>
                <a:ext uri="{FF2B5EF4-FFF2-40B4-BE49-F238E27FC236}">
                  <a16:creationId xmlns:a16="http://schemas.microsoft.com/office/drawing/2014/main" id="{9DB46405-BF47-44EA-8AFC-9A4B096CE9CE}"/>
                </a:ext>
              </a:extLst>
            </p:cNvPr>
            <p:cNvGrpSpPr/>
            <p:nvPr/>
          </p:nvGrpSpPr>
          <p:grpSpPr>
            <a:xfrm>
              <a:off x="815969" y="1626466"/>
              <a:ext cx="1199025" cy="550079"/>
              <a:chOff x="815969" y="1626466"/>
              <a:chExt cx="1199025" cy="550079"/>
            </a:xfrm>
          </p:grpSpPr>
          <p:pic>
            <p:nvPicPr>
              <p:cNvPr id="28" name="Picture 4" descr="Bildergebnis für 112">
                <a:extLst>
                  <a:ext uri="{FF2B5EF4-FFF2-40B4-BE49-F238E27FC236}">
                    <a16:creationId xmlns:a16="http://schemas.microsoft.com/office/drawing/2014/main" id="{6D23BB42-4397-410D-86FB-D5F16F47FB2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ildergebnis für 116117">
                <a:extLst>
                  <a:ext uri="{FF2B5EF4-FFF2-40B4-BE49-F238E27FC236}">
                    <a16:creationId xmlns:a16="http://schemas.microsoft.com/office/drawing/2014/main" id="{826732EF-76D3-4F27-9B5C-7FE42E85A18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3" name="Gruppieren 32">
            <a:extLst>
              <a:ext uri="{FF2B5EF4-FFF2-40B4-BE49-F238E27FC236}">
                <a16:creationId xmlns:a16="http://schemas.microsoft.com/office/drawing/2014/main" id="{D8F4F3ED-95E6-4AD4-9A26-55E65B1AB441}"/>
              </a:ext>
            </a:extLst>
          </p:cNvPr>
          <p:cNvGrpSpPr/>
          <p:nvPr/>
        </p:nvGrpSpPr>
        <p:grpSpPr>
          <a:xfrm>
            <a:off x="4861977" y="1556792"/>
            <a:ext cx="2448272" cy="1080120"/>
            <a:chOff x="4861977" y="1556792"/>
            <a:chExt cx="2448272" cy="1080120"/>
          </a:xfrm>
        </p:grpSpPr>
        <p:sp>
          <p:nvSpPr>
            <p:cNvPr id="34" name="Pfeil: Chevron 33">
              <a:extLst>
                <a:ext uri="{FF2B5EF4-FFF2-40B4-BE49-F238E27FC236}">
                  <a16:creationId xmlns:a16="http://schemas.microsoft.com/office/drawing/2014/main" id="{A3979771-C999-4957-BF5B-3B2A661074EC}"/>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35" name="Grafik 34">
              <a:extLst>
                <a:ext uri="{FF2B5EF4-FFF2-40B4-BE49-F238E27FC236}">
                  <a16:creationId xmlns:a16="http://schemas.microsoft.com/office/drawing/2014/main" id="{FA37471E-FC0F-48F9-9614-A0E196339A4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grpSp>
        <p:nvGrpSpPr>
          <p:cNvPr id="36" name="Gruppieren 35">
            <a:extLst>
              <a:ext uri="{FF2B5EF4-FFF2-40B4-BE49-F238E27FC236}">
                <a16:creationId xmlns:a16="http://schemas.microsoft.com/office/drawing/2014/main" id="{648D013A-7AC9-4713-878F-5BA321AC4AFC}"/>
              </a:ext>
            </a:extLst>
          </p:cNvPr>
          <p:cNvGrpSpPr/>
          <p:nvPr/>
        </p:nvGrpSpPr>
        <p:grpSpPr>
          <a:xfrm>
            <a:off x="7197293" y="1556792"/>
            <a:ext cx="2448272" cy="1080120"/>
            <a:chOff x="7197293" y="1556792"/>
            <a:chExt cx="2448272" cy="1080120"/>
          </a:xfrm>
        </p:grpSpPr>
        <p:sp>
          <p:nvSpPr>
            <p:cNvPr id="37" name="Pfeil: Chevron 36">
              <a:extLst>
                <a:ext uri="{FF2B5EF4-FFF2-40B4-BE49-F238E27FC236}">
                  <a16:creationId xmlns:a16="http://schemas.microsoft.com/office/drawing/2014/main" id="{36AC3D9E-E896-495D-B065-F1949B75C03B}"/>
                </a:ext>
              </a:extLst>
            </p:cNvPr>
            <p:cNvSpPr/>
            <p:nvPr/>
          </p:nvSpPr>
          <p:spPr>
            <a:xfrm>
              <a:off x="7197293"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38" name="Grafik 37">
              <a:extLst>
                <a:ext uri="{FF2B5EF4-FFF2-40B4-BE49-F238E27FC236}">
                  <a16:creationId xmlns:a16="http://schemas.microsoft.com/office/drawing/2014/main" id="{15659A71-F473-410B-9FC0-280EAA2D15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grpSp>
        <p:nvGrpSpPr>
          <p:cNvPr id="39" name="Gruppieren 38">
            <a:extLst>
              <a:ext uri="{FF2B5EF4-FFF2-40B4-BE49-F238E27FC236}">
                <a16:creationId xmlns:a16="http://schemas.microsoft.com/office/drawing/2014/main" id="{79DC88C2-6322-4506-A873-5628B09B0454}"/>
              </a:ext>
            </a:extLst>
          </p:cNvPr>
          <p:cNvGrpSpPr/>
          <p:nvPr/>
        </p:nvGrpSpPr>
        <p:grpSpPr>
          <a:xfrm>
            <a:off x="9532607" y="1556792"/>
            <a:ext cx="2448272" cy="1080120"/>
            <a:chOff x="9532607" y="1556792"/>
            <a:chExt cx="2448272" cy="1080120"/>
          </a:xfrm>
        </p:grpSpPr>
        <p:sp>
          <p:nvSpPr>
            <p:cNvPr id="40" name="Pfeil: Chevron 39">
              <a:extLst>
                <a:ext uri="{FF2B5EF4-FFF2-40B4-BE49-F238E27FC236}">
                  <a16:creationId xmlns:a16="http://schemas.microsoft.com/office/drawing/2014/main" id="{D1BEFEFF-88F2-468B-BE4C-46B43CC2A586}"/>
                </a:ext>
              </a:extLst>
            </p:cNvPr>
            <p:cNvSpPr/>
            <p:nvPr/>
          </p:nvSpPr>
          <p:spPr>
            <a:xfrm>
              <a:off x="953260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41" name="Grafik 40">
              <a:extLst>
                <a:ext uri="{FF2B5EF4-FFF2-40B4-BE49-F238E27FC236}">
                  <a16:creationId xmlns:a16="http://schemas.microsoft.com/office/drawing/2014/main" id="{E9D1A37E-5D9E-40A7-B16A-93368AB703C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grpSp>
        <p:nvGrpSpPr>
          <p:cNvPr id="5" name="Gruppieren 4">
            <a:extLst>
              <a:ext uri="{FF2B5EF4-FFF2-40B4-BE49-F238E27FC236}">
                <a16:creationId xmlns:a16="http://schemas.microsoft.com/office/drawing/2014/main" id="{3B351C69-166F-496A-B8EA-5968E448F4BC}"/>
              </a:ext>
            </a:extLst>
          </p:cNvPr>
          <p:cNvGrpSpPr/>
          <p:nvPr/>
        </p:nvGrpSpPr>
        <p:grpSpPr>
          <a:xfrm>
            <a:off x="2526661" y="1401163"/>
            <a:ext cx="2448272" cy="1235749"/>
            <a:chOff x="2526661" y="1401163"/>
            <a:chExt cx="2448272" cy="1235749"/>
          </a:xfrm>
        </p:grpSpPr>
        <p:sp>
          <p:nvSpPr>
            <p:cNvPr id="31" name="Pfeil: Chevron 30">
              <a:extLst>
                <a:ext uri="{FF2B5EF4-FFF2-40B4-BE49-F238E27FC236}">
                  <a16:creationId xmlns:a16="http://schemas.microsoft.com/office/drawing/2014/main" id="{2C41CF47-9FED-4D1A-BE4A-37E2FDAF1FF9}"/>
                </a:ext>
              </a:extLst>
            </p:cNvPr>
            <p:cNvSpPr/>
            <p:nvPr/>
          </p:nvSpPr>
          <p:spPr>
            <a:xfrm>
              <a:off x="2526661"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Rettungsdienst als GKV-Leistungsbereich</a:t>
              </a:r>
            </a:p>
          </p:txBody>
        </p:sp>
        <p:pic>
          <p:nvPicPr>
            <p:cNvPr id="3" name="Grafik 2">
              <a:extLst>
                <a:ext uri="{FF2B5EF4-FFF2-40B4-BE49-F238E27FC236}">
                  <a16:creationId xmlns:a16="http://schemas.microsoft.com/office/drawing/2014/main" id="{67DD67CB-FD9B-4B0A-9E21-E1A3166ADBCE}"/>
                </a:ext>
              </a:extLst>
            </p:cNvPr>
            <p:cNvPicPr>
              <a:picLocks noChangeAspect="1"/>
            </p:cNvPicPr>
            <p:nvPr/>
          </p:nvPicPr>
          <p:blipFill>
            <a:blip r:embed="rId9"/>
            <a:stretch>
              <a:fillRect/>
            </a:stretch>
          </p:blipFill>
          <p:spPr>
            <a:xfrm>
              <a:off x="3193110" y="1401163"/>
              <a:ext cx="1044242" cy="800377"/>
            </a:xfrm>
            <a:prstGeom prst="rect">
              <a:avLst/>
            </a:prstGeom>
          </p:spPr>
        </p:pic>
      </p:grpSp>
      <p:sp>
        <p:nvSpPr>
          <p:cNvPr id="30" name="Datumsplatzhalter 2">
            <a:extLst>
              <a:ext uri="{FF2B5EF4-FFF2-40B4-BE49-F238E27FC236}">
                <a16:creationId xmlns:a16="http://schemas.microsoft.com/office/drawing/2014/main" id="{73E0B7F7-AEE0-45DD-B1B2-DCC13C6ECD2E}"/>
              </a:ext>
            </a:extLst>
          </p:cNvPr>
          <p:cNvSpPr>
            <a:spLocks noGrp="1"/>
          </p:cNvSpPr>
          <p:nvPr>
            <p:ph type="dt" sz="half" idx="10"/>
          </p:nvPr>
        </p:nvSpPr>
        <p:spPr>
          <a:xfrm>
            <a:off x="609600" y="6617252"/>
            <a:ext cx="2844800" cy="196131"/>
          </a:xfrm>
        </p:spPr>
        <p:txBody>
          <a:bodyPr/>
          <a:lstStyle/>
          <a:p>
            <a:pPr>
              <a:defRPr/>
            </a:pPr>
            <a:fld id="{B3F36C46-FB5A-420F-B5B7-311859D32DE1}" type="datetime1">
              <a:rPr lang="de-DE" smtClean="0"/>
              <a:t>13.01.2020</a:t>
            </a:fld>
            <a:endParaRPr lang="de-DE" dirty="0"/>
          </a:p>
        </p:txBody>
      </p:sp>
      <p:sp>
        <p:nvSpPr>
          <p:cNvPr id="32" name="Fußzeilenplatzhalter 3">
            <a:extLst>
              <a:ext uri="{FF2B5EF4-FFF2-40B4-BE49-F238E27FC236}">
                <a16:creationId xmlns:a16="http://schemas.microsoft.com/office/drawing/2014/main" id="{835D331B-7BEF-411E-8AB0-167AAD68E88D}"/>
              </a:ext>
            </a:extLst>
          </p:cNvPr>
          <p:cNvSpPr>
            <a:spLocks noGrp="1"/>
          </p:cNvSpPr>
          <p:nvPr>
            <p:ph type="ftr" sz="quarter" idx="11"/>
          </p:nvPr>
        </p:nvSpPr>
        <p:spPr>
          <a:xfrm>
            <a:off x="4165600" y="6617252"/>
            <a:ext cx="3860800" cy="196131"/>
          </a:xfrm>
        </p:spPr>
        <p:txBody>
          <a:bodyPr/>
          <a:lstStyle/>
          <a:p>
            <a:pPr>
              <a:defRPr/>
            </a:pPr>
            <a:r>
              <a:rPr lang="de-DE"/>
              <a:t>Reinhard Schaffert | Geschäftsführer</a:t>
            </a:r>
            <a:endParaRPr lang="de-DE" dirty="0"/>
          </a:p>
        </p:txBody>
      </p:sp>
      <p:sp>
        <p:nvSpPr>
          <p:cNvPr id="42" name="Foliennummernplatzhalter 4">
            <a:extLst>
              <a:ext uri="{FF2B5EF4-FFF2-40B4-BE49-F238E27FC236}">
                <a16:creationId xmlns:a16="http://schemas.microsoft.com/office/drawing/2014/main" id="{C6CFA903-BFD3-421D-B7C7-9DA6A5098F46}"/>
              </a:ext>
            </a:extLst>
          </p:cNvPr>
          <p:cNvSpPr>
            <a:spLocks noGrp="1"/>
          </p:cNvSpPr>
          <p:nvPr>
            <p:ph type="sldNum" sz="quarter" idx="12"/>
          </p:nvPr>
        </p:nvSpPr>
        <p:spPr>
          <a:xfrm>
            <a:off x="8737600" y="6617252"/>
            <a:ext cx="2844800" cy="196131"/>
          </a:xfrm>
        </p:spPr>
        <p:txBody>
          <a:bodyPr/>
          <a:lstStyle/>
          <a:p>
            <a:pPr>
              <a:defRPr/>
            </a:pPr>
            <a:fld id="{26B0DD0A-270A-4270-B6CA-863BF67EFA8E}" type="slidenum">
              <a:rPr lang="de-DE" smtClean="0"/>
              <a:pPr>
                <a:defRPr/>
              </a:pPr>
              <a:t>34</a:t>
            </a:fld>
            <a:endParaRPr lang="de-DE" dirty="0"/>
          </a:p>
        </p:txBody>
      </p:sp>
    </p:spTree>
    <p:extLst>
      <p:ext uri="{BB962C8B-B14F-4D97-AF65-F5344CB8AC3E}">
        <p14:creationId xmlns:p14="http://schemas.microsoft.com/office/powerpoint/2010/main" val="101602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Neufassung Abs. 1b: Notdienstliche Versorgung …</a:t>
            </a:r>
          </a:p>
          <a:p>
            <a:r>
              <a:rPr lang="de-DE" dirty="0"/>
              <a:t>Verpflichtung zur 24/7 Versorgung in Notfällen</a:t>
            </a:r>
          </a:p>
          <a:p>
            <a:pPr lvl="1"/>
            <a:r>
              <a:rPr lang="de-DE" dirty="0"/>
              <a:t>Bisher: „außerhalb der Sprechstundenzeiten“</a:t>
            </a:r>
          </a:p>
          <a:p>
            <a:r>
              <a:rPr lang="de-DE" dirty="0"/>
              <a:t>Ausnahme: Rettungsdienst</a:t>
            </a:r>
          </a:p>
          <a:p>
            <a:r>
              <a:rPr lang="de-DE" dirty="0"/>
              <a:t>Sicherstellung durch integrierte Notfallzentren sowie telemedizinischen und aufsuchenden Bereitschaftsdienst</a:t>
            </a:r>
          </a:p>
          <a:p>
            <a:pPr lvl="1"/>
            <a:r>
              <a:rPr lang="de-DE" dirty="0"/>
              <a:t>Für dies alles gilt die 24/7 Regel!</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35</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Neufassung/Ergänzung § 75 SGB V: Inhalt und Umfang der Sicherstellung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861048"/>
            <a:ext cx="10972800" cy="266429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57188" indent="-339725">
              <a:spcBef>
                <a:spcPts val="300"/>
              </a:spcBef>
            </a:pPr>
            <a:r>
              <a:rPr lang="de-DE" sz="1600" i="1" dirty="0"/>
              <a:t>(1b)	</a:t>
            </a:r>
            <a:r>
              <a:rPr lang="de-DE" i="1" dirty="0"/>
              <a:t>Der Sicherstellungsauftrag nach Absatz 1 umfasst auch die vertragsärztliche Versorgung 24 Stunden täglich an sieben Tagen in der Woche in Fällen, in denen eine sofortige Behandlung aus medizinischen Gründen erforderlich ist (notdienstliche Versorgung). </a:t>
            </a:r>
          </a:p>
          <a:p>
            <a:pPr marL="379413">
              <a:spcBef>
                <a:spcPts val="300"/>
              </a:spcBef>
            </a:pPr>
            <a:r>
              <a:rPr lang="de-DE" i="1" baseline="30000" dirty="0"/>
              <a:t>2</a:t>
            </a:r>
            <a:r>
              <a:rPr lang="de-DE" i="1" dirty="0"/>
              <a:t>Ausgenommen von Satz 1 ist die notärztliche Versorgung im Rahmen des Rettungsdienstes, soweit Landesrecht nichts anderes bestimmt. </a:t>
            </a:r>
          </a:p>
          <a:p>
            <a:pPr marL="379413">
              <a:spcBef>
                <a:spcPts val="300"/>
              </a:spcBef>
            </a:pPr>
            <a:r>
              <a:rPr lang="de-DE" i="1" baseline="30000" dirty="0"/>
              <a:t>3</a:t>
            </a:r>
            <a:r>
              <a:rPr lang="de-DE" i="1" dirty="0"/>
              <a:t>Die Kassenärztlichen Vereinigungen stellen die notdienstliche Versorgung durch den Betrieb von integrierten Notfallzentren nach § 123 sowie durch einen telemedizinischen und einen aufsuchenden Bereitschaftsdienst sicher. </a:t>
            </a:r>
          </a:p>
          <a:p>
            <a:pPr marL="379413">
              <a:spcBef>
                <a:spcPts val="300"/>
              </a:spcBef>
            </a:pPr>
            <a:r>
              <a:rPr lang="de-DE" i="1" dirty="0"/>
              <a:t>…</a:t>
            </a:r>
          </a:p>
        </p:txBody>
      </p:sp>
    </p:spTree>
    <p:extLst>
      <p:ext uri="{BB962C8B-B14F-4D97-AF65-F5344CB8AC3E}">
        <p14:creationId xmlns:p14="http://schemas.microsoft.com/office/powerpoint/2010/main" val="35437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Neufassung Abs. 1b: … Verpflichtung der KV zur aktiven Sicherstellung und Kooperation mit Apotheken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36</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Neufassung/Ergänzung § 75 SGB V: Inhalt und Umfang der Sicherstellung</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2996952"/>
            <a:ext cx="10972800" cy="237626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57188" indent="-339725">
              <a:spcBef>
                <a:spcPts val="300"/>
              </a:spcBef>
            </a:pPr>
            <a:r>
              <a:rPr lang="de-DE" sz="1600" i="1" dirty="0"/>
              <a:t>(1b)	</a:t>
            </a:r>
            <a:r>
              <a:rPr lang="de-DE" i="1" dirty="0"/>
              <a:t>…</a:t>
            </a:r>
          </a:p>
          <a:p>
            <a:pPr marL="379413">
              <a:spcBef>
                <a:spcPts val="300"/>
              </a:spcBef>
            </a:pPr>
            <a:r>
              <a:rPr lang="de-DE" i="1" baseline="30000" dirty="0"/>
              <a:t>4</a:t>
            </a:r>
            <a:r>
              <a:rPr lang="de-DE" i="1" dirty="0"/>
              <a:t>Zur Sicherstellung der notdienstlichen Versorgung haben die Kassenärztlichen Vereinigungen mit Unterstützung der Kassenärztlichen Bundesvereinigung alle geeigneten finanziellen und sonstigen Maßnahmen zu ergreifen. </a:t>
            </a:r>
          </a:p>
          <a:p>
            <a:pPr marL="379413">
              <a:spcBef>
                <a:spcPts val="300"/>
              </a:spcBef>
            </a:pPr>
            <a:r>
              <a:rPr lang="de-DE" i="1" baseline="30000" dirty="0"/>
              <a:t>5</a:t>
            </a:r>
            <a:r>
              <a:rPr lang="de-DE" i="1" dirty="0"/>
              <a:t>Die Kassenärztlichen Vereinigungen sollen mit den Landesapothekerkammern in einen Informationsaustausch über die Organisation der notdienstlichen Versorgung treten, um die Versorgung der Versicherten zu verbessern.</a:t>
            </a:r>
          </a:p>
        </p:txBody>
      </p:sp>
    </p:spTree>
    <p:extLst>
      <p:ext uri="{BB962C8B-B14F-4D97-AF65-F5344CB8AC3E}">
        <p14:creationId xmlns:p14="http://schemas.microsoft.com/office/powerpoint/2010/main" val="11746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1: Definition der integrierten Notfallzentren (INZ)</a:t>
            </a:r>
          </a:p>
          <a:p>
            <a:r>
              <a:rPr lang="de-DE" dirty="0"/>
              <a:t>Zentrale </a:t>
            </a:r>
            <a:r>
              <a:rPr lang="de-DE" b="1" u="sng" dirty="0"/>
              <a:t>jederzeit</a:t>
            </a:r>
            <a:r>
              <a:rPr lang="de-DE" dirty="0"/>
              <a:t> zugängliche Anlaufstelle der Notfallversorgung</a:t>
            </a:r>
          </a:p>
          <a:p>
            <a:r>
              <a:rPr lang="de-DE" dirty="0"/>
              <a:t>Standardisierte und qualifizierte Ersteinschätzung des Versorgungsbedarf</a:t>
            </a:r>
          </a:p>
          <a:p>
            <a:r>
              <a:rPr lang="de-DE" dirty="0"/>
              <a:t>Durchführung der medizinisch erforderlichen Notdienstversorgung</a:t>
            </a:r>
          </a:p>
          <a:p>
            <a:r>
              <a:rPr lang="de-DE" dirty="0"/>
              <a:t>Verpflichtung zur Weiterleitung in stationäre Behandlung falls erforderlich</a:t>
            </a:r>
          </a:p>
          <a:p>
            <a:r>
              <a:rPr lang="de-DE" dirty="0"/>
              <a:t>Kooperationsvorgaben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37</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951977"/>
            <a:ext cx="10972800" cy="237626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a:pPr>
            <a:r>
              <a:rPr lang="de-DE" i="1" baseline="30000" dirty="0"/>
              <a:t>1</a:t>
            </a:r>
            <a:r>
              <a:rPr lang="de-DE" i="1" dirty="0"/>
              <a:t>Integrierte Notfallzentren erbringen als zentrale, jederzeit zugängliche Anlaufstellen der Notfallversorgung auf der Grundlage des bundeseinheitlichen Verfahrens nach Absatz 3 eine qualifizierte und standardisierte Ersteinschätzung des medizinischen Versorgungsbedarfs der Hilfesuchenden sowie die aus medizinischer Sicht erforderliche notdienstliche Versorgung. </a:t>
            </a:r>
          </a:p>
          <a:p>
            <a:pPr marL="379413">
              <a:spcBef>
                <a:spcPts val="300"/>
              </a:spcBef>
            </a:pPr>
            <a:r>
              <a:rPr lang="de-DE" i="1" baseline="30000" dirty="0"/>
              <a:t>2</a:t>
            </a:r>
            <a:r>
              <a:rPr lang="de-DE" i="1" dirty="0"/>
              <a:t>Soweit dies medizinisch erforderlich ist, sind sie zur Weiterleitung in die stationäre Versorgung des Krankenhauses berechtigt und verpflichtet. </a:t>
            </a:r>
          </a:p>
          <a:p>
            <a:pPr marL="379413">
              <a:spcBef>
                <a:spcPts val="300"/>
              </a:spcBef>
            </a:pPr>
            <a:r>
              <a:rPr lang="de-DE" i="1" baseline="30000" dirty="0"/>
              <a:t>3</a:t>
            </a:r>
            <a:r>
              <a:rPr lang="de-DE" i="1" dirty="0"/>
              <a:t>Die Kooperationsvorgaben nach § 133b Absatz 4 sind zu beachten.</a:t>
            </a:r>
          </a:p>
        </p:txBody>
      </p:sp>
    </p:spTree>
    <p:extLst>
      <p:ext uri="{BB962C8B-B14F-4D97-AF65-F5344CB8AC3E}">
        <p14:creationId xmlns:p14="http://schemas.microsoft.com/office/powerpoint/2010/main" val="99424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Organisation der integrierten Notfallzentren (INZ)</a:t>
            </a:r>
          </a:p>
          <a:p>
            <a:r>
              <a:rPr lang="de-DE" dirty="0"/>
              <a:t>Räumlich und wirtschaftlich abgegrenzter Betrieb von KV und Krankenhaus des festgelegten Standorts</a:t>
            </a:r>
          </a:p>
          <a:p>
            <a:r>
              <a:rPr lang="de-DE" dirty="0"/>
              <a:t>Festlegung der Standorte an Krankenhäusern nach den Vorgaben des G-BA durch die erweiterten Landesausschüsse innerhalb von 6 Monaten nach dem G-BA-Beschluss</a:t>
            </a:r>
          </a:p>
          <a:p>
            <a:r>
              <a:rPr lang="de-DE" dirty="0"/>
              <a:t>Keine Aufschiebende Wirkung von Widerspruch und Klage</a:t>
            </a:r>
          </a:p>
          <a:p>
            <a:r>
              <a:rPr lang="de-DE" dirty="0"/>
              <a:t>Fachliche Leitung obliegt der KV</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38</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717032"/>
            <a:ext cx="10972800" cy="291254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baseline="30000" dirty="0"/>
              <a:t>1</a:t>
            </a:r>
            <a:r>
              <a:rPr lang="de-DE" i="1" dirty="0"/>
              <a:t>Integrierte Notfallzentren werden von der zuständigen Kassenärztlichen Vereinigung gemeinsam mit den nach Satz 2 bestimmten Krankenhäusern als räumlich und wirtschaftlich von diesen abgegrenzten Einrichtungen errichtet und betrieben. </a:t>
            </a:r>
          </a:p>
          <a:p>
            <a:pPr marL="379413">
              <a:spcBef>
                <a:spcPts val="300"/>
              </a:spcBef>
            </a:pPr>
            <a:r>
              <a:rPr lang="de-DE" i="1" baseline="30000" dirty="0"/>
              <a:t>2</a:t>
            </a:r>
            <a:r>
              <a:rPr lang="de-DE" i="1" dirty="0"/>
              <a:t>Die erweiterten Landesausschüsse nach § 90 Absatz 4a bestimmen innerhalb von sechs Monaten nach Inkrafttreten der vom Gemeinsamen Bundesausschuss beschlossenen Vorgaben nach Absatz 3 und unter Beachtung dieser Planungsvorgaben nach Absatz 3 die Krankenhäuser, an denen integrierte Notfallzentren einzurichten sind. </a:t>
            </a:r>
          </a:p>
          <a:p>
            <a:pPr marL="379413">
              <a:spcBef>
                <a:spcPts val="300"/>
              </a:spcBef>
            </a:pPr>
            <a:r>
              <a:rPr lang="de-DE" i="1" baseline="30000" dirty="0"/>
              <a:t>3</a:t>
            </a:r>
            <a:r>
              <a:rPr lang="de-DE" i="1" dirty="0"/>
              <a:t>Widerspruch und Klage gegen eine Festlegung nach Satz 2 haben keine aufschiebende Wirkung. </a:t>
            </a:r>
          </a:p>
          <a:p>
            <a:pPr marL="379413">
              <a:spcBef>
                <a:spcPts val="300"/>
              </a:spcBef>
            </a:pPr>
            <a:r>
              <a:rPr lang="de-DE" i="1" baseline="30000" dirty="0"/>
              <a:t>4</a:t>
            </a:r>
            <a:r>
              <a:rPr lang="de-DE" i="1" dirty="0"/>
              <a:t>Die fachliche Leitung des integrierten Notfallzentrums obliegt der jeweiligen Kassenärztlichen Vereinigung.</a:t>
            </a:r>
          </a:p>
          <a:p>
            <a:pPr marL="379413">
              <a:spcBef>
                <a:spcPts val="300"/>
              </a:spcBef>
            </a:pPr>
            <a:r>
              <a:rPr lang="de-DE" i="1" dirty="0"/>
              <a:t>… </a:t>
            </a:r>
          </a:p>
        </p:txBody>
      </p:sp>
    </p:spTree>
    <p:extLst>
      <p:ext uri="{BB962C8B-B14F-4D97-AF65-F5344CB8AC3E}">
        <p14:creationId xmlns:p14="http://schemas.microsoft.com/office/powerpoint/2010/main" val="394373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 Vereinbarung zwischen KV und Krankenhaus zu integrierten Notfallzentren (INZ) …</a:t>
            </a:r>
          </a:p>
          <a:p>
            <a:r>
              <a:rPr lang="de-DE" dirty="0"/>
              <a:t>Vereinbarung zwischen KV und Krankenhaus bis 6 Monate nach Festlegung des Standorts</a:t>
            </a:r>
          </a:p>
          <a:p>
            <a:pPr lvl="1"/>
            <a:r>
              <a:rPr lang="de-DE" dirty="0" err="1"/>
              <a:t>Wirtschafltiche</a:t>
            </a:r>
            <a:r>
              <a:rPr lang="de-DE" dirty="0"/>
              <a:t> und organisatorische Ausgestaltung</a:t>
            </a:r>
          </a:p>
          <a:p>
            <a:pPr lvl="1"/>
            <a:r>
              <a:rPr lang="de-DE" dirty="0"/>
              <a:t>Wahrnehmung als erste Anlaufstelle für Hilfesuchende</a:t>
            </a:r>
          </a:p>
          <a:p>
            <a:pPr lvl="1"/>
            <a:r>
              <a:rPr lang="de-DE" dirty="0"/>
              <a:t>Überführung bisheriger Strukturen (Portalpraxen) in die INZ</a:t>
            </a:r>
          </a:p>
          <a:p>
            <a:pPr marL="0" indent="0">
              <a:buNone/>
            </a:pPr>
            <a:endParaRPr lang="de-DE" dirty="0"/>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39</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56754"/>
            <a:ext cx="10972800" cy="34804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dirty="0"/>
              <a:t>…</a:t>
            </a:r>
          </a:p>
          <a:p>
            <a:pPr marL="379413">
              <a:spcBef>
                <a:spcPts val="300"/>
              </a:spcBef>
            </a:pPr>
            <a:r>
              <a:rPr lang="de-DE" i="1" baseline="30000" dirty="0"/>
              <a:t>5</a:t>
            </a:r>
            <a:r>
              <a:rPr lang="de-DE" i="1" dirty="0"/>
              <a:t>Das Nähere zur Einrichtung und zum Betrieb des integrierten Notfallzentrums vereinbaren die Kassenärztliche Vereinigung und das Krankenhaus innerhalb von sechs Monaten, nachdem das Krankenhaus als Standort eines integrierten Notfallzentrums festgelegt worden ist. </a:t>
            </a:r>
          </a:p>
          <a:p>
            <a:pPr marL="379413">
              <a:spcBef>
                <a:spcPts val="300"/>
              </a:spcBef>
            </a:pPr>
            <a:r>
              <a:rPr lang="de-DE" i="1" baseline="30000" dirty="0"/>
              <a:t>6</a:t>
            </a:r>
            <a:r>
              <a:rPr lang="de-DE" i="1" dirty="0"/>
              <a:t>In der Vereinbarung ist das Nähere zur wirtschaftlichen und organisatorischen Ausgestaltung des integrierten Notfallzentrums und zur Umsetzung der Vorgaben nach Absatz 3 sowie insbesondere dazu zu regeln, </a:t>
            </a:r>
          </a:p>
          <a:p>
            <a:pPr marL="722313" indent="-342900">
              <a:spcBef>
                <a:spcPts val="300"/>
              </a:spcBef>
              <a:buFont typeface="+mj-lt"/>
              <a:buAutoNum type="arabicPeriod"/>
            </a:pPr>
            <a:r>
              <a:rPr lang="de-DE" i="1" dirty="0"/>
              <a:t>dass das integrierte Notfallzentrum räumlich derart an das Krankenhaus angebunden wird, dass es von den Hilfesuchenden als erste Anlaufstelle für die Notfallversorgung wahrgenommen wird und </a:t>
            </a:r>
          </a:p>
          <a:p>
            <a:pPr marL="722313" indent="-342900">
              <a:spcBef>
                <a:spcPts val="300"/>
              </a:spcBef>
              <a:buFont typeface="+mj-lt"/>
              <a:buAutoNum type="arabicPeriod"/>
            </a:pPr>
            <a:r>
              <a:rPr lang="de-DE" i="1" dirty="0"/>
              <a:t>dass nach § 75 Absatz 1b Satz 2 in der Fassung vom …</a:t>
            </a:r>
            <a:r>
              <a:rPr lang="de-DE" dirty="0"/>
              <a:t>[einsetzen: Tag vor Inkrafttreten]</a:t>
            </a:r>
            <a:r>
              <a:rPr lang="de-DE" i="1" dirty="0"/>
              <a:t> aufgebaute Strukturen, insbesondere sogenannte Portalpraxen, in das integrierte Notfallzentrum überführt werden. </a:t>
            </a:r>
          </a:p>
          <a:p>
            <a:pPr marL="379413">
              <a:spcBef>
                <a:spcPts val="300"/>
              </a:spcBef>
            </a:pPr>
            <a:r>
              <a:rPr lang="de-DE" i="1" dirty="0"/>
              <a:t>…</a:t>
            </a:r>
          </a:p>
        </p:txBody>
      </p:sp>
    </p:spTree>
    <p:extLst>
      <p:ext uri="{BB962C8B-B14F-4D97-AF65-F5344CB8AC3E}">
        <p14:creationId xmlns:p14="http://schemas.microsoft.com/office/powerpoint/2010/main" val="239136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ECCB85AD-489B-4CE3-AD9D-025CD6E64119}"/>
              </a:ext>
            </a:extLst>
          </p:cNvPr>
          <p:cNvSpPr>
            <a:spLocks noGrp="1"/>
          </p:cNvSpPr>
          <p:nvPr>
            <p:ph idx="1"/>
          </p:nvPr>
        </p:nvSpPr>
        <p:spPr/>
        <p:txBody>
          <a:bodyPr/>
          <a:lstStyle/>
          <a:p>
            <a:pPr marL="0" indent="0">
              <a:buNone/>
            </a:pPr>
            <a:r>
              <a:rPr lang="de-DE" dirty="0"/>
              <a:t>Abs. 1: Definition der Telefonnummern 112 und 116 117</a:t>
            </a:r>
          </a:p>
          <a:p>
            <a:r>
              <a:rPr lang="de-DE" dirty="0"/>
              <a:t>112 bei Lebensgefahr oder Gefahr schwerer gesundheitlicher Schäden</a:t>
            </a:r>
          </a:p>
          <a:p>
            <a:r>
              <a:rPr lang="de-DE" dirty="0"/>
              <a:t>116 117 in allen anderen Fällen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grpSp>
        <p:nvGrpSpPr>
          <p:cNvPr id="15" name="Gruppieren 14">
            <a:extLst>
              <a:ext uri="{FF2B5EF4-FFF2-40B4-BE49-F238E27FC236}">
                <a16:creationId xmlns:a16="http://schemas.microsoft.com/office/drawing/2014/main" id="{1D60D52A-0C9A-4394-842D-5ACF22AF24EB}"/>
              </a:ext>
            </a:extLst>
          </p:cNvPr>
          <p:cNvGrpSpPr/>
          <p:nvPr/>
        </p:nvGrpSpPr>
        <p:grpSpPr>
          <a:xfrm>
            <a:off x="609600" y="116632"/>
            <a:ext cx="2448272" cy="1080120"/>
            <a:chOff x="609600" y="116632"/>
            <a:chExt cx="2448272" cy="1080120"/>
          </a:xfrm>
        </p:grpSpPr>
        <p:sp>
          <p:nvSpPr>
            <p:cNvPr id="7" name="Pfeil: Chevron 6">
              <a:extLst>
                <a:ext uri="{FF2B5EF4-FFF2-40B4-BE49-F238E27FC236}">
                  <a16:creationId xmlns:a16="http://schemas.microsoft.com/office/drawing/2014/main" id="{132B90EF-00D9-4AF7-9D1B-3E98F702063F}"/>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8" name="Gruppieren 7">
              <a:extLst>
                <a:ext uri="{FF2B5EF4-FFF2-40B4-BE49-F238E27FC236}">
                  <a16:creationId xmlns:a16="http://schemas.microsoft.com/office/drawing/2014/main" id="{AEF11D72-9562-4A74-90F9-D9EC2B13812F}"/>
                </a:ext>
              </a:extLst>
            </p:cNvPr>
            <p:cNvGrpSpPr/>
            <p:nvPr/>
          </p:nvGrpSpPr>
          <p:grpSpPr>
            <a:xfrm>
              <a:off x="1234224" y="186306"/>
              <a:ext cx="1199025" cy="550079"/>
              <a:chOff x="815969" y="1626466"/>
              <a:chExt cx="1199025" cy="550079"/>
            </a:xfrm>
          </p:grpSpPr>
          <p:pic>
            <p:nvPicPr>
              <p:cNvPr id="9" name="Picture 4" descr="Bildergebnis für 112">
                <a:extLst>
                  <a:ext uri="{FF2B5EF4-FFF2-40B4-BE49-F238E27FC236}">
                    <a16:creationId xmlns:a16="http://schemas.microsoft.com/office/drawing/2014/main" id="{71868E69-D634-4E4A-AF0F-D6B98FFF202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Bildergebnis für 116117">
                <a:extLst>
                  <a:ext uri="{FF2B5EF4-FFF2-40B4-BE49-F238E27FC236}">
                    <a16:creationId xmlns:a16="http://schemas.microsoft.com/office/drawing/2014/main" id="{A3EA04CE-8ED7-40FC-9AD6-B654297175D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84984"/>
            <a:ext cx="10972800" cy="15841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a:pPr>
            <a:r>
              <a:rPr lang="de-DE" i="1" baseline="30000" dirty="0"/>
              <a:t>1</a:t>
            </a:r>
            <a:r>
              <a:rPr lang="de-DE" i="1" dirty="0"/>
              <a:t>In medizinischen Notsituationen sollen sich Versicherte oder Dritte zur telefonischen Ersteinschätzung und Vermittlung der erforderlichen medizinischen Versorgung an das gemeinsame Notfallleitsystem wenden. </a:t>
            </a:r>
          </a:p>
          <a:p>
            <a:pPr marL="361950">
              <a:spcBef>
                <a:spcPts val="300"/>
              </a:spcBef>
            </a:pPr>
            <a:r>
              <a:rPr lang="de-DE" i="1" baseline="30000" dirty="0"/>
              <a:t>2</a:t>
            </a:r>
            <a:r>
              <a:rPr lang="de-DE" i="1" dirty="0"/>
              <a:t>Besteht aus Sicht des Versicherten oder Dritten Lebensgefahr oder die Gefahr schwerer gesundheitlicher Schäden ist die Rufnummer 112 zu wählen. </a:t>
            </a:r>
          </a:p>
          <a:p>
            <a:pPr marL="361950">
              <a:spcBef>
                <a:spcPts val="300"/>
              </a:spcBef>
            </a:pPr>
            <a:r>
              <a:rPr lang="de-DE" i="1" baseline="30000" dirty="0"/>
              <a:t>3</a:t>
            </a:r>
            <a:r>
              <a:rPr lang="de-DE" i="1" dirty="0"/>
              <a:t>In allen anderen Fällen ist die Rufnummer 116 117 zu wählen.</a:t>
            </a:r>
            <a:endParaRPr lang="de-DE" sz="1400" i="1" dirty="0"/>
          </a:p>
        </p:txBody>
      </p:sp>
    </p:spTree>
    <p:extLst>
      <p:ext uri="{BB962C8B-B14F-4D97-AF65-F5344CB8AC3E}">
        <p14:creationId xmlns:p14="http://schemas.microsoft.com/office/powerpoint/2010/main" val="270481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 Schiedsregelungen …</a:t>
            </a:r>
          </a:p>
          <a:p>
            <a:r>
              <a:rPr lang="de-DE" dirty="0"/>
              <a:t>Im Streitfall Schlichtung durch eine Schiedsperson innerhalb von drei Monaten</a:t>
            </a:r>
          </a:p>
          <a:p>
            <a:r>
              <a:rPr lang="de-DE" dirty="0"/>
              <a:t>Bei Nichteinigung auf Schiedsperson Festlegung der Person durch Landesbehörde</a:t>
            </a:r>
          </a:p>
          <a:p>
            <a:r>
              <a:rPr lang="de-DE" dirty="0"/>
              <a:t>Klagen gegen die Festlegung des Vertragsinhaltes gegen die Vertragspartei, nicht gegen Schiedsperson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40</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26190" y="3140968"/>
            <a:ext cx="10972800" cy="33123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dirty="0"/>
              <a:t>…</a:t>
            </a:r>
          </a:p>
          <a:p>
            <a:pPr marL="379413">
              <a:spcBef>
                <a:spcPts val="300"/>
              </a:spcBef>
            </a:pPr>
            <a:r>
              <a:rPr lang="de-DE" i="1" baseline="30000" dirty="0"/>
              <a:t>7</a:t>
            </a:r>
            <a:r>
              <a:rPr lang="de-DE" i="1" dirty="0"/>
              <a:t>Kommt eine Vereinbarung nach Satz 5 nicht rechtzeitig zustande, wird der Vertragsinhalt durch eine von den Vertragspartnern zu bestimmende unabhängige Schiedsperson innerhalb von drei Monaten festgelegt. </a:t>
            </a:r>
          </a:p>
          <a:p>
            <a:pPr marL="379413">
              <a:spcBef>
                <a:spcPts val="300"/>
              </a:spcBef>
            </a:pPr>
            <a:r>
              <a:rPr lang="de-DE" i="1" baseline="30000" dirty="0"/>
              <a:t>8</a:t>
            </a:r>
            <a:r>
              <a:rPr lang="de-DE" i="1" dirty="0"/>
              <a:t>Einigen sich die Vertragspartner nicht auf eine Schiedsperson, wird diese innerhalb eines Monats nach Vorliegen der für die Bestimmung der Schiedsperson notwendigen Informationen von der für die Sozialversicherung zuständigen obersten Landesbehörde bestimmt. </a:t>
            </a:r>
          </a:p>
          <a:p>
            <a:pPr marL="379413">
              <a:spcBef>
                <a:spcPts val="300"/>
              </a:spcBef>
            </a:pPr>
            <a:r>
              <a:rPr lang="de-DE" i="1" baseline="30000" dirty="0"/>
              <a:t>9</a:t>
            </a:r>
            <a:r>
              <a:rPr lang="de-DE" i="1" dirty="0"/>
              <a:t>Die Kosten des Schiedsverfahrens tragen die Vertragsparteien zu gleichen Teilen. </a:t>
            </a:r>
          </a:p>
          <a:p>
            <a:pPr marL="379413">
              <a:spcBef>
                <a:spcPts val="300"/>
              </a:spcBef>
            </a:pPr>
            <a:r>
              <a:rPr lang="de-DE" i="1" baseline="30000" dirty="0"/>
              <a:t>10</a:t>
            </a:r>
            <a:r>
              <a:rPr lang="de-DE" i="1" dirty="0"/>
              <a:t>Klagen gegen die Bestimmung der Schiedsperson haben keine aufschiebende Wirkung. </a:t>
            </a:r>
          </a:p>
          <a:p>
            <a:pPr marL="379413">
              <a:spcBef>
                <a:spcPts val="300"/>
              </a:spcBef>
            </a:pPr>
            <a:r>
              <a:rPr lang="de-DE" i="1" baseline="30000" dirty="0"/>
              <a:t>11</a:t>
            </a:r>
            <a:r>
              <a:rPr lang="de-DE" i="1" dirty="0"/>
              <a:t>Klagen gegen die Festlegung des Vertragsinhalts richten sich gegen eine der beiden Vertragsparteien, nicht gegen die Schiedsperson.</a:t>
            </a:r>
          </a:p>
          <a:p>
            <a:pPr marL="379413">
              <a:spcBef>
                <a:spcPts val="300"/>
              </a:spcBef>
            </a:pPr>
            <a:r>
              <a:rPr lang="de-DE" i="1" dirty="0"/>
              <a:t>… </a:t>
            </a:r>
          </a:p>
        </p:txBody>
      </p:sp>
    </p:spTree>
    <p:extLst>
      <p:ext uri="{BB962C8B-B14F-4D97-AF65-F5344CB8AC3E}">
        <p14:creationId xmlns:p14="http://schemas.microsoft.com/office/powerpoint/2010/main" val="373789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2: … Übergangregelungen für bestehende Strukturen</a:t>
            </a:r>
          </a:p>
          <a:p>
            <a:r>
              <a:rPr lang="de-DE" dirty="0"/>
              <a:t>Bestehende Strukturen sind bis zur Überführung in ein INZ weiter zu betreiben</a:t>
            </a:r>
          </a:p>
          <a:p>
            <a:r>
              <a:rPr lang="de-DE" dirty="0"/>
              <a:t>Portalpraxen in nicht als INZ-Standort festgelegten Krankenhäuser können bis zu einer Entscheidung des erweiterten Landesausschusses weiter betrieben werden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41</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429000"/>
            <a:ext cx="10972800" cy="24482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2"/>
            </a:pPr>
            <a:r>
              <a:rPr lang="de-DE" i="1" dirty="0"/>
              <a:t>…</a:t>
            </a:r>
          </a:p>
          <a:p>
            <a:pPr marL="379413">
              <a:spcBef>
                <a:spcPts val="300"/>
              </a:spcBef>
            </a:pPr>
            <a:r>
              <a:rPr lang="de-DE" i="1" baseline="30000" dirty="0"/>
              <a:t>12</a:t>
            </a:r>
            <a:r>
              <a:rPr lang="de-DE" i="1" dirty="0"/>
              <a:t>Nach § 75 Absatz 1b in der Fassung vom … </a:t>
            </a:r>
            <a:r>
              <a:rPr lang="de-DE" dirty="0"/>
              <a:t>[einsetzen: Tag vor Inkrafttreten]</a:t>
            </a:r>
            <a:r>
              <a:rPr lang="de-DE" i="1" dirty="0"/>
              <a:t> aufgebaute Versorgungsstrukturen, insbesondere sogenannte Portalpraxen, sind bis zur Überführung in ein integriertes Notfallzentrum von der Kassenärztlichen Vereinigung weiter zu betreiben. </a:t>
            </a:r>
          </a:p>
          <a:p>
            <a:pPr marL="379413">
              <a:spcBef>
                <a:spcPts val="300"/>
              </a:spcBef>
            </a:pPr>
            <a:r>
              <a:rPr lang="de-DE" i="1" baseline="30000" dirty="0"/>
              <a:t>13</a:t>
            </a:r>
            <a:r>
              <a:rPr lang="de-DE" i="1" dirty="0"/>
              <a:t>Sofern das Krankenhaus nicht als Standort eines integrierten Notfallzentrums festgelegt wird, können die nach § 75 Absatz 1b in der Fassung vom … </a:t>
            </a:r>
            <a:r>
              <a:rPr lang="de-DE" dirty="0"/>
              <a:t>[einsetzen: Tag vor Inkrafttreten] </a:t>
            </a:r>
            <a:r>
              <a:rPr lang="de-DE" i="1" dirty="0"/>
              <a:t>aufgebauten Versorgungsstrukturen, insbesondere sogenannte Portalpraxen, bis zu einem von dem erweiterten Landesausschuss nach § 90 Absatz 4a zu bestimmenden Zeitpunkt übergangsweise weiter betrieben werden.</a:t>
            </a:r>
          </a:p>
        </p:txBody>
      </p:sp>
    </p:spTree>
    <p:extLst>
      <p:ext uri="{BB962C8B-B14F-4D97-AF65-F5344CB8AC3E}">
        <p14:creationId xmlns:p14="http://schemas.microsoft.com/office/powerpoint/2010/main" val="30264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Richtlinien dies Gemeinsamen Bundesausschuss als Planungsgrundlage …</a:t>
            </a:r>
          </a:p>
          <a:p>
            <a:r>
              <a:rPr lang="de-DE" dirty="0"/>
              <a:t>Erreichbarkeit, Betroffenheit und Versorgungsdichte als Planungskriterien</a:t>
            </a:r>
          </a:p>
          <a:p>
            <a:r>
              <a:rPr lang="de-DE" dirty="0"/>
              <a:t>Ausnahmetatbestände für Krankenhäuser ohne Notfallstufe oder höchste regionale Notfallstufe</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42</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12976"/>
            <a:ext cx="10972800" cy="33123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baseline="30000" dirty="0"/>
              <a:t>1</a:t>
            </a:r>
            <a:r>
              <a:rPr lang="de-DE" i="1" dirty="0"/>
              <a:t>Der Gemeinsame Bundesausschuss bestimmt in den Richtlinien nach § 92 Absatz 1 Satz 2 Nummer 16 bundesweit einheitliche bedarfsbezogene Planungsvorgaben zur Bestimmung der Anzahl und Standorte der integrierten Notfallzentren. </a:t>
            </a:r>
          </a:p>
          <a:p>
            <a:pPr marL="379413">
              <a:spcBef>
                <a:spcPts val="300"/>
              </a:spcBef>
            </a:pPr>
            <a:r>
              <a:rPr lang="de-DE" i="1" baseline="30000" dirty="0"/>
              <a:t>2</a:t>
            </a:r>
            <a:r>
              <a:rPr lang="de-DE" i="1" dirty="0"/>
              <a:t>Hierzu definiert der Gemeinsame Bundesausschuss </a:t>
            </a:r>
          </a:p>
          <a:p>
            <a:pPr marL="722313" indent="-342900">
              <a:spcBef>
                <a:spcPts val="300"/>
              </a:spcBef>
              <a:buFont typeface="+mj-lt"/>
              <a:buAutoNum type="arabicPeriod"/>
            </a:pPr>
            <a:r>
              <a:rPr lang="de-DE" i="1" dirty="0"/>
              <a:t>regionsbezogene Erreichbarkeitsrichtwerte mit Vorgaben für ein Betroffenheitsmaß und eine bevölkerungsbezogene Versorgungsdichte als verbindliche Planungskriterien und </a:t>
            </a:r>
          </a:p>
          <a:p>
            <a:pPr marL="722313" indent="-342900">
              <a:spcBef>
                <a:spcPts val="300"/>
              </a:spcBef>
              <a:buFont typeface="+mj-lt"/>
              <a:buAutoNum type="arabicPeriod"/>
            </a:pPr>
            <a:r>
              <a:rPr lang="de-DE" i="1" dirty="0"/>
              <a:t>Ausnahmetatbestände, in denen ein Krankenhaus in zwingend erforderlichen Fällen als Standort eines integrierten Notfallzentrums festgelegt werden kann, obwohl es nicht die Anforderungen des Beschlusses des Gemeinsamen Bundesausschusses nach § 136c Absatz 4 für eine Teilnahme an einer Stufe der Notfallversorgung erfüllt oder nicht in der höchsten, regional verfügbaren Stufe einzuordnen ist. </a:t>
            </a:r>
          </a:p>
          <a:p>
            <a:pPr marL="379413">
              <a:spcBef>
                <a:spcPts val="300"/>
              </a:spcBef>
            </a:pPr>
            <a:r>
              <a:rPr lang="de-DE" i="1" dirty="0"/>
              <a:t>…</a:t>
            </a:r>
          </a:p>
        </p:txBody>
      </p:sp>
    </p:spTree>
    <p:extLst>
      <p:ext uri="{BB962C8B-B14F-4D97-AF65-F5344CB8AC3E}">
        <p14:creationId xmlns:p14="http://schemas.microsoft.com/office/powerpoint/2010/main" val="104323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 Richtlinien dies Gemeinsamen Bundesausschuss zur Qualität und Voraussetzungen …</a:t>
            </a:r>
          </a:p>
          <a:p>
            <a:r>
              <a:rPr lang="de-DE" dirty="0"/>
              <a:t>räumliche, personelle und apparative </a:t>
            </a:r>
          </a:p>
          <a:p>
            <a:r>
              <a:rPr lang="de-DE" dirty="0"/>
              <a:t>Ersteinschätzungsverfahren</a:t>
            </a:r>
          </a:p>
          <a:p>
            <a:r>
              <a:rPr lang="de-DE" dirty="0"/>
              <a:t>Umfang der notdienstlichen Versorgung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43</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84984"/>
            <a:ext cx="10972800" cy="31683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dirty="0"/>
              <a:t>…</a:t>
            </a:r>
          </a:p>
          <a:p>
            <a:pPr marL="379413">
              <a:spcBef>
                <a:spcPts val="300"/>
              </a:spcBef>
            </a:pPr>
            <a:r>
              <a:rPr lang="de-DE" i="1" baseline="30000" dirty="0"/>
              <a:t>3</a:t>
            </a:r>
            <a:r>
              <a:rPr lang="de-DE" i="1" dirty="0"/>
              <a:t>In den Richtlinien nach Satz 1 bestimmt der Gemeinsame Bundesausschuss auch bundesweit einheitliche Vorgaben und Qualitätsanforderungen zur Leistungserbringung in integrierten Notfallzentren. </a:t>
            </a:r>
          </a:p>
          <a:p>
            <a:pPr marL="379413">
              <a:spcBef>
                <a:spcPts val="300"/>
              </a:spcBef>
            </a:pPr>
            <a:r>
              <a:rPr lang="de-DE" i="1" baseline="30000" dirty="0"/>
              <a:t>4</a:t>
            </a:r>
            <a:r>
              <a:rPr lang="de-DE" i="1" dirty="0"/>
              <a:t>Hierbei sind insbesondere Vorgaben </a:t>
            </a:r>
          </a:p>
          <a:p>
            <a:pPr marL="722313" indent="-342900">
              <a:spcBef>
                <a:spcPts val="300"/>
              </a:spcBef>
              <a:buFont typeface="+mj-lt"/>
              <a:buAutoNum type="arabicPeriod"/>
            </a:pPr>
            <a:r>
              <a:rPr lang="de-DE" i="1" dirty="0"/>
              <a:t>zur räumlichen, personellen und apparativen Ausstattung von integrierten Notfallzentren, </a:t>
            </a:r>
          </a:p>
          <a:p>
            <a:pPr marL="722313" indent="-342900">
              <a:spcBef>
                <a:spcPts val="300"/>
              </a:spcBef>
              <a:buFont typeface="+mj-lt"/>
              <a:buAutoNum type="arabicPeriod"/>
            </a:pPr>
            <a:r>
              <a:rPr lang="de-DE" i="1" dirty="0"/>
              <a:t>zur Durchführung einer qualifizierten und standardisierten Ersteinschätzung des medizinischen Versorgungsbedarfs von Hilfesuchenden und </a:t>
            </a:r>
          </a:p>
          <a:p>
            <a:pPr marL="722313" indent="-342900">
              <a:spcBef>
                <a:spcPts val="300"/>
              </a:spcBef>
              <a:buFont typeface="+mj-lt"/>
              <a:buAutoNum type="arabicPeriod"/>
            </a:pPr>
            <a:r>
              <a:rPr lang="de-DE" i="1" dirty="0"/>
              <a:t>zum Umfang der von den integrierten Notfallzentren zu erbringenden notdienstlichen Versorgung festzulegen. </a:t>
            </a:r>
          </a:p>
          <a:p>
            <a:pPr marL="379413">
              <a:spcBef>
                <a:spcPts val="300"/>
              </a:spcBef>
            </a:pPr>
            <a:r>
              <a:rPr lang="de-DE" i="1" dirty="0"/>
              <a:t>…</a:t>
            </a:r>
          </a:p>
        </p:txBody>
      </p:sp>
    </p:spTree>
    <p:extLst>
      <p:ext uri="{BB962C8B-B14F-4D97-AF65-F5344CB8AC3E}">
        <p14:creationId xmlns:p14="http://schemas.microsoft.com/office/powerpoint/2010/main" val="244970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 Besondere Patientengruppen, Leitlinien und Datenübermittlung</a:t>
            </a:r>
          </a:p>
          <a:p>
            <a:r>
              <a:rPr lang="de-DE" dirty="0"/>
              <a:t>Berücksichtigung besonderer Patientengruppen wie</a:t>
            </a:r>
          </a:p>
          <a:p>
            <a:pPr lvl="1"/>
            <a:r>
              <a:rPr lang="de-DE" dirty="0"/>
              <a:t>Kinder</a:t>
            </a:r>
          </a:p>
          <a:p>
            <a:pPr lvl="1"/>
            <a:r>
              <a:rPr lang="de-DE" dirty="0"/>
              <a:t>Psychisch Kranke</a:t>
            </a:r>
          </a:p>
          <a:p>
            <a:r>
              <a:rPr lang="de-DE" dirty="0"/>
              <a:t>Einbeziehung von Leitlinien und Fachgesellschaften</a:t>
            </a:r>
          </a:p>
          <a:p>
            <a:r>
              <a:rPr lang="de-DE" dirty="0"/>
              <a:t>Pflicht zur Datenübermittlung der INZ an den G-BA</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44</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4005064"/>
            <a:ext cx="10972800" cy="25202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dirty="0"/>
              <a:t>…</a:t>
            </a:r>
          </a:p>
          <a:p>
            <a:pPr marL="379413">
              <a:spcBef>
                <a:spcPts val="300"/>
              </a:spcBef>
            </a:pPr>
            <a:r>
              <a:rPr lang="de-DE" i="1" baseline="30000" dirty="0"/>
              <a:t>5</a:t>
            </a:r>
            <a:r>
              <a:rPr lang="de-DE" i="1" dirty="0"/>
              <a:t>Die besonderen Bedürfnisse bei der Versorgung von bestimmten Patientengruppen, insbesondere Kindern und psychisch Erkrankten, sind zu berücksichtigen. </a:t>
            </a:r>
          </a:p>
          <a:p>
            <a:pPr marL="379413">
              <a:spcBef>
                <a:spcPts val="300"/>
              </a:spcBef>
            </a:pPr>
            <a:r>
              <a:rPr lang="de-DE" i="1" baseline="30000" dirty="0"/>
              <a:t>6</a:t>
            </a:r>
            <a:r>
              <a:rPr lang="de-DE" i="1" dirty="0"/>
              <a:t>Sofern Leitlinien oder standardisierte Verfahrensanweisungen von wissenschaftlichen Fachgesellschaften oder in Modellvorhaben entwickelt wurden, sind diese bei der Entscheidung zu berücksichtigen. </a:t>
            </a:r>
          </a:p>
          <a:p>
            <a:pPr marL="379413">
              <a:spcBef>
                <a:spcPts val="300"/>
              </a:spcBef>
            </a:pPr>
            <a:r>
              <a:rPr lang="de-DE" i="1" baseline="30000" dirty="0"/>
              <a:t>7</a:t>
            </a:r>
            <a:r>
              <a:rPr lang="de-DE" i="1" dirty="0"/>
              <a:t>Integrierte Notfallzentren sind zu der nach § 133b Absatz 4 Satz 7 durch den Gemeinsamen Bundesausschuss bestimmten Datenübermittlung verpflichtet.</a:t>
            </a:r>
          </a:p>
        </p:txBody>
      </p:sp>
    </p:spTree>
    <p:extLst>
      <p:ext uri="{BB962C8B-B14F-4D97-AF65-F5344CB8AC3E}">
        <p14:creationId xmlns:p14="http://schemas.microsoft.com/office/powerpoint/2010/main" val="9869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4: Abrechnung</a:t>
            </a:r>
          </a:p>
          <a:p>
            <a:r>
              <a:rPr lang="de-DE" dirty="0"/>
              <a:t>Vergütung außerhalb der Gesamtvergütung</a:t>
            </a:r>
          </a:p>
          <a:p>
            <a:r>
              <a:rPr lang="de-DE" dirty="0"/>
              <a:t>Festlegung durch den Bewertungsausschuss</a:t>
            </a:r>
          </a:p>
          <a:p>
            <a:pPr lvl="1"/>
            <a:r>
              <a:rPr lang="de-DE" dirty="0"/>
              <a:t>Grundpauschale</a:t>
            </a:r>
          </a:p>
          <a:p>
            <a:pPr lvl="1"/>
            <a:r>
              <a:rPr lang="de-DE" dirty="0"/>
              <a:t>Pauschale je Inanspruchnahme</a:t>
            </a:r>
          </a:p>
          <a:p>
            <a:r>
              <a:rPr lang="de-DE" dirty="0"/>
              <a:t>Grundpauschale dient der Finanzierung von Vorhaltekosten unter Berücksichtigung der G-BA Vorgaben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45</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717032"/>
            <a:ext cx="10972800" cy="29002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4"/>
            </a:pPr>
            <a:r>
              <a:rPr lang="de-DE" i="1" baseline="30000" dirty="0"/>
              <a:t>1</a:t>
            </a:r>
            <a:r>
              <a:rPr lang="de-DE" i="1" dirty="0"/>
              <a:t>Die Leistungen der integrierten Notfallzentren werden von der Krankenkasse außerhalb der nach § 87a Absatz 3 Satz 1 vereinbarten Gesamtvergütung nach Maßgabe dieses Absatzes vergütet. </a:t>
            </a:r>
          </a:p>
          <a:p>
            <a:pPr marL="379413">
              <a:spcBef>
                <a:spcPts val="300"/>
              </a:spcBef>
            </a:pPr>
            <a:r>
              <a:rPr lang="de-DE" i="1" baseline="30000" dirty="0"/>
              <a:t>2</a:t>
            </a:r>
            <a:r>
              <a:rPr lang="de-DE" i="1" dirty="0"/>
              <a:t>Hierzu beschließt der Bewertungsausschuss nach § 87 Absatz 5a innerhalb von sechs Monaten nach Inkrafttreten der Vorgaben nach Absatz 3 die Aufnahme einer Grundpauschale und nach Schweregrad differenzierte Pauschalen je Inanspruchnahme jeweils in Euro in den einheitlichen Bewertungsmaßstab für ärztliche Leistungen; § 87 Absatz 6 und 7 gilt entsprechend. </a:t>
            </a:r>
          </a:p>
          <a:p>
            <a:pPr marL="379413">
              <a:spcBef>
                <a:spcPts val="300"/>
              </a:spcBef>
            </a:pPr>
            <a:r>
              <a:rPr lang="de-DE" i="1" baseline="30000" dirty="0"/>
              <a:t>3</a:t>
            </a:r>
            <a:r>
              <a:rPr lang="de-DE" i="1" dirty="0"/>
              <a:t>Mit der Grundpauschale sind unabhängig von der Anzahl der behandelten Patienten die Vorhaltekosten für das integrierte Notfallzentrum entsprechend der nach Absatz 3 zu entwickelnden Vorgaben abzubilden und Grundsätze zur Berücksichtigung der spezifischen Investitionsbedingungen zu vereinbaren. </a:t>
            </a:r>
          </a:p>
          <a:p>
            <a:pPr marL="379413">
              <a:spcBef>
                <a:spcPts val="300"/>
              </a:spcBef>
            </a:pPr>
            <a:r>
              <a:rPr lang="de-DE" i="1" dirty="0"/>
              <a:t>…</a:t>
            </a:r>
          </a:p>
        </p:txBody>
      </p:sp>
    </p:spTree>
    <p:extLst>
      <p:ext uri="{BB962C8B-B14F-4D97-AF65-F5344CB8AC3E}">
        <p14:creationId xmlns:p14="http://schemas.microsoft.com/office/powerpoint/2010/main" val="293754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4: … Bewertungsausschuss und dreiseitige Vereinbarung …</a:t>
            </a:r>
          </a:p>
          <a:p>
            <a:r>
              <a:rPr lang="de-DE" dirty="0"/>
              <a:t>Berichtspflicht des Bewertungsausschusses an das BMG</a:t>
            </a:r>
          </a:p>
          <a:p>
            <a:r>
              <a:rPr lang="de-DE" dirty="0"/>
              <a:t>Dreiseitige  Vereinbarung (GKV, KV, DKG) zur Einzelheiten der Leistungserbringung und Abrechnung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46</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2708920"/>
            <a:ext cx="10972800" cy="39083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4"/>
            </a:pPr>
            <a:r>
              <a:rPr lang="de-DE" i="1" dirty="0"/>
              <a:t>…</a:t>
            </a:r>
          </a:p>
          <a:p>
            <a:pPr marL="379413">
              <a:spcBef>
                <a:spcPts val="300"/>
              </a:spcBef>
            </a:pPr>
            <a:r>
              <a:rPr lang="de-DE" i="1" baseline="30000" dirty="0"/>
              <a:t>4</a:t>
            </a:r>
            <a:r>
              <a:rPr lang="de-DE" i="1" dirty="0"/>
              <a:t>Der Bewertungsausschuss nach § 87 Absatz 5a hat zwei Jahre nach Inkrafttreten und anschließend in einem Abstand von zwei Kalenderjahren die Entwicklung der Leistungen und der Vergütungen in der ambulanten Notfallversorgung zu evaluieren und hierüber dem Bundesministerium für Gesundheit zu berichten; das Bundesministerium für Gesundheit kann das Nähere zu dem Bericht bestimmen. </a:t>
            </a:r>
          </a:p>
          <a:p>
            <a:pPr marL="379413">
              <a:spcBef>
                <a:spcPts val="300"/>
              </a:spcBef>
            </a:pPr>
            <a:r>
              <a:rPr lang="de-DE" i="1" baseline="30000" dirty="0"/>
              <a:t>5</a:t>
            </a:r>
            <a:r>
              <a:rPr lang="de-DE" i="1" dirty="0"/>
              <a:t>Die Kassenärztliche Bundesvereinigung, der Spitzenverband Bund der Krankenkassen und die Deutsche Krankenhausgesellschaft vereinbaren zudem innerhalb von sechs Monaten nach Inkrafttreten der Vorgaben nach Absatz 3 gemeinsam und einheitlich</a:t>
            </a:r>
          </a:p>
          <a:p>
            <a:pPr marL="722313" indent="-342900">
              <a:spcBef>
                <a:spcPts val="300"/>
              </a:spcBef>
              <a:buFont typeface="+mj-lt"/>
              <a:buAutoNum type="arabicPeriod"/>
            </a:pPr>
            <a:r>
              <a:rPr lang="de-DE" i="1" dirty="0"/>
              <a:t>Grundsätze zur wirtschaftlichen Leistungserbringung, </a:t>
            </a:r>
          </a:p>
          <a:p>
            <a:pPr marL="722313" indent="-342900">
              <a:spcBef>
                <a:spcPts val="300"/>
              </a:spcBef>
              <a:buFont typeface="+mj-lt"/>
              <a:buAutoNum type="arabicPeriod"/>
            </a:pPr>
            <a:r>
              <a:rPr lang="de-DE" i="1" dirty="0"/>
              <a:t>Grundsätze zur Abrechnungs- und Wirtschaftlichkeitsprüfung sowie </a:t>
            </a:r>
          </a:p>
          <a:p>
            <a:pPr marL="722313" indent="-342900">
              <a:spcBef>
                <a:spcPts val="300"/>
              </a:spcBef>
              <a:buFont typeface="+mj-lt"/>
              <a:buAutoNum type="arabicPeriod"/>
            </a:pPr>
            <a:r>
              <a:rPr lang="de-DE" i="1" dirty="0"/>
              <a:t>Näheres zum Abrechnungsverfahren und zu Form und Inhalt der Abrechnungsunterlagen sowie der erforderlichen Vordrucke. </a:t>
            </a:r>
          </a:p>
          <a:p>
            <a:pPr marL="379413">
              <a:spcBef>
                <a:spcPts val="300"/>
              </a:spcBef>
            </a:pPr>
            <a:r>
              <a:rPr lang="de-DE" i="1" dirty="0"/>
              <a:t>…</a:t>
            </a:r>
          </a:p>
        </p:txBody>
      </p:sp>
    </p:spTree>
    <p:extLst>
      <p:ext uri="{BB962C8B-B14F-4D97-AF65-F5344CB8AC3E}">
        <p14:creationId xmlns:p14="http://schemas.microsoft.com/office/powerpoint/2010/main" val="299147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4: Weitere Vereinbarungen, Bereinigung der Gesamtvergütung</a:t>
            </a:r>
          </a:p>
          <a:p>
            <a:r>
              <a:rPr lang="de-DE" dirty="0"/>
              <a:t>Kassenärztliche Vereinigung als </a:t>
            </a:r>
            <a:r>
              <a:rPr lang="de-DE" dirty="0" err="1"/>
              <a:t>Abrehnungsstelle</a:t>
            </a:r>
            <a:endParaRPr lang="de-DE" dirty="0"/>
          </a:p>
          <a:p>
            <a:r>
              <a:rPr lang="de-DE" dirty="0"/>
              <a:t>Vereinbarung spezifischer Investitionsbedingungen und weiterer Vergütungsregeln</a:t>
            </a:r>
          </a:p>
          <a:p>
            <a:r>
              <a:rPr lang="de-DE" dirty="0"/>
              <a:t>Bereinigung der morbiditätsbedingten Gesamtvergütungen (KV-Budget)</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47</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12976"/>
            <a:ext cx="10972800" cy="33322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4"/>
            </a:pPr>
            <a:r>
              <a:rPr lang="de-DE" i="1" dirty="0"/>
              <a:t>…</a:t>
            </a:r>
          </a:p>
          <a:p>
            <a:pPr marL="379413">
              <a:spcBef>
                <a:spcPts val="300"/>
              </a:spcBef>
            </a:pPr>
            <a:r>
              <a:rPr lang="de-DE" i="1" baseline="30000" dirty="0"/>
              <a:t>6</a:t>
            </a:r>
            <a:r>
              <a:rPr lang="de-DE" i="1" dirty="0"/>
              <a:t>Die Kassenärztliche Vereinigung dient als Abrechnungsstelle im Land. </a:t>
            </a:r>
          </a:p>
          <a:p>
            <a:pPr marL="379413">
              <a:spcBef>
                <a:spcPts val="300"/>
              </a:spcBef>
            </a:pPr>
            <a:r>
              <a:rPr lang="de-DE" i="1" baseline="30000" dirty="0"/>
              <a:t>7</a:t>
            </a:r>
            <a:r>
              <a:rPr lang="de-DE" i="1" dirty="0"/>
              <a:t>Auf Grundlage des Beschlusses nach Satz 2 haben die Vertragspartner nach § 115 Absatz 1 die Berücksichtigung der spezifischen Investitionsbedingungen zu vereinbaren und können zudem weitere ergänzende Regelungen zur Vergütung vereinbaren. </a:t>
            </a:r>
          </a:p>
          <a:p>
            <a:pPr marL="379413">
              <a:spcBef>
                <a:spcPts val="300"/>
              </a:spcBef>
            </a:pPr>
            <a:r>
              <a:rPr lang="de-DE" i="1" baseline="30000" dirty="0"/>
              <a:t>8</a:t>
            </a:r>
            <a:r>
              <a:rPr lang="de-DE" i="1" dirty="0"/>
              <a:t>Kommt eine Vereinbarung nach Satz 5 ganz oder teilweise nicht zustande, entscheidet jeweils auf Antrag einer Vertragspartei das zuständige sektorenübergreifende Schiedsgremium gemäß § 89a. </a:t>
            </a:r>
          </a:p>
          <a:p>
            <a:pPr marL="379413">
              <a:spcBef>
                <a:spcPts val="300"/>
              </a:spcBef>
            </a:pPr>
            <a:r>
              <a:rPr lang="de-DE" i="1" baseline="30000" dirty="0"/>
              <a:t>9</a:t>
            </a:r>
            <a:r>
              <a:rPr lang="de-DE" i="1" dirty="0"/>
              <a:t>Die morbiditätsbedingten Gesamtvergütungen sind nach Maßgabe der Vorgaben des Bewertungsausschusses nach § 87a Absatz 5 Satz 7 in den Vereinbarungen nach § 87a Absatz 3 um die in den Sätzen 1 bis 3 genannten Leistungen zu bereinigen, soweit sie bisher Teil der morbiditätsbedingten Gesamtvergütung sind.</a:t>
            </a:r>
          </a:p>
        </p:txBody>
      </p:sp>
    </p:spTree>
    <p:extLst>
      <p:ext uri="{BB962C8B-B14F-4D97-AF65-F5344CB8AC3E}">
        <p14:creationId xmlns:p14="http://schemas.microsoft.com/office/powerpoint/2010/main" val="322758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5: Informationsauftrag der Krankenkassen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48</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12976"/>
            <a:ext cx="10972800" cy="115212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5"/>
            </a:pPr>
            <a:r>
              <a:rPr lang="de-DE" i="1" dirty="0"/>
              <a:t>Die Krankenkasse informiert ihre Versicherten in geeigneter Weise über das nächstgelegene integrierte Notfallzentrum und über die gemeinsamen Notfallleitsysteme nach § 133b.</a:t>
            </a:r>
          </a:p>
        </p:txBody>
      </p:sp>
    </p:spTree>
    <p:extLst>
      <p:ext uri="{BB962C8B-B14F-4D97-AF65-F5344CB8AC3E}">
        <p14:creationId xmlns:p14="http://schemas.microsoft.com/office/powerpoint/2010/main" val="418265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Ergänzung Abs. 1: Vergütungsabschlag bei ambulanten Notfallleistungen im Krankenhaus ohne INZ</a:t>
            </a:r>
          </a:p>
          <a:p>
            <a:r>
              <a:rPr lang="de-DE" dirty="0"/>
              <a:t>Leistungen im Rahmen einer ärztlichen Notfallleistung (§ 76 Absatz 1 Satz 2 SGB V) im Krankenhaus werden um 50% gekürzt, wenn das Krankenhaus kein INZ-Standort ist und keine Kooperation mit einer Notdienstpraxis besteht (§ 75 Absatz 1b Satz 2 SGB V bisherige Fassung)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49</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Ergänzung § 120 SGB V: Vergütung ambulanter Krankenhausleistungen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2924944"/>
            <a:ext cx="10972800" cy="16561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a:pPr>
            <a:r>
              <a:rPr lang="de-DE" i="1" dirty="0"/>
              <a:t>…</a:t>
            </a:r>
          </a:p>
          <a:p>
            <a:pPr marL="379413">
              <a:spcBef>
                <a:spcPts val="300"/>
              </a:spcBef>
            </a:pPr>
            <a:r>
              <a:rPr lang="de-DE" i="1" baseline="30000" dirty="0"/>
              <a:t>6</a:t>
            </a:r>
            <a:r>
              <a:rPr lang="de-DE" i="1" dirty="0"/>
              <a:t>Die Vergütung der in einem Krankenhaus erbrachten ambulanten ärztlichen Leistungen nach § 76 Absatz 1 Satz 2 ist um einen Abschlag von 50 Prozent zu kürzen, wenn an diesem Krankenhaus kein Standort eines integrierten Notfallzentrums nach § 123 Absatz 2 Satz 2 festgelegt worden ist oder eine Kooperation nach § 75 Absatz 1b Satz 2 in der Fassung vom … </a:t>
            </a:r>
            <a:r>
              <a:rPr lang="de-DE" dirty="0"/>
              <a:t>[einsetzen: Tag vor Inkrafttreten] </a:t>
            </a:r>
            <a:r>
              <a:rPr lang="de-DE" i="1" dirty="0"/>
              <a:t>nicht vorliegt.</a:t>
            </a:r>
          </a:p>
        </p:txBody>
      </p:sp>
      <p:sp>
        <p:nvSpPr>
          <p:cNvPr id="16" name="Rechteck: abgerundete Ecken 15">
            <a:extLst>
              <a:ext uri="{FF2B5EF4-FFF2-40B4-BE49-F238E27FC236}">
                <a16:creationId xmlns:a16="http://schemas.microsoft.com/office/drawing/2014/main" id="{247ED1B6-793C-4CB6-B83B-96255C9B6AC4}"/>
              </a:ext>
            </a:extLst>
          </p:cNvPr>
          <p:cNvSpPr/>
          <p:nvPr/>
        </p:nvSpPr>
        <p:spPr>
          <a:xfrm>
            <a:off x="609600" y="4753567"/>
            <a:ext cx="10972800" cy="16561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17463">
              <a:spcBef>
                <a:spcPts val="300"/>
              </a:spcBef>
            </a:pPr>
            <a:r>
              <a:rPr lang="de-DE" i="1" dirty="0"/>
              <a:t>Um die Patientinnen und Patienten im Bedarfsfall in mit diesem Gesetz geschaffene bedarfsgerechte Versorgungsstrukturen insbesondere in INZ nach § 123 zu steuern und zugleich unnötigen Vorhaltungen, Inanspruchnahmen und damit verbundenen vermeidbaren Ausgaben in Krankenhäusern ohne INZ effektiv entgegenzuwirken, sieht der neu angefügte Satz einen Vergütungsabschlag vor. Danach ist die im EBM vorgesehene Vergütung für die insbesondere in einer Notfallambulanz eines Krankenhauses erbrachten Leistungen nach § 76 Absatz 1 Satz 2 um einen Abschlag in Höhe von 50 Prozent zu kürzen, wenn an diesem Krankenhaus kein Standort eines INZ nach § 123 Absatz 2 Satz 2 festgelegt worden ist oder eine Kooperation nach § 75 Absatz 1b Satz 2 in der Fassung vom … [einsetzen: Tag vor Inkrafttreten] nicht vorliegt.</a:t>
            </a:r>
          </a:p>
        </p:txBody>
      </p:sp>
    </p:spTree>
    <p:extLst>
      <p:ext uri="{BB962C8B-B14F-4D97-AF65-F5344CB8AC3E}">
        <p14:creationId xmlns:p14="http://schemas.microsoft.com/office/powerpoint/2010/main" val="26927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ECCB85AD-489B-4CE3-AD9D-025CD6E64119}"/>
              </a:ext>
            </a:extLst>
          </p:cNvPr>
          <p:cNvSpPr>
            <a:spLocks noGrp="1"/>
          </p:cNvSpPr>
          <p:nvPr>
            <p:ph idx="1"/>
          </p:nvPr>
        </p:nvSpPr>
        <p:spPr/>
        <p:txBody>
          <a:bodyPr/>
          <a:lstStyle/>
          <a:p>
            <a:pPr marL="0" indent="0">
              <a:buNone/>
            </a:pPr>
            <a:r>
              <a:rPr lang="de-DE" dirty="0"/>
              <a:t>Abs 2: Aufgaben</a:t>
            </a:r>
          </a:p>
          <a:p>
            <a:r>
              <a:rPr lang="de-DE" dirty="0"/>
              <a:t>Einheitliches standardisiertes </a:t>
            </a:r>
            <a:r>
              <a:rPr lang="de-DE" dirty="0" err="1"/>
              <a:t>Triagesystem</a:t>
            </a:r>
            <a:r>
              <a:rPr lang="de-DE" dirty="0"/>
              <a:t> (Abs. 3 Satz 5)</a:t>
            </a:r>
          </a:p>
          <a:p>
            <a:r>
              <a:rPr lang="de-DE" dirty="0"/>
              <a:t>Vermittlung der erforderlichen medizinischen Versorgung in der gebotenen Versorgungsstruktur</a:t>
            </a:r>
          </a:p>
          <a:p>
            <a:pPr lvl="1"/>
            <a:r>
              <a:rPr lang="de-DE" dirty="0"/>
              <a:t>112: Notfallrettung und Krankentransporte</a:t>
            </a:r>
          </a:p>
          <a:p>
            <a:pPr lvl="1"/>
            <a:r>
              <a:rPr lang="de-DE" dirty="0"/>
              <a:t>116 117: Notdienstliche Versorgung </a:t>
            </a:r>
            <a:r>
              <a:rPr lang="de-DE" i="1" dirty="0"/>
              <a:t>nach § 75 Absatz 1b Satz 3</a:t>
            </a:r>
          </a:p>
          <a:p>
            <a:r>
              <a:rPr lang="de-DE" dirty="0"/>
              <a:t>Möglichkeit digitaler Unterstützung für Hilfesuchende</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929841"/>
            <a:ext cx="10972800" cy="216024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startAt="2"/>
            </a:pPr>
            <a:r>
              <a:rPr lang="de-DE" i="1" baseline="30000" dirty="0"/>
              <a:t>1</a:t>
            </a:r>
            <a:r>
              <a:rPr lang="de-DE" i="1" dirty="0"/>
              <a:t>Das gemeinsame Notfallleitsystem vermittelt auf der Grundlage des Ersteinschätzungsverfahrens nach Absatz 3 Satz 5 eine unmittelbar erforderliche medizinische Versorgung in der gebotenen Versorgungsstruktur. </a:t>
            </a:r>
          </a:p>
          <a:p>
            <a:pPr marL="361950">
              <a:spcBef>
                <a:spcPts val="300"/>
              </a:spcBef>
            </a:pPr>
            <a:r>
              <a:rPr lang="de-DE" i="1" baseline="30000" dirty="0"/>
              <a:t>2</a:t>
            </a:r>
            <a:r>
              <a:rPr lang="de-DE" i="1" dirty="0"/>
              <a:t>Dabei disponieren die Rettungsleitstellen unter der Rufnummer 112 die Leistungen der medizinischen Notfallrettung sowie Krankentransporte zur notdienstlichen Versorgung und die Kassenärztlichen Vereinigungen unter der Rufnummer 116 117 die notdienstliche Versorgung nach § 75 Absatz 1b Satz 3. </a:t>
            </a:r>
          </a:p>
          <a:p>
            <a:pPr marL="361950">
              <a:spcBef>
                <a:spcPts val="300"/>
              </a:spcBef>
            </a:pPr>
            <a:r>
              <a:rPr lang="de-DE" i="1" baseline="30000" dirty="0"/>
              <a:t>3</a:t>
            </a:r>
            <a:r>
              <a:rPr lang="de-DE" i="1" dirty="0"/>
              <a:t>Das gemeinsame Notfallleitsystem kann digitale Unterstützungsangebote für Hilfesuchende in medizinischen Notsituationen anbieten oder digitale Anwendungen einbeziehen. </a:t>
            </a:r>
            <a:endParaRPr lang="de-DE" sz="1400" i="1" dirty="0"/>
          </a:p>
        </p:txBody>
      </p:sp>
      <p:grpSp>
        <p:nvGrpSpPr>
          <p:cNvPr id="20" name="Gruppieren 19">
            <a:extLst>
              <a:ext uri="{FF2B5EF4-FFF2-40B4-BE49-F238E27FC236}">
                <a16:creationId xmlns:a16="http://schemas.microsoft.com/office/drawing/2014/main" id="{B2CCA19E-D2E2-4121-8B3E-B389C7535287}"/>
              </a:ext>
            </a:extLst>
          </p:cNvPr>
          <p:cNvGrpSpPr/>
          <p:nvPr/>
        </p:nvGrpSpPr>
        <p:grpSpPr>
          <a:xfrm>
            <a:off x="609600" y="116632"/>
            <a:ext cx="2448272" cy="1080120"/>
            <a:chOff x="609600" y="116632"/>
            <a:chExt cx="2448272" cy="1080120"/>
          </a:xfrm>
        </p:grpSpPr>
        <p:sp>
          <p:nvSpPr>
            <p:cNvPr id="21" name="Pfeil: Chevron 20">
              <a:extLst>
                <a:ext uri="{FF2B5EF4-FFF2-40B4-BE49-F238E27FC236}">
                  <a16:creationId xmlns:a16="http://schemas.microsoft.com/office/drawing/2014/main" id="{C77DC3F0-0290-40C8-B98E-A65D21328DE6}"/>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2" name="Gruppieren 21">
              <a:extLst>
                <a:ext uri="{FF2B5EF4-FFF2-40B4-BE49-F238E27FC236}">
                  <a16:creationId xmlns:a16="http://schemas.microsoft.com/office/drawing/2014/main" id="{8B833CC4-948C-4F52-8D6E-C846D2F36644}"/>
                </a:ext>
              </a:extLst>
            </p:cNvPr>
            <p:cNvGrpSpPr/>
            <p:nvPr/>
          </p:nvGrpSpPr>
          <p:grpSpPr>
            <a:xfrm>
              <a:off x="1234224" y="186306"/>
              <a:ext cx="1199025" cy="550079"/>
              <a:chOff x="815969" y="1626466"/>
              <a:chExt cx="1199025" cy="550079"/>
            </a:xfrm>
          </p:grpSpPr>
          <p:pic>
            <p:nvPicPr>
              <p:cNvPr id="23" name="Picture 4" descr="Bildergebnis für 112">
                <a:extLst>
                  <a:ext uri="{FF2B5EF4-FFF2-40B4-BE49-F238E27FC236}">
                    <a16:creationId xmlns:a16="http://schemas.microsoft.com/office/drawing/2014/main" id="{18EAF47C-7BEC-4C82-B841-8753CC6FEA0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Bildergebnis für 116117">
                <a:extLst>
                  <a:ext uri="{FF2B5EF4-FFF2-40B4-BE49-F238E27FC236}">
                    <a16:creationId xmlns:a16="http://schemas.microsoft.com/office/drawing/2014/main" id="{1B421E21-98CA-4E8D-89AD-CBE5E31D128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485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1798DEC7-586E-41E4-B2E9-FC6E5261C6EA}"/>
              </a:ext>
            </a:extLst>
          </p:cNvPr>
          <p:cNvGrpSpPr/>
          <p:nvPr/>
        </p:nvGrpSpPr>
        <p:grpSpPr>
          <a:xfrm>
            <a:off x="609600" y="120796"/>
            <a:ext cx="2448272" cy="1080120"/>
            <a:chOff x="4861977" y="1556792"/>
            <a:chExt cx="2448272" cy="1080120"/>
          </a:xfrm>
        </p:grpSpPr>
        <p:sp>
          <p:nvSpPr>
            <p:cNvPr id="14" name="Pfeil: Chevron 13">
              <a:extLst>
                <a:ext uri="{FF2B5EF4-FFF2-40B4-BE49-F238E27FC236}">
                  <a16:creationId xmlns:a16="http://schemas.microsoft.com/office/drawing/2014/main" id="{3A10BCE5-5D86-4678-A1B0-8160E269F12B}"/>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5" name="Grafik 14">
              <a:extLst>
                <a:ext uri="{FF2B5EF4-FFF2-40B4-BE49-F238E27FC236}">
                  <a16:creationId xmlns:a16="http://schemas.microsoft.com/office/drawing/2014/main" id="{D7CCB69B-3F66-424E-B9EC-3C440573B2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Ergänzung Abs. 1: Vergütungsabschlag bei ambulanten Notfallleistungen im Krankenhaus ohne INZ</a:t>
            </a:r>
          </a:p>
          <a:p>
            <a:r>
              <a:rPr lang="de-DE" dirty="0"/>
              <a:t>Leistungen im Rahmen einer ärztlichen Notfallleistung (§ 76 Absatz 1 Satz 2 SGB V) im Krankenhaus werden um 50% gekürzt, wenn das Krankenhaus kein INZ-Standort ist und keine Kooperation mit einer Notdienstpraxis besteht (§ 75 Absatz 1b Satz 2 SGB V bisherige Fassung)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50</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Ergänzung § 120 SGB V: Vergütung ambulanter Krankenhausleistungen</a:t>
            </a:r>
          </a:p>
        </p:txBody>
      </p:sp>
      <p:sp>
        <p:nvSpPr>
          <p:cNvPr id="16" name="Rechteck: abgerundete Ecken 15">
            <a:extLst>
              <a:ext uri="{FF2B5EF4-FFF2-40B4-BE49-F238E27FC236}">
                <a16:creationId xmlns:a16="http://schemas.microsoft.com/office/drawing/2014/main" id="{247ED1B6-793C-4CB6-B83B-96255C9B6AC4}"/>
              </a:ext>
            </a:extLst>
          </p:cNvPr>
          <p:cNvSpPr/>
          <p:nvPr/>
        </p:nvSpPr>
        <p:spPr>
          <a:xfrm>
            <a:off x="609600" y="3140968"/>
            <a:ext cx="10972800" cy="32687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17463">
              <a:spcBef>
                <a:spcPts val="300"/>
              </a:spcBef>
            </a:pPr>
            <a:r>
              <a:rPr lang="de-DE" i="1" dirty="0"/>
              <a:t>Begründung:</a:t>
            </a:r>
            <a:br>
              <a:rPr lang="de-DE" i="1" dirty="0"/>
            </a:br>
            <a:r>
              <a:rPr lang="de-DE" i="1" dirty="0"/>
              <a:t>Um die Patientinnen und Patienten im Bedarfsfall in mit diesem Gesetz geschaffene bedarfsgerechte Versorgungsstrukturen insbesondere in INZ nach § 123 zu steuern und zugleich unnötigen Vorhaltungen, Inanspruchnahmen und damit verbundenen vermeidbaren Ausgaben in Krankenhäusern ohne INZ effektiv entgegenzuwirken, sieht der neu angefügte Satz einen Vergütungsabschlag vor. Danach ist die im EBM vorgesehene Vergütung für die insbesondere in einer Notfallambulanz eines Krankenhauses erbrachten Leistungen nach § 76 Absatz 1 Satz 2 um einen Abschlag in Höhe von 50 Prozent zu kürzen, wenn an diesem Krankenhaus kein Standort eines INZ nach § 123 Absatz 2 Satz 2 festgelegt worden ist oder eine Kooperation nach § 75 Absatz 1b Satz 2 in der Fassung vom … [einsetzen: Tag vor Inkrafttreten] nicht vorliegt.</a:t>
            </a:r>
          </a:p>
        </p:txBody>
      </p:sp>
    </p:spTree>
    <p:extLst>
      <p:ext uri="{BB962C8B-B14F-4D97-AF65-F5344CB8AC3E}">
        <p14:creationId xmlns:p14="http://schemas.microsoft.com/office/powerpoint/2010/main" val="257664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FFA592-B80A-41FA-9D15-EB599CFB33D8}"/>
              </a:ext>
            </a:extLst>
          </p:cNvPr>
          <p:cNvSpPr>
            <a:spLocks noGrp="1"/>
          </p:cNvSpPr>
          <p:nvPr>
            <p:ph type="title"/>
          </p:nvPr>
        </p:nvSpPr>
        <p:spPr/>
        <p:txBody>
          <a:bodyPr/>
          <a:lstStyle/>
          <a:p>
            <a:r>
              <a:rPr lang="de-DE" dirty="0"/>
              <a:t>Inhalte</a:t>
            </a:r>
          </a:p>
        </p:txBody>
      </p:sp>
      <p:sp>
        <p:nvSpPr>
          <p:cNvPr id="10" name="Rechteck 9">
            <a:extLst>
              <a:ext uri="{FF2B5EF4-FFF2-40B4-BE49-F238E27FC236}">
                <a16:creationId xmlns:a16="http://schemas.microsoft.com/office/drawing/2014/main" id="{73A510A9-67B0-4585-B03D-1DE15D0A7E8F}"/>
              </a:ext>
            </a:extLst>
          </p:cNvPr>
          <p:cNvSpPr/>
          <p:nvPr/>
        </p:nvSpPr>
        <p:spPr>
          <a:xfrm>
            <a:off x="222726"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Technische und organisatorische Verknüpfung von Rettungsleitstelle und KV-Notfallnummer</a:t>
            </a:r>
          </a:p>
          <a:p>
            <a:pPr marL="179388" indent="-179388">
              <a:buBlip>
                <a:blip r:embed="rId2"/>
              </a:buBlip>
            </a:pPr>
            <a:r>
              <a:rPr lang="de-DE" sz="1400" dirty="0"/>
              <a:t>Einheitliches standardisiertes </a:t>
            </a:r>
            <a:r>
              <a:rPr lang="de-DE" sz="1400" dirty="0" err="1"/>
              <a:t>Triagesystem</a:t>
            </a:r>
            <a:endParaRPr lang="de-DE" sz="1400" dirty="0"/>
          </a:p>
          <a:p>
            <a:pPr marL="179388" indent="-179388">
              <a:buBlip>
                <a:blip r:embed="rId2"/>
              </a:buBlip>
            </a:pPr>
            <a:r>
              <a:rPr lang="de-DE" sz="1400" dirty="0"/>
              <a:t>Umfassende Kooperation zwischen Leitstellen und KV</a:t>
            </a:r>
          </a:p>
          <a:p>
            <a:pPr marL="179388" indent="-179388">
              <a:buBlip>
                <a:blip r:embed="rId2"/>
              </a:buBlip>
            </a:pPr>
            <a:r>
              <a:rPr lang="de-DE" sz="1400" dirty="0"/>
              <a:t>Finanzierung über Pauschale je Hilfesuchendem</a:t>
            </a:r>
          </a:p>
        </p:txBody>
      </p:sp>
      <p:sp>
        <p:nvSpPr>
          <p:cNvPr id="13" name="Rechteck 12">
            <a:extLst>
              <a:ext uri="{FF2B5EF4-FFF2-40B4-BE49-F238E27FC236}">
                <a16:creationId xmlns:a16="http://schemas.microsoft.com/office/drawing/2014/main" id="{824E67A1-4588-470C-AE0D-7429E6425E93}"/>
              </a:ext>
            </a:extLst>
          </p:cNvPr>
          <p:cNvSpPr/>
          <p:nvPr/>
        </p:nvSpPr>
        <p:spPr>
          <a:xfrm>
            <a:off x="2555771"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Definition als eigenständiger Leistungsbereich</a:t>
            </a:r>
          </a:p>
          <a:p>
            <a:pPr marL="179388" indent="-179388">
              <a:buBlip>
                <a:blip r:embed="rId2"/>
              </a:buBlip>
            </a:pPr>
            <a:r>
              <a:rPr lang="de-DE" sz="1400" dirty="0"/>
              <a:t>Differenzierung von Notfallleistung und Transportleistung</a:t>
            </a:r>
          </a:p>
          <a:p>
            <a:pPr marL="179388" indent="-179388">
              <a:buBlip>
                <a:blip r:embed="rId2"/>
              </a:buBlip>
            </a:pPr>
            <a:r>
              <a:rPr lang="de-DE" sz="1400" dirty="0"/>
              <a:t>Gesonderte pauschale Vergütung von Notfallleistung und Transport durch GKV</a:t>
            </a:r>
          </a:p>
          <a:p>
            <a:pPr marL="179388" indent="-179388">
              <a:buBlip>
                <a:blip r:embed="rId2"/>
              </a:buBlip>
            </a:pPr>
            <a:r>
              <a:rPr lang="de-DE" sz="1400" dirty="0"/>
              <a:t>Disposition durch GNL gilt als entsprechende Verordnung</a:t>
            </a:r>
          </a:p>
          <a:p>
            <a:pPr marL="179388" indent="-179388">
              <a:buBlip>
                <a:blip r:embed="rId2"/>
              </a:buBlip>
            </a:pPr>
            <a:r>
              <a:rPr lang="de-DE" sz="1400" dirty="0"/>
              <a:t>Datenaustausch und ggf. telemedizinische Unterstützung</a:t>
            </a:r>
          </a:p>
        </p:txBody>
      </p:sp>
      <p:sp>
        <p:nvSpPr>
          <p:cNvPr id="14" name="Rechteck 13">
            <a:extLst>
              <a:ext uri="{FF2B5EF4-FFF2-40B4-BE49-F238E27FC236}">
                <a16:creationId xmlns:a16="http://schemas.microsoft.com/office/drawing/2014/main" id="{7D424A51-1D68-4932-B9EB-59562BEED54A}"/>
              </a:ext>
            </a:extLst>
          </p:cNvPr>
          <p:cNvSpPr/>
          <p:nvPr/>
        </p:nvSpPr>
        <p:spPr>
          <a:xfrm>
            <a:off x="4888816" y="2708920"/>
            <a:ext cx="2229728"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Durchgehende 24/7 Notfallversorgung</a:t>
            </a:r>
          </a:p>
          <a:p>
            <a:pPr marL="179388" indent="-179388">
              <a:buBlip>
                <a:blip r:embed="rId2"/>
              </a:buBlip>
            </a:pPr>
            <a:r>
              <a:rPr lang="de-DE" sz="1400" dirty="0"/>
              <a:t>Festlegung der Standorte an KH mit mind. Basisnotfallstufe durch erweiterten Landesausschuss</a:t>
            </a:r>
          </a:p>
          <a:p>
            <a:pPr marL="179388" indent="-179388">
              <a:buBlip>
                <a:blip r:embed="rId2"/>
              </a:buBlip>
            </a:pPr>
            <a:r>
              <a:rPr lang="de-DE" sz="1400" dirty="0"/>
              <a:t>Gemeinsame Einrichtung von KH und KV</a:t>
            </a:r>
          </a:p>
          <a:p>
            <a:pPr marL="179388" indent="-179388">
              <a:buBlip>
                <a:blip r:embed="rId2"/>
              </a:buBlip>
            </a:pPr>
            <a:r>
              <a:rPr lang="de-DE" sz="1400" dirty="0"/>
              <a:t>Sicherstellung durch KV</a:t>
            </a:r>
          </a:p>
          <a:p>
            <a:pPr marL="179388" indent="-179388">
              <a:buBlip>
                <a:blip r:embed="rId2"/>
              </a:buBlip>
            </a:pPr>
            <a:r>
              <a:rPr lang="de-DE" sz="1400" dirty="0"/>
              <a:t>Fachliche Leitung bei KV</a:t>
            </a:r>
          </a:p>
          <a:p>
            <a:pPr marL="179388" indent="-179388">
              <a:buBlip>
                <a:blip r:embed="rId2"/>
              </a:buBlip>
            </a:pPr>
            <a:r>
              <a:rPr lang="de-DE" sz="1400" dirty="0"/>
              <a:t>Vergütung durch Grundpauschale und Pauschale je Fall</a:t>
            </a:r>
          </a:p>
          <a:p>
            <a:pPr marL="179388" indent="-179388">
              <a:buBlip>
                <a:blip r:embed="rId2"/>
              </a:buBlip>
            </a:pPr>
            <a:r>
              <a:rPr lang="de-DE" sz="1400" dirty="0"/>
              <a:t>50% Abschlag bei amb. Notfallbehandlung ohne INZ</a:t>
            </a:r>
          </a:p>
          <a:p>
            <a:pPr marL="179388" indent="-179388">
              <a:buBlip>
                <a:blip r:embed="rId2"/>
              </a:buBlip>
            </a:pPr>
            <a:endParaRPr lang="de-DE" sz="1400" dirty="0"/>
          </a:p>
        </p:txBody>
      </p:sp>
      <p:sp>
        <p:nvSpPr>
          <p:cNvPr id="15" name="Rechteck 14">
            <a:extLst>
              <a:ext uri="{FF2B5EF4-FFF2-40B4-BE49-F238E27FC236}">
                <a16:creationId xmlns:a16="http://schemas.microsoft.com/office/drawing/2014/main" id="{8056EC2E-09EC-4BEF-8ED2-5B3D425B2FA2}"/>
              </a:ext>
            </a:extLst>
          </p:cNvPr>
          <p:cNvSpPr/>
          <p:nvPr/>
        </p:nvSpPr>
        <p:spPr>
          <a:xfrm>
            <a:off x="7199564" y="2708920"/>
            <a:ext cx="2252025" cy="3744416"/>
          </a:xfrm>
          <a:prstGeom prst="rect">
            <a:avLst/>
          </a:prstGeom>
          <a:ln/>
        </p:spPr>
        <p:style>
          <a:lnRef idx="1">
            <a:schemeClr val="accent5"/>
          </a:lnRef>
          <a:fillRef idx="2">
            <a:schemeClr val="accent5"/>
          </a:fillRef>
          <a:effectRef idx="1">
            <a:schemeClr val="accent5"/>
          </a:effectRef>
          <a:fontRef idx="minor">
            <a:schemeClr val="dk1"/>
          </a:fontRef>
        </p:style>
        <p:txBody>
          <a:bodyPr rtlCol="0" anchor="t" anchorCtr="0"/>
          <a:lstStyle/>
          <a:p>
            <a:pPr marL="179388" indent="-179388">
              <a:buBlip>
                <a:blip r:embed="rId2"/>
              </a:buBlip>
            </a:pPr>
            <a:r>
              <a:rPr lang="de-DE" sz="1400" dirty="0"/>
              <a:t>1 Vorsitzender, 2 Unparteiische und je 9 Vertreter von GKV, KV und KH; </a:t>
            </a:r>
          </a:p>
          <a:p>
            <a:pPr marL="179388" indent="-179388">
              <a:buBlip>
                <a:blip r:embed="rId2"/>
              </a:buBlip>
            </a:pPr>
            <a:r>
              <a:rPr lang="de-DE" sz="1400" dirty="0"/>
              <a:t>Land beratend mit Antragsrecht</a:t>
            </a:r>
          </a:p>
          <a:p>
            <a:pPr marL="179388" indent="-179388">
              <a:buBlip>
                <a:blip r:embed="rId2"/>
              </a:buBlip>
            </a:pPr>
            <a:r>
              <a:rPr lang="de-DE" sz="1400" dirty="0"/>
              <a:t>Stimmgewicht der GKV verdoppelt</a:t>
            </a:r>
          </a:p>
          <a:p>
            <a:pPr marL="179388" indent="-179388">
              <a:buBlip>
                <a:blip r:embed="rId2"/>
              </a:buBlip>
            </a:pPr>
            <a:r>
              <a:rPr lang="de-DE" sz="1400" dirty="0"/>
              <a:t>Festlegung der Standorte an KH mit mind. Basisnotfallstufe entsprechend G-BA Vorgaben</a:t>
            </a:r>
          </a:p>
          <a:p>
            <a:pPr marL="179388" indent="-179388">
              <a:buBlip>
                <a:blip r:embed="rId2"/>
              </a:buBlip>
            </a:pPr>
            <a:r>
              <a:rPr lang="de-DE" sz="1400" dirty="0"/>
              <a:t>Bei Nichteinigung Ersatzvornahme durch das Land</a:t>
            </a:r>
          </a:p>
        </p:txBody>
      </p:sp>
      <p:sp>
        <p:nvSpPr>
          <p:cNvPr id="16" name="Rechteck 15">
            <a:extLst>
              <a:ext uri="{FF2B5EF4-FFF2-40B4-BE49-F238E27FC236}">
                <a16:creationId xmlns:a16="http://schemas.microsoft.com/office/drawing/2014/main" id="{4B21E93D-2271-4823-B232-6DBEBD9B8EFD}"/>
              </a:ext>
            </a:extLst>
          </p:cNvPr>
          <p:cNvSpPr/>
          <p:nvPr/>
        </p:nvSpPr>
        <p:spPr>
          <a:xfrm>
            <a:off x="9532607"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Richtlinie mit verbindlichen Planungsvorgaben:</a:t>
            </a:r>
          </a:p>
          <a:p>
            <a:pPr marL="357188" lvl="1" indent="-179388">
              <a:buBlip>
                <a:blip r:embed="rId2"/>
              </a:buBlip>
              <a:tabLst>
                <a:tab pos="719138" algn="l"/>
              </a:tabLst>
            </a:pPr>
            <a:r>
              <a:rPr lang="de-DE" sz="1400" dirty="0"/>
              <a:t>Erreichbarkeit</a:t>
            </a:r>
          </a:p>
          <a:p>
            <a:pPr marL="357188" lvl="1" indent="-179388">
              <a:buBlip>
                <a:blip r:embed="rId2"/>
              </a:buBlip>
              <a:tabLst>
                <a:tab pos="719138" algn="l"/>
              </a:tabLst>
            </a:pPr>
            <a:r>
              <a:rPr lang="de-DE" sz="1400" dirty="0"/>
              <a:t>Betroffenheitsmaß</a:t>
            </a:r>
          </a:p>
          <a:p>
            <a:pPr marL="357188" lvl="1" indent="-179388">
              <a:buBlip>
                <a:blip r:embed="rId2"/>
              </a:buBlip>
              <a:tabLst>
                <a:tab pos="719138" algn="l"/>
              </a:tabLst>
            </a:pPr>
            <a:r>
              <a:rPr lang="de-DE" sz="1400" dirty="0"/>
              <a:t>Bevölkerungsdichte</a:t>
            </a:r>
          </a:p>
          <a:p>
            <a:pPr marL="180975" indent="-180975">
              <a:buBlip>
                <a:blip r:embed="rId2"/>
              </a:buBlip>
              <a:tabLst>
                <a:tab pos="719138" algn="l"/>
              </a:tabLst>
            </a:pPr>
            <a:r>
              <a:rPr lang="de-DE" sz="1400" dirty="0"/>
              <a:t>Ausnahmetatbestände</a:t>
            </a:r>
          </a:p>
          <a:p>
            <a:pPr marL="180975" indent="-180975">
              <a:buBlip>
                <a:blip r:embed="rId2"/>
              </a:buBlip>
              <a:tabLst>
                <a:tab pos="719138" algn="l"/>
              </a:tabLst>
            </a:pPr>
            <a:r>
              <a:rPr lang="de-DE" sz="1400" dirty="0"/>
              <a:t>Qualitätsvorgaben</a:t>
            </a:r>
          </a:p>
          <a:p>
            <a:pPr marL="357188" lvl="1" indent="-179388">
              <a:buBlip>
                <a:blip r:embed="rId2"/>
              </a:buBlip>
              <a:tabLst>
                <a:tab pos="719138" algn="l"/>
              </a:tabLst>
            </a:pPr>
            <a:r>
              <a:rPr lang="de-DE" sz="1400" dirty="0"/>
              <a:t>räumliche, personelle und apparative Ausstattung</a:t>
            </a:r>
          </a:p>
          <a:p>
            <a:pPr marL="357188" lvl="1" indent="-179388">
              <a:buBlip>
                <a:blip r:embed="rId2"/>
              </a:buBlip>
              <a:tabLst>
                <a:tab pos="719138" algn="l"/>
              </a:tabLst>
            </a:pPr>
            <a:r>
              <a:rPr lang="de-DE" sz="1400" dirty="0" err="1"/>
              <a:t>Triagesystem</a:t>
            </a:r>
            <a:endParaRPr lang="de-DE" sz="1400" dirty="0"/>
          </a:p>
          <a:p>
            <a:pPr marL="357188" lvl="1" indent="-179388">
              <a:buBlip>
                <a:blip r:embed="rId2"/>
              </a:buBlip>
              <a:tabLst>
                <a:tab pos="719138" algn="l"/>
              </a:tabLst>
            </a:pPr>
            <a:r>
              <a:rPr lang="de-DE" sz="1400" dirty="0"/>
              <a:t>Versorgungsumfang</a:t>
            </a:r>
          </a:p>
        </p:txBody>
      </p:sp>
      <p:grpSp>
        <p:nvGrpSpPr>
          <p:cNvPr id="25" name="Gruppieren 24">
            <a:extLst>
              <a:ext uri="{FF2B5EF4-FFF2-40B4-BE49-F238E27FC236}">
                <a16:creationId xmlns:a16="http://schemas.microsoft.com/office/drawing/2014/main" id="{7D758E5D-C988-46C0-BC24-98E8FEFCDAA4}"/>
              </a:ext>
            </a:extLst>
          </p:cNvPr>
          <p:cNvGrpSpPr/>
          <p:nvPr/>
        </p:nvGrpSpPr>
        <p:grpSpPr>
          <a:xfrm>
            <a:off x="191345" y="1556792"/>
            <a:ext cx="2448272" cy="1080120"/>
            <a:chOff x="191345" y="1556792"/>
            <a:chExt cx="2448272" cy="1080120"/>
          </a:xfrm>
        </p:grpSpPr>
        <p:sp>
          <p:nvSpPr>
            <p:cNvPr id="26" name="Pfeil: Chevron 25">
              <a:extLst>
                <a:ext uri="{FF2B5EF4-FFF2-40B4-BE49-F238E27FC236}">
                  <a16:creationId xmlns:a16="http://schemas.microsoft.com/office/drawing/2014/main" id="{34651CBC-3FD9-4BFD-8E66-65315FA52267}"/>
                </a:ext>
              </a:extLst>
            </p:cNvPr>
            <p:cNvSpPr/>
            <p:nvPr/>
          </p:nvSpPr>
          <p:spPr>
            <a:xfrm>
              <a:off x="191345"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7" name="Gruppieren 26">
              <a:extLst>
                <a:ext uri="{FF2B5EF4-FFF2-40B4-BE49-F238E27FC236}">
                  <a16:creationId xmlns:a16="http://schemas.microsoft.com/office/drawing/2014/main" id="{9DB46405-BF47-44EA-8AFC-9A4B096CE9CE}"/>
                </a:ext>
              </a:extLst>
            </p:cNvPr>
            <p:cNvGrpSpPr/>
            <p:nvPr/>
          </p:nvGrpSpPr>
          <p:grpSpPr>
            <a:xfrm>
              <a:off x="815969" y="1626466"/>
              <a:ext cx="1199025" cy="550079"/>
              <a:chOff x="815969" y="1626466"/>
              <a:chExt cx="1199025" cy="550079"/>
            </a:xfrm>
          </p:grpSpPr>
          <p:pic>
            <p:nvPicPr>
              <p:cNvPr id="28" name="Picture 4" descr="Bildergebnis für 112">
                <a:extLst>
                  <a:ext uri="{FF2B5EF4-FFF2-40B4-BE49-F238E27FC236}">
                    <a16:creationId xmlns:a16="http://schemas.microsoft.com/office/drawing/2014/main" id="{6D23BB42-4397-410D-86FB-D5F16F47FB2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ildergebnis für 116117">
                <a:extLst>
                  <a:ext uri="{FF2B5EF4-FFF2-40B4-BE49-F238E27FC236}">
                    <a16:creationId xmlns:a16="http://schemas.microsoft.com/office/drawing/2014/main" id="{826732EF-76D3-4F27-9B5C-7FE42E85A18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3" name="Gruppieren 32">
            <a:extLst>
              <a:ext uri="{FF2B5EF4-FFF2-40B4-BE49-F238E27FC236}">
                <a16:creationId xmlns:a16="http://schemas.microsoft.com/office/drawing/2014/main" id="{D8F4F3ED-95E6-4AD4-9A26-55E65B1AB441}"/>
              </a:ext>
            </a:extLst>
          </p:cNvPr>
          <p:cNvGrpSpPr/>
          <p:nvPr/>
        </p:nvGrpSpPr>
        <p:grpSpPr>
          <a:xfrm>
            <a:off x="4861977" y="1556792"/>
            <a:ext cx="2448272" cy="1080120"/>
            <a:chOff x="4861977" y="1556792"/>
            <a:chExt cx="2448272" cy="1080120"/>
          </a:xfrm>
        </p:grpSpPr>
        <p:sp>
          <p:nvSpPr>
            <p:cNvPr id="34" name="Pfeil: Chevron 33">
              <a:extLst>
                <a:ext uri="{FF2B5EF4-FFF2-40B4-BE49-F238E27FC236}">
                  <a16:creationId xmlns:a16="http://schemas.microsoft.com/office/drawing/2014/main" id="{A3979771-C999-4957-BF5B-3B2A661074EC}"/>
                </a:ext>
              </a:extLst>
            </p:cNvPr>
            <p:cNvSpPr/>
            <p:nvPr/>
          </p:nvSpPr>
          <p:spPr>
            <a:xfrm>
              <a:off x="486197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Integrierte Notfallzentren (INZ)</a:t>
              </a:r>
            </a:p>
          </p:txBody>
        </p:sp>
        <p:pic>
          <p:nvPicPr>
            <p:cNvPr id="35" name="Grafik 34">
              <a:extLst>
                <a:ext uri="{FF2B5EF4-FFF2-40B4-BE49-F238E27FC236}">
                  <a16:creationId xmlns:a16="http://schemas.microsoft.com/office/drawing/2014/main" id="{FA37471E-FC0F-48F9-9614-A0E196339A4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grpSp>
        <p:nvGrpSpPr>
          <p:cNvPr id="36" name="Gruppieren 35">
            <a:extLst>
              <a:ext uri="{FF2B5EF4-FFF2-40B4-BE49-F238E27FC236}">
                <a16:creationId xmlns:a16="http://schemas.microsoft.com/office/drawing/2014/main" id="{648D013A-7AC9-4713-878F-5BA321AC4AFC}"/>
              </a:ext>
            </a:extLst>
          </p:cNvPr>
          <p:cNvGrpSpPr/>
          <p:nvPr/>
        </p:nvGrpSpPr>
        <p:grpSpPr>
          <a:xfrm>
            <a:off x="7197293" y="1556792"/>
            <a:ext cx="2448272" cy="1080120"/>
            <a:chOff x="7197293" y="1556792"/>
            <a:chExt cx="2448272" cy="1080120"/>
          </a:xfrm>
        </p:grpSpPr>
        <p:sp>
          <p:nvSpPr>
            <p:cNvPr id="37" name="Pfeil: Chevron 36">
              <a:extLst>
                <a:ext uri="{FF2B5EF4-FFF2-40B4-BE49-F238E27FC236}">
                  <a16:creationId xmlns:a16="http://schemas.microsoft.com/office/drawing/2014/main" id="{36AC3D9E-E896-495D-B065-F1949B75C03B}"/>
                </a:ext>
              </a:extLst>
            </p:cNvPr>
            <p:cNvSpPr/>
            <p:nvPr/>
          </p:nvSpPr>
          <p:spPr>
            <a:xfrm>
              <a:off x="7197293"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38" name="Grafik 37">
              <a:extLst>
                <a:ext uri="{FF2B5EF4-FFF2-40B4-BE49-F238E27FC236}">
                  <a16:creationId xmlns:a16="http://schemas.microsoft.com/office/drawing/2014/main" id="{15659A71-F473-410B-9FC0-280EAA2D15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grpSp>
        <p:nvGrpSpPr>
          <p:cNvPr id="39" name="Gruppieren 38">
            <a:extLst>
              <a:ext uri="{FF2B5EF4-FFF2-40B4-BE49-F238E27FC236}">
                <a16:creationId xmlns:a16="http://schemas.microsoft.com/office/drawing/2014/main" id="{79DC88C2-6322-4506-A873-5628B09B0454}"/>
              </a:ext>
            </a:extLst>
          </p:cNvPr>
          <p:cNvGrpSpPr/>
          <p:nvPr/>
        </p:nvGrpSpPr>
        <p:grpSpPr>
          <a:xfrm>
            <a:off x="9532607" y="1556792"/>
            <a:ext cx="2448272" cy="1080120"/>
            <a:chOff x="9532607" y="1556792"/>
            <a:chExt cx="2448272" cy="1080120"/>
          </a:xfrm>
        </p:grpSpPr>
        <p:sp>
          <p:nvSpPr>
            <p:cNvPr id="40" name="Pfeil: Chevron 39">
              <a:extLst>
                <a:ext uri="{FF2B5EF4-FFF2-40B4-BE49-F238E27FC236}">
                  <a16:creationId xmlns:a16="http://schemas.microsoft.com/office/drawing/2014/main" id="{D1BEFEFF-88F2-468B-BE4C-46B43CC2A586}"/>
                </a:ext>
              </a:extLst>
            </p:cNvPr>
            <p:cNvSpPr/>
            <p:nvPr/>
          </p:nvSpPr>
          <p:spPr>
            <a:xfrm>
              <a:off x="953260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41" name="Grafik 40">
              <a:extLst>
                <a:ext uri="{FF2B5EF4-FFF2-40B4-BE49-F238E27FC236}">
                  <a16:creationId xmlns:a16="http://schemas.microsoft.com/office/drawing/2014/main" id="{E9D1A37E-5D9E-40A7-B16A-93368AB703C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grpSp>
        <p:nvGrpSpPr>
          <p:cNvPr id="5" name="Gruppieren 4">
            <a:extLst>
              <a:ext uri="{FF2B5EF4-FFF2-40B4-BE49-F238E27FC236}">
                <a16:creationId xmlns:a16="http://schemas.microsoft.com/office/drawing/2014/main" id="{3B351C69-166F-496A-B8EA-5968E448F4BC}"/>
              </a:ext>
            </a:extLst>
          </p:cNvPr>
          <p:cNvGrpSpPr/>
          <p:nvPr/>
        </p:nvGrpSpPr>
        <p:grpSpPr>
          <a:xfrm>
            <a:off x="2526661" y="1401163"/>
            <a:ext cx="2448272" cy="1235749"/>
            <a:chOff x="2526661" y="1401163"/>
            <a:chExt cx="2448272" cy="1235749"/>
          </a:xfrm>
        </p:grpSpPr>
        <p:sp>
          <p:nvSpPr>
            <p:cNvPr id="31" name="Pfeil: Chevron 30">
              <a:extLst>
                <a:ext uri="{FF2B5EF4-FFF2-40B4-BE49-F238E27FC236}">
                  <a16:creationId xmlns:a16="http://schemas.microsoft.com/office/drawing/2014/main" id="{2C41CF47-9FED-4D1A-BE4A-37E2FDAF1FF9}"/>
                </a:ext>
              </a:extLst>
            </p:cNvPr>
            <p:cNvSpPr/>
            <p:nvPr/>
          </p:nvSpPr>
          <p:spPr>
            <a:xfrm>
              <a:off x="2526661"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Rettungsdienst als GKV-Leistungsbereich</a:t>
              </a:r>
            </a:p>
          </p:txBody>
        </p:sp>
        <p:pic>
          <p:nvPicPr>
            <p:cNvPr id="3" name="Grafik 2">
              <a:extLst>
                <a:ext uri="{FF2B5EF4-FFF2-40B4-BE49-F238E27FC236}">
                  <a16:creationId xmlns:a16="http://schemas.microsoft.com/office/drawing/2014/main" id="{67DD67CB-FD9B-4B0A-9E21-E1A3166ADBCE}"/>
                </a:ext>
              </a:extLst>
            </p:cNvPr>
            <p:cNvPicPr>
              <a:picLocks noChangeAspect="1"/>
            </p:cNvPicPr>
            <p:nvPr/>
          </p:nvPicPr>
          <p:blipFill>
            <a:blip r:embed="rId9"/>
            <a:stretch>
              <a:fillRect/>
            </a:stretch>
          </p:blipFill>
          <p:spPr>
            <a:xfrm>
              <a:off x="3193110" y="1401163"/>
              <a:ext cx="1044242" cy="800377"/>
            </a:xfrm>
            <a:prstGeom prst="rect">
              <a:avLst/>
            </a:prstGeom>
          </p:spPr>
        </p:pic>
      </p:grpSp>
      <p:sp>
        <p:nvSpPr>
          <p:cNvPr id="30" name="Datumsplatzhalter 2">
            <a:extLst>
              <a:ext uri="{FF2B5EF4-FFF2-40B4-BE49-F238E27FC236}">
                <a16:creationId xmlns:a16="http://schemas.microsoft.com/office/drawing/2014/main" id="{CA49315C-73D5-4D23-813D-3DC42DC28B70}"/>
              </a:ext>
            </a:extLst>
          </p:cNvPr>
          <p:cNvSpPr>
            <a:spLocks noGrp="1"/>
          </p:cNvSpPr>
          <p:nvPr>
            <p:ph type="dt" sz="half" idx="10"/>
          </p:nvPr>
        </p:nvSpPr>
        <p:spPr>
          <a:xfrm>
            <a:off x="609600" y="6617252"/>
            <a:ext cx="2844800" cy="196131"/>
          </a:xfrm>
        </p:spPr>
        <p:txBody>
          <a:bodyPr/>
          <a:lstStyle/>
          <a:p>
            <a:pPr>
              <a:defRPr/>
            </a:pPr>
            <a:fld id="{B3F36C46-FB5A-420F-B5B7-311859D32DE1}" type="datetime1">
              <a:rPr lang="de-DE" smtClean="0"/>
              <a:t>13.01.2020</a:t>
            </a:fld>
            <a:endParaRPr lang="de-DE" dirty="0"/>
          </a:p>
        </p:txBody>
      </p:sp>
      <p:sp>
        <p:nvSpPr>
          <p:cNvPr id="32" name="Fußzeilenplatzhalter 3">
            <a:extLst>
              <a:ext uri="{FF2B5EF4-FFF2-40B4-BE49-F238E27FC236}">
                <a16:creationId xmlns:a16="http://schemas.microsoft.com/office/drawing/2014/main" id="{34688887-84DF-489E-8FD2-64F21571BA7D}"/>
              </a:ext>
            </a:extLst>
          </p:cNvPr>
          <p:cNvSpPr>
            <a:spLocks noGrp="1"/>
          </p:cNvSpPr>
          <p:nvPr>
            <p:ph type="ftr" sz="quarter" idx="11"/>
          </p:nvPr>
        </p:nvSpPr>
        <p:spPr>
          <a:xfrm>
            <a:off x="4165600" y="6617252"/>
            <a:ext cx="3860800" cy="196131"/>
          </a:xfrm>
        </p:spPr>
        <p:txBody>
          <a:bodyPr/>
          <a:lstStyle/>
          <a:p>
            <a:pPr>
              <a:defRPr/>
            </a:pPr>
            <a:r>
              <a:rPr lang="de-DE"/>
              <a:t>Reinhard Schaffert | Geschäftsführer</a:t>
            </a:r>
            <a:endParaRPr lang="de-DE" dirty="0"/>
          </a:p>
        </p:txBody>
      </p:sp>
      <p:sp>
        <p:nvSpPr>
          <p:cNvPr id="42" name="Foliennummernplatzhalter 4">
            <a:extLst>
              <a:ext uri="{FF2B5EF4-FFF2-40B4-BE49-F238E27FC236}">
                <a16:creationId xmlns:a16="http://schemas.microsoft.com/office/drawing/2014/main" id="{DE7D3AD9-684A-4D0D-970D-6F1C623D12F5}"/>
              </a:ext>
            </a:extLst>
          </p:cNvPr>
          <p:cNvSpPr>
            <a:spLocks noGrp="1"/>
          </p:cNvSpPr>
          <p:nvPr>
            <p:ph type="sldNum" sz="quarter" idx="12"/>
          </p:nvPr>
        </p:nvSpPr>
        <p:spPr>
          <a:xfrm>
            <a:off x="8737600" y="6617252"/>
            <a:ext cx="2844800" cy="196131"/>
          </a:xfrm>
        </p:spPr>
        <p:txBody>
          <a:bodyPr/>
          <a:lstStyle/>
          <a:p>
            <a:pPr>
              <a:defRPr/>
            </a:pPr>
            <a:fld id="{26B0DD0A-270A-4270-B6CA-863BF67EFA8E}" type="slidenum">
              <a:rPr lang="de-DE" smtClean="0"/>
              <a:pPr>
                <a:defRPr/>
              </a:pPr>
              <a:t>51</a:t>
            </a:fld>
            <a:endParaRPr lang="de-DE" dirty="0"/>
          </a:p>
        </p:txBody>
      </p:sp>
    </p:spTree>
    <p:extLst>
      <p:ext uri="{BB962C8B-B14F-4D97-AF65-F5344CB8AC3E}">
        <p14:creationId xmlns:p14="http://schemas.microsoft.com/office/powerpoint/2010/main" val="9512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57EBD0AA-47AE-42E1-8C83-15AED56F6955}"/>
              </a:ext>
            </a:extLst>
          </p:cNvPr>
          <p:cNvGrpSpPr/>
          <p:nvPr/>
        </p:nvGrpSpPr>
        <p:grpSpPr>
          <a:xfrm>
            <a:off x="600610" y="120796"/>
            <a:ext cx="2448272" cy="1080120"/>
            <a:chOff x="7197293" y="1556792"/>
            <a:chExt cx="2448272" cy="1080120"/>
          </a:xfrm>
        </p:grpSpPr>
        <p:sp>
          <p:nvSpPr>
            <p:cNvPr id="17" name="Pfeil: Chevron 16">
              <a:extLst>
                <a:ext uri="{FF2B5EF4-FFF2-40B4-BE49-F238E27FC236}">
                  <a16:creationId xmlns:a16="http://schemas.microsoft.com/office/drawing/2014/main" id="{E8E05EFD-7559-494C-A4CC-B6053537BB16}"/>
                </a:ext>
              </a:extLst>
            </p:cNvPr>
            <p:cNvSpPr/>
            <p:nvPr/>
          </p:nvSpPr>
          <p:spPr>
            <a:xfrm>
              <a:off x="7197293"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18" name="Grafik 17">
              <a:extLst>
                <a:ext uri="{FF2B5EF4-FFF2-40B4-BE49-F238E27FC236}">
                  <a16:creationId xmlns:a16="http://schemas.microsoft.com/office/drawing/2014/main" id="{AD11C6A4-7D75-48D6-89D6-0F3E767445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Neuer Abs. 4a: Erweiterter Landesausschuss …</a:t>
            </a:r>
          </a:p>
          <a:p>
            <a:r>
              <a:rPr lang="de-DE" dirty="0"/>
              <a:t>Erweiterung des Landesauschusses nach § 90 Absatz 1 (Landesverbände der Krankenkassen, KV) um Vertreter der Landeskrankenhausgesellschaft</a:t>
            </a:r>
          </a:p>
          <a:p>
            <a:r>
              <a:rPr lang="de-DE" dirty="0"/>
              <a:t>Neutraler Vorsitzender und zwei unparteiische Mitglieder</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52</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Ergänzung § 90 SGB V: Landesausschüsse</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0610" y="3356992"/>
            <a:ext cx="10972800" cy="268419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57188" indent="-339725">
              <a:spcBef>
                <a:spcPts val="300"/>
              </a:spcBef>
            </a:pPr>
            <a:r>
              <a:rPr lang="de-DE" sz="1600" i="1" dirty="0"/>
              <a:t>(4a)	</a:t>
            </a:r>
            <a:r>
              <a:rPr lang="de-DE" i="1" baseline="30000" dirty="0"/>
              <a:t>1</a:t>
            </a:r>
            <a:r>
              <a:rPr lang="de-DE" i="1" dirty="0"/>
              <a:t>Der Landesausschuss nach Absatz 1 wird für die Wahrnehmung der Aufgaben nach § 116b Absatz 2 und § 123 Absatz 2 Satz 2 um Vertreter der Krankenhäuser in der gleichen Zahl erweitert, wie sie nach Absatz 2 jeweils für die Vertreter der Krankenkassen und die Vertreter der Ärzte vorgesehen ist (erweiterter Landesausschuss). </a:t>
            </a:r>
          </a:p>
          <a:p>
            <a:pPr marL="379413">
              <a:spcBef>
                <a:spcPts val="300"/>
              </a:spcBef>
            </a:pPr>
            <a:r>
              <a:rPr lang="de-DE" i="1" baseline="30000" dirty="0"/>
              <a:t>2</a:t>
            </a:r>
            <a:r>
              <a:rPr lang="de-DE" i="1" dirty="0"/>
              <a:t>Die Vertreter der Krankenhäuser werden von der Landeskrankenhausgesellschaft bestellt. </a:t>
            </a:r>
          </a:p>
          <a:p>
            <a:pPr marL="379413">
              <a:spcBef>
                <a:spcPts val="300"/>
              </a:spcBef>
            </a:pPr>
            <a:r>
              <a:rPr lang="de-DE" i="1" baseline="30000" dirty="0"/>
              <a:t>3</a:t>
            </a:r>
            <a:r>
              <a:rPr lang="de-DE" i="1" dirty="0"/>
              <a:t>Über den Vorsitzenden des erweiterten Landesausschusses und die zwei weiteren unparteiischen Mitglieder sowie deren Stellvertreter sollen sich die beteiligten Kassenärztlichen Vereinigungen, die Landesverbände der Krankenkassen und die Ersatzkassen sowie die Landeskrankenhausgesellschaft einigen. </a:t>
            </a:r>
          </a:p>
          <a:p>
            <a:pPr marL="379413">
              <a:spcBef>
                <a:spcPts val="300"/>
              </a:spcBef>
            </a:pPr>
            <a:r>
              <a:rPr lang="de-DE" i="1" dirty="0"/>
              <a:t>…</a:t>
            </a:r>
          </a:p>
        </p:txBody>
      </p:sp>
    </p:spTree>
    <p:extLst>
      <p:ext uri="{BB962C8B-B14F-4D97-AF65-F5344CB8AC3E}">
        <p14:creationId xmlns:p14="http://schemas.microsoft.com/office/powerpoint/2010/main" val="37571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57EBD0AA-47AE-42E1-8C83-15AED56F6955}"/>
              </a:ext>
            </a:extLst>
          </p:cNvPr>
          <p:cNvGrpSpPr/>
          <p:nvPr/>
        </p:nvGrpSpPr>
        <p:grpSpPr>
          <a:xfrm>
            <a:off x="600610" y="120796"/>
            <a:ext cx="2448272" cy="1080120"/>
            <a:chOff x="7197293" y="1556792"/>
            <a:chExt cx="2448272" cy="1080120"/>
          </a:xfrm>
        </p:grpSpPr>
        <p:sp>
          <p:nvSpPr>
            <p:cNvPr id="17" name="Pfeil: Chevron 16">
              <a:extLst>
                <a:ext uri="{FF2B5EF4-FFF2-40B4-BE49-F238E27FC236}">
                  <a16:creationId xmlns:a16="http://schemas.microsoft.com/office/drawing/2014/main" id="{E8E05EFD-7559-494C-A4CC-B6053537BB16}"/>
                </a:ext>
              </a:extLst>
            </p:cNvPr>
            <p:cNvSpPr/>
            <p:nvPr/>
          </p:nvSpPr>
          <p:spPr>
            <a:xfrm>
              <a:off x="7197293"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18" name="Grafik 17">
              <a:extLst>
                <a:ext uri="{FF2B5EF4-FFF2-40B4-BE49-F238E27FC236}">
                  <a16:creationId xmlns:a16="http://schemas.microsoft.com/office/drawing/2014/main" id="{AD11C6A4-7D75-48D6-89D6-0F3E767445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Neuer Abs. 4a: … Erweiterter Landesausschuss …</a:t>
            </a:r>
          </a:p>
          <a:p>
            <a:r>
              <a:rPr lang="de-DE" dirty="0"/>
              <a:t>Bei Nichteinigung auf Vorsitzenden und unparteiische Mitlieder Bestimmung durch das Land</a:t>
            </a:r>
          </a:p>
          <a:p>
            <a:r>
              <a:rPr lang="de-DE" dirty="0"/>
              <a:t>Kostenregelung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53</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Ergänzung § 90 SGB V: Landesausschüsse</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356992"/>
            <a:ext cx="10972800" cy="3188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17463">
              <a:spcBef>
                <a:spcPts val="300"/>
              </a:spcBef>
            </a:pPr>
            <a:r>
              <a:rPr lang="de-DE" i="1" dirty="0"/>
              <a:t>(4a) …</a:t>
            </a:r>
          </a:p>
          <a:p>
            <a:pPr marL="379413">
              <a:spcBef>
                <a:spcPts val="300"/>
              </a:spcBef>
            </a:pPr>
            <a:r>
              <a:rPr lang="de-DE" i="1" baseline="30000" dirty="0"/>
              <a:t>4</a:t>
            </a:r>
            <a:r>
              <a:rPr lang="de-DE" i="1" dirty="0"/>
              <a:t>Kommt eine Einigung nicht zustande, werden sie durch die für die Sozialversicherung zuständige oberste Verwaltungsbehörde des Landes im Benehmen mit den beteiligten Kassenärztlichen Vereinigungen, den Landesverbänden der Krankenkassen und den Ersatzkassen sowie der Landeskrankenhausgesellschaft berufen. </a:t>
            </a:r>
          </a:p>
          <a:p>
            <a:pPr marL="379413">
              <a:spcBef>
                <a:spcPts val="300"/>
              </a:spcBef>
            </a:pPr>
            <a:r>
              <a:rPr lang="de-DE" i="1" baseline="30000" dirty="0"/>
              <a:t>5</a:t>
            </a:r>
            <a:r>
              <a:rPr lang="de-DE" i="1" dirty="0"/>
              <a:t>Die dem erweiterten Landesausschuss durch die Wahrnehmung der Aufgaben nach § 116b Absatz 2 und § 123 Absatz 2 Satz 2 entstehenden Kosten werden zur Hälfte von den Verbänden der Krankenkassen und den Ersatzkassen sowie zu je einem Viertel von den beteiligten Kassenärztlichen Vereinigungen und der Landeskrankenhausgesellschaft getragen. </a:t>
            </a:r>
          </a:p>
          <a:p>
            <a:pPr marL="379413">
              <a:spcBef>
                <a:spcPts val="300"/>
              </a:spcBef>
            </a:pPr>
            <a:r>
              <a:rPr lang="de-DE" i="1" dirty="0"/>
              <a:t>…</a:t>
            </a:r>
          </a:p>
        </p:txBody>
      </p:sp>
    </p:spTree>
    <p:extLst>
      <p:ext uri="{BB962C8B-B14F-4D97-AF65-F5344CB8AC3E}">
        <p14:creationId xmlns:p14="http://schemas.microsoft.com/office/powerpoint/2010/main" val="5498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57EBD0AA-47AE-42E1-8C83-15AED56F6955}"/>
              </a:ext>
            </a:extLst>
          </p:cNvPr>
          <p:cNvGrpSpPr/>
          <p:nvPr/>
        </p:nvGrpSpPr>
        <p:grpSpPr>
          <a:xfrm>
            <a:off x="600610" y="120796"/>
            <a:ext cx="2448272" cy="1080120"/>
            <a:chOff x="7197293" y="1556792"/>
            <a:chExt cx="2448272" cy="1080120"/>
          </a:xfrm>
        </p:grpSpPr>
        <p:sp>
          <p:nvSpPr>
            <p:cNvPr id="17" name="Pfeil: Chevron 16">
              <a:extLst>
                <a:ext uri="{FF2B5EF4-FFF2-40B4-BE49-F238E27FC236}">
                  <a16:creationId xmlns:a16="http://schemas.microsoft.com/office/drawing/2014/main" id="{E8E05EFD-7559-494C-A4CC-B6053537BB16}"/>
                </a:ext>
              </a:extLst>
            </p:cNvPr>
            <p:cNvSpPr/>
            <p:nvPr/>
          </p:nvSpPr>
          <p:spPr>
            <a:xfrm>
              <a:off x="7197293"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18" name="Grafik 17">
              <a:extLst>
                <a:ext uri="{FF2B5EF4-FFF2-40B4-BE49-F238E27FC236}">
                  <a16:creationId xmlns:a16="http://schemas.microsoft.com/office/drawing/2014/main" id="{AD11C6A4-7D75-48D6-89D6-0F3E767445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Neuer Abs. 4a: … Erweiterter Landesausschuss …</a:t>
            </a:r>
          </a:p>
          <a:p>
            <a:r>
              <a:rPr lang="de-DE" dirty="0"/>
              <a:t>Beschlüsse mit einfacher Mehrheit</a:t>
            </a:r>
          </a:p>
          <a:p>
            <a:r>
              <a:rPr lang="de-DE" dirty="0"/>
              <a:t>Stimmen der Kassen zählen doppelt</a:t>
            </a:r>
          </a:p>
          <a:p>
            <a:r>
              <a:rPr lang="de-DE" dirty="0"/>
              <a:t>Land wird beratend beteiligt, kann bei Beschlüssen anwesend sein und hinsichtlich der INZ Anträge Stellen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54</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Ergänzung § 90 SGB V: Landesausschüsse</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645024"/>
            <a:ext cx="10972800" cy="29002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17463">
              <a:spcBef>
                <a:spcPts val="300"/>
              </a:spcBef>
            </a:pPr>
            <a:r>
              <a:rPr lang="de-DE" i="1" dirty="0"/>
              <a:t>(4a) …</a:t>
            </a:r>
          </a:p>
          <a:p>
            <a:pPr marL="379413">
              <a:spcBef>
                <a:spcPts val="300"/>
              </a:spcBef>
            </a:pPr>
            <a:r>
              <a:rPr lang="de-DE" i="1" baseline="30000" dirty="0"/>
              <a:t>6</a:t>
            </a:r>
            <a:r>
              <a:rPr lang="de-DE" i="1" dirty="0"/>
              <a:t>Der erweiterte Landesausschuss beschließt mit einfacher Mehrheit; bei der Gewichtung der Stimmen zählen die Stimmen der Vertreter der Krankenkassen doppelt. </a:t>
            </a:r>
          </a:p>
          <a:p>
            <a:pPr marL="379413">
              <a:spcBef>
                <a:spcPts val="300"/>
              </a:spcBef>
            </a:pPr>
            <a:r>
              <a:rPr lang="de-DE" i="1" baseline="30000" dirty="0"/>
              <a:t>7</a:t>
            </a:r>
            <a:r>
              <a:rPr lang="de-DE" i="1" dirty="0"/>
              <a:t>Die für die Sozialversicherung zuständigen obersten Landesbehörden wirken im erweiterten Landesausschuss beratend mit. </a:t>
            </a:r>
          </a:p>
          <a:p>
            <a:pPr marL="379413">
              <a:spcBef>
                <a:spcPts val="300"/>
              </a:spcBef>
            </a:pPr>
            <a:r>
              <a:rPr lang="de-DE" i="1" baseline="30000" dirty="0"/>
              <a:t>8</a:t>
            </a:r>
            <a:r>
              <a:rPr lang="de-DE" i="1" dirty="0"/>
              <a:t>Das Mitberatungsrecht umfasst auch das Recht zur Anwesenheit bei der Beschlussfassung. </a:t>
            </a:r>
          </a:p>
          <a:p>
            <a:pPr marL="379413">
              <a:spcBef>
                <a:spcPts val="300"/>
              </a:spcBef>
            </a:pPr>
            <a:r>
              <a:rPr lang="de-DE" i="1" baseline="30000" dirty="0"/>
              <a:t>9</a:t>
            </a:r>
            <a:r>
              <a:rPr lang="de-DE" i="1" dirty="0"/>
              <a:t>Bei der Wahrnehmung der Aufgaben nach § 123 Absatz 2 Satz 2 umfasst das Mitberatungsrecht auch das Recht zur Antragstellung. </a:t>
            </a:r>
          </a:p>
          <a:p>
            <a:pPr marL="379413">
              <a:spcBef>
                <a:spcPts val="300"/>
              </a:spcBef>
            </a:pPr>
            <a:r>
              <a:rPr lang="de-DE" i="1" dirty="0"/>
              <a:t>…</a:t>
            </a:r>
          </a:p>
        </p:txBody>
      </p:sp>
    </p:spTree>
    <p:extLst>
      <p:ext uri="{BB962C8B-B14F-4D97-AF65-F5344CB8AC3E}">
        <p14:creationId xmlns:p14="http://schemas.microsoft.com/office/powerpoint/2010/main" val="34099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57EBD0AA-47AE-42E1-8C83-15AED56F6955}"/>
              </a:ext>
            </a:extLst>
          </p:cNvPr>
          <p:cNvGrpSpPr/>
          <p:nvPr/>
        </p:nvGrpSpPr>
        <p:grpSpPr>
          <a:xfrm>
            <a:off x="600610" y="120796"/>
            <a:ext cx="2448272" cy="1080120"/>
            <a:chOff x="7197293" y="1556792"/>
            <a:chExt cx="2448272" cy="1080120"/>
          </a:xfrm>
        </p:grpSpPr>
        <p:sp>
          <p:nvSpPr>
            <p:cNvPr id="17" name="Pfeil: Chevron 16">
              <a:extLst>
                <a:ext uri="{FF2B5EF4-FFF2-40B4-BE49-F238E27FC236}">
                  <a16:creationId xmlns:a16="http://schemas.microsoft.com/office/drawing/2014/main" id="{E8E05EFD-7559-494C-A4CC-B6053537BB16}"/>
                </a:ext>
              </a:extLst>
            </p:cNvPr>
            <p:cNvSpPr/>
            <p:nvPr/>
          </p:nvSpPr>
          <p:spPr>
            <a:xfrm>
              <a:off x="7197293"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18" name="Grafik 17">
              <a:extLst>
                <a:ext uri="{FF2B5EF4-FFF2-40B4-BE49-F238E27FC236}">
                  <a16:creationId xmlns:a16="http://schemas.microsoft.com/office/drawing/2014/main" id="{AD11C6A4-7D75-48D6-89D6-0F3E767445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Neuer Abs. 4a: … Erweiterter Landesausschuss</a:t>
            </a:r>
          </a:p>
          <a:p>
            <a:r>
              <a:rPr lang="de-DE" dirty="0"/>
              <a:t>Bei Nichteinigung Nachfrist von maximal 6 Wochen</a:t>
            </a:r>
          </a:p>
          <a:p>
            <a:r>
              <a:rPr lang="de-DE" dirty="0"/>
              <a:t>Danach Ersatzvornahme durch das Land</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55</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Ergänzung § 90 SGB V: Landesausschüsse</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573016"/>
            <a:ext cx="10972800" cy="26121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17463">
              <a:spcBef>
                <a:spcPts val="300"/>
              </a:spcBef>
            </a:pPr>
            <a:r>
              <a:rPr lang="de-DE" i="1" dirty="0"/>
              <a:t>(4a) …</a:t>
            </a:r>
          </a:p>
          <a:p>
            <a:pPr marL="379413">
              <a:spcBef>
                <a:spcPts val="300"/>
              </a:spcBef>
            </a:pPr>
            <a:r>
              <a:rPr lang="de-DE" i="1" baseline="30000" dirty="0"/>
              <a:t>10</a:t>
            </a:r>
            <a:r>
              <a:rPr lang="de-DE" i="1" dirty="0"/>
              <a:t>Kommt die Festlegung nach § 123 Absatz 2 Satz 2 ganz oder teilweise nicht fristgemäß zustande, setzt die für die Sozialversicherung zuständige oberste Landesbehörde unverzüglich eine Nachfrist, die sechs Wochen nicht überschreiten darf. </a:t>
            </a:r>
          </a:p>
          <a:p>
            <a:pPr marL="379413">
              <a:spcBef>
                <a:spcPts val="300"/>
              </a:spcBef>
            </a:pPr>
            <a:r>
              <a:rPr lang="de-DE" i="1" baseline="30000" dirty="0"/>
              <a:t>11</a:t>
            </a:r>
            <a:r>
              <a:rPr lang="de-DE" i="1" dirty="0"/>
              <a:t>Ist auch die Nachfrist fruchtlos verstrichen, erfolgt die Festlegung durch die für die Sozialversicherung zuständige oberste Landesbehörde innerhalb von sechs Wochen nach Ablauf der Nachfrist. </a:t>
            </a:r>
          </a:p>
          <a:p>
            <a:pPr marL="379413">
              <a:spcBef>
                <a:spcPts val="300"/>
              </a:spcBef>
            </a:pPr>
            <a:r>
              <a:rPr lang="de-DE" i="1" baseline="30000" dirty="0"/>
              <a:t>12</a:t>
            </a:r>
            <a:r>
              <a:rPr lang="de-DE" i="1" dirty="0"/>
              <a:t>Der erweiterte Landesausschuss stellt die hierfür erforderlichen Informationen, Unterlagen und Stellungnahmen unverzüglich zur Verfügung.</a:t>
            </a:r>
          </a:p>
        </p:txBody>
      </p:sp>
    </p:spTree>
    <p:extLst>
      <p:ext uri="{BB962C8B-B14F-4D97-AF65-F5344CB8AC3E}">
        <p14:creationId xmlns:p14="http://schemas.microsoft.com/office/powerpoint/2010/main" val="281899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FFA592-B80A-41FA-9D15-EB599CFB33D8}"/>
              </a:ext>
            </a:extLst>
          </p:cNvPr>
          <p:cNvSpPr>
            <a:spLocks noGrp="1"/>
          </p:cNvSpPr>
          <p:nvPr>
            <p:ph type="title"/>
          </p:nvPr>
        </p:nvSpPr>
        <p:spPr/>
        <p:txBody>
          <a:bodyPr/>
          <a:lstStyle/>
          <a:p>
            <a:r>
              <a:rPr lang="de-DE" dirty="0"/>
              <a:t>Inhalte</a:t>
            </a:r>
          </a:p>
        </p:txBody>
      </p:sp>
      <p:sp>
        <p:nvSpPr>
          <p:cNvPr id="10" name="Rechteck 9">
            <a:extLst>
              <a:ext uri="{FF2B5EF4-FFF2-40B4-BE49-F238E27FC236}">
                <a16:creationId xmlns:a16="http://schemas.microsoft.com/office/drawing/2014/main" id="{73A510A9-67B0-4585-B03D-1DE15D0A7E8F}"/>
              </a:ext>
            </a:extLst>
          </p:cNvPr>
          <p:cNvSpPr/>
          <p:nvPr/>
        </p:nvSpPr>
        <p:spPr>
          <a:xfrm>
            <a:off x="222726"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Technische und organisatorische Verknüpfung von Rettungsleitstelle und KV-Notfallnummer</a:t>
            </a:r>
          </a:p>
          <a:p>
            <a:pPr marL="179388" indent="-179388">
              <a:buBlip>
                <a:blip r:embed="rId2"/>
              </a:buBlip>
            </a:pPr>
            <a:r>
              <a:rPr lang="de-DE" sz="1400" dirty="0"/>
              <a:t>Einheitliches standardisiertes </a:t>
            </a:r>
            <a:r>
              <a:rPr lang="de-DE" sz="1400" dirty="0" err="1"/>
              <a:t>Triagesystem</a:t>
            </a:r>
            <a:endParaRPr lang="de-DE" sz="1400" dirty="0"/>
          </a:p>
          <a:p>
            <a:pPr marL="179388" indent="-179388">
              <a:buBlip>
                <a:blip r:embed="rId2"/>
              </a:buBlip>
            </a:pPr>
            <a:r>
              <a:rPr lang="de-DE" sz="1400" dirty="0"/>
              <a:t>Umfassende Kooperation zwischen Leitstellen und KV</a:t>
            </a:r>
          </a:p>
          <a:p>
            <a:pPr marL="179388" indent="-179388">
              <a:buBlip>
                <a:blip r:embed="rId2"/>
              </a:buBlip>
            </a:pPr>
            <a:r>
              <a:rPr lang="de-DE" sz="1400" dirty="0"/>
              <a:t>Finanzierung über Pauschale je Hilfesuchendem</a:t>
            </a:r>
          </a:p>
        </p:txBody>
      </p:sp>
      <p:sp>
        <p:nvSpPr>
          <p:cNvPr id="13" name="Rechteck 12">
            <a:extLst>
              <a:ext uri="{FF2B5EF4-FFF2-40B4-BE49-F238E27FC236}">
                <a16:creationId xmlns:a16="http://schemas.microsoft.com/office/drawing/2014/main" id="{824E67A1-4588-470C-AE0D-7429E6425E93}"/>
              </a:ext>
            </a:extLst>
          </p:cNvPr>
          <p:cNvSpPr/>
          <p:nvPr/>
        </p:nvSpPr>
        <p:spPr>
          <a:xfrm>
            <a:off x="2555771"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Definition als eigenständiger Leistungsbereich</a:t>
            </a:r>
          </a:p>
          <a:p>
            <a:pPr marL="179388" indent="-179388">
              <a:buBlip>
                <a:blip r:embed="rId2"/>
              </a:buBlip>
            </a:pPr>
            <a:r>
              <a:rPr lang="de-DE" sz="1400" dirty="0"/>
              <a:t>Differenzierung von Notfallleistung und Transportleistung</a:t>
            </a:r>
          </a:p>
          <a:p>
            <a:pPr marL="179388" indent="-179388">
              <a:buBlip>
                <a:blip r:embed="rId2"/>
              </a:buBlip>
            </a:pPr>
            <a:r>
              <a:rPr lang="de-DE" sz="1400" dirty="0"/>
              <a:t>Gesonderte pauschale Vergütung von Notfallleistung und Transport durch GKV</a:t>
            </a:r>
          </a:p>
          <a:p>
            <a:pPr marL="179388" indent="-179388">
              <a:buBlip>
                <a:blip r:embed="rId2"/>
              </a:buBlip>
            </a:pPr>
            <a:r>
              <a:rPr lang="de-DE" sz="1400" dirty="0"/>
              <a:t>Disposition durch GNL gilt als entsprechende Verordnung</a:t>
            </a:r>
          </a:p>
          <a:p>
            <a:pPr marL="179388" indent="-179388">
              <a:buBlip>
                <a:blip r:embed="rId2"/>
              </a:buBlip>
            </a:pPr>
            <a:r>
              <a:rPr lang="de-DE" sz="1400" dirty="0"/>
              <a:t>Datenaustausch und ggf. telemedizinische Unterstützung</a:t>
            </a:r>
          </a:p>
        </p:txBody>
      </p:sp>
      <p:sp>
        <p:nvSpPr>
          <p:cNvPr id="14" name="Rechteck 13">
            <a:extLst>
              <a:ext uri="{FF2B5EF4-FFF2-40B4-BE49-F238E27FC236}">
                <a16:creationId xmlns:a16="http://schemas.microsoft.com/office/drawing/2014/main" id="{7D424A51-1D68-4932-B9EB-59562BEED54A}"/>
              </a:ext>
            </a:extLst>
          </p:cNvPr>
          <p:cNvSpPr/>
          <p:nvPr/>
        </p:nvSpPr>
        <p:spPr>
          <a:xfrm>
            <a:off x="4888816" y="2708920"/>
            <a:ext cx="2229728"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Durchgehende 24/7 Notfallversorgung</a:t>
            </a:r>
          </a:p>
          <a:p>
            <a:pPr marL="179388" indent="-179388">
              <a:buBlip>
                <a:blip r:embed="rId2"/>
              </a:buBlip>
            </a:pPr>
            <a:r>
              <a:rPr lang="de-DE" sz="1400" dirty="0"/>
              <a:t>Festlegung der Standorte an KH mit mind. Basisnotfallstufe durch erweiterten Landesausschuss</a:t>
            </a:r>
          </a:p>
          <a:p>
            <a:pPr marL="179388" indent="-179388">
              <a:buBlip>
                <a:blip r:embed="rId2"/>
              </a:buBlip>
            </a:pPr>
            <a:r>
              <a:rPr lang="de-DE" sz="1400" dirty="0"/>
              <a:t>Gemeinsame Einrichtung von KH und KV</a:t>
            </a:r>
          </a:p>
          <a:p>
            <a:pPr marL="179388" indent="-179388">
              <a:buBlip>
                <a:blip r:embed="rId2"/>
              </a:buBlip>
            </a:pPr>
            <a:r>
              <a:rPr lang="de-DE" sz="1400" dirty="0"/>
              <a:t>Sicherstellung durch KV</a:t>
            </a:r>
          </a:p>
          <a:p>
            <a:pPr marL="179388" indent="-179388">
              <a:buBlip>
                <a:blip r:embed="rId2"/>
              </a:buBlip>
            </a:pPr>
            <a:r>
              <a:rPr lang="de-DE" sz="1400" dirty="0"/>
              <a:t>Fachliche Leitung bei KV</a:t>
            </a:r>
          </a:p>
          <a:p>
            <a:pPr marL="179388" indent="-179388">
              <a:buBlip>
                <a:blip r:embed="rId2"/>
              </a:buBlip>
            </a:pPr>
            <a:r>
              <a:rPr lang="de-DE" sz="1400" dirty="0"/>
              <a:t>Vergütung durch Grundpauschale und Pauschale je Fall</a:t>
            </a:r>
          </a:p>
          <a:p>
            <a:pPr marL="179388" indent="-179388">
              <a:buBlip>
                <a:blip r:embed="rId2"/>
              </a:buBlip>
            </a:pPr>
            <a:r>
              <a:rPr lang="de-DE" sz="1400" dirty="0"/>
              <a:t>50% Abschlag bei amb. Notfallbehandlung ohne INZ</a:t>
            </a:r>
          </a:p>
          <a:p>
            <a:pPr marL="179388" indent="-179388">
              <a:buBlip>
                <a:blip r:embed="rId2"/>
              </a:buBlip>
            </a:pPr>
            <a:endParaRPr lang="de-DE" sz="1400" dirty="0"/>
          </a:p>
        </p:txBody>
      </p:sp>
      <p:sp>
        <p:nvSpPr>
          <p:cNvPr id="15" name="Rechteck 14">
            <a:extLst>
              <a:ext uri="{FF2B5EF4-FFF2-40B4-BE49-F238E27FC236}">
                <a16:creationId xmlns:a16="http://schemas.microsoft.com/office/drawing/2014/main" id="{8056EC2E-09EC-4BEF-8ED2-5B3D425B2FA2}"/>
              </a:ext>
            </a:extLst>
          </p:cNvPr>
          <p:cNvSpPr/>
          <p:nvPr/>
        </p:nvSpPr>
        <p:spPr>
          <a:xfrm>
            <a:off x="7199564"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1 Vorsitzender, 2 Unparteiische und je 9 Vertreter von GKV, KV und KH; </a:t>
            </a:r>
          </a:p>
          <a:p>
            <a:pPr marL="179388" indent="-179388">
              <a:buBlip>
                <a:blip r:embed="rId2"/>
              </a:buBlip>
            </a:pPr>
            <a:r>
              <a:rPr lang="de-DE" sz="1400" dirty="0"/>
              <a:t>Land beratend mit Antragsrecht</a:t>
            </a:r>
          </a:p>
          <a:p>
            <a:pPr marL="179388" indent="-179388">
              <a:buBlip>
                <a:blip r:embed="rId2"/>
              </a:buBlip>
            </a:pPr>
            <a:r>
              <a:rPr lang="de-DE" sz="1400" dirty="0"/>
              <a:t>Stimmgewicht der GKV verdoppelt</a:t>
            </a:r>
          </a:p>
          <a:p>
            <a:pPr marL="179388" indent="-179388">
              <a:buBlip>
                <a:blip r:embed="rId2"/>
              </a:buBlip>
            </a:pPr>
            <a:r>
              <a:rPr lang="de-DE" sz="1400" dirty="0"/>
              <a:t>Festlegung der Standorte an KH mit mind. Basisnotfallstufe entsprechend G-BA Vorgaben</a:t>
            </a:r>
          </a:p>
          <a:p>
            <a:pPr marL="179388" indent="-179388">
              <a:buBlip>
                <a:blip r:embed="rId2"/>
              </a:buBlip>
            </a:pPr>
            <a:r>
              <a:rPr lang="de-DE" sz="1400" dirty="0"/>
              <a:t>Bei Nichteinigung Ersatzvornahme durch das Land</a:t>
            </a:r>
          </a:p>
        </p:txBody>
      </p:sp>
      <p:sp>
        <p:nvSpPr>
          <p:cNvPr id="16" name="Rechteck 15">
            <a:extLst>
              <a:ext uri="{FF2B5EF4-FFF2-40B4-BE49-F238E27FC236}">
                <a16:creationId xmlns:a16="http://schemas.microsoft.com/office/drawing/2014/main" id="{4B21E93D-2271-4823-B232-6DBEBD9B8EFD}"/>
              </a:ext>
            </a:extLst>
          </p:cNvPr>
          <p:cNvSpPr/>
          <p:nvPr/>
        </p:nvSpPr>
        <p:spPr>
          <a:xfrm>
            <a:off x="9532607" y="2708920"/>
            <a:ext cx="2252025" cy="3744416"/>
          </a:xfrm>
          <a:prstGeom prst="rect">
            <a:avLst/>
          </a:prstGeom>
          <a:ln/>
        </p:spPr>
        <p:style>
          <a:lnRef idx="1">
            <a:schemeClr val="accent5"/>
          </a:lnRef>
          <a:fillRef idx="2">
            <a:schemeClr val="accent5"/>
          </a:fillRef>
          <a:effectRef idx="1">
            <a:schemeClr val="accent5"/>
          </a:effectRef>
          <a:fontRef idx="minor">
            <a:schemeClr val="dk1"/>
          </a:fontRef>
        </p:style>
        <p:txBody>
          <a:bodyPr rtlCol="0" anchor="t" anchorCtr="0"/>
          <a:lstStyle/>
          <a:p>
            <a:pPr marL="179388" indent="-179388">
              <a:buBlip>
                <a:blip r:embed="rId2"/>
              </a:buBlip>
            </a:pPr>
            <a:r>
              <a:rPr lang="de-DE" sz="1400" dirty="0"/>
              <a:t>Richtlinie mit verbindlichen Planungsvorgaben:</a:t>
            </a:r>
          </a:p>
          <a:p>
            <a:pPr marL="357188" lvl="1" indent="-179388">
              <a:buBlip>
                <a:blip r:embed="rId2"/>
              </a:buBlip>
              <a:tabLst>
                <a:tab pos="719138" algn="l"/>
              </a:tabLst>
            </a:pPr>
            <a:r>
              <a:rPr lang="de-DE" sz="1400" dirty="0"/>
              <a:t>Erreichbarkeit</a:t>
            </a:r>
          </a:p>
          <a:p>
            <a:pPr marL="357188" lvl="1" indent="-179388">
              <a:buBlip>
                <a:blip r:embed="rId2"/>
              </a:buBlip>
              <a:tabLst>
                <a:tab pos="719138" algn="l"/>
              </a:tabLst>
            </a:pPr>
            <a:r>
              <a:rPr lang="de-DE" sz="1400" dirty="0"/>
              <a:t>Betroffenheitsmaß</a:t>
            </a:r>
          </a:p>
          <a:p>
            <a:pPr marL="357188" lvl="1" indent="-179388">
              <a:buBlip>
                <a:blip r:embed="rId2"/>
              </a:buBlip>
              <a:tabLst>
                <a:tab pos="719138" algn="l"/>
              </a:tabLst>
            </a:pPr>
            <a:r>
              <a:rPr lang="de-DE" sz="1400" dirty="0"/>
              <a:t>Bevölkerungsdichte</a:t>
            </a:r>
          </a:p>
          <a:p>
            <a:pPr marL="180975" indent="-180975">
              <a:buBlip>
                <a:blip r:embed="rId2"/>
              </a:buBlip>
              <a:tabLst>
                <a:tab pos="719138" algn="l"/>
              </a:tabLst>
            </a:pPr>
            <a:r>
              <a:rPr lang="de-DE" sz="1400" dirty="0"/>
              <a:t>Ausnahmetatbestände</a:t>
            </a:r>
          </a:p>
          <a:p>
            <a:pPr marL="180975" indent="-180975">
              <a:buBlip>
                <a:blip r:embed="rId2"/>
              </a:buBlip>
              <a:tabLst>
                <a:tab pos="719138" algn="l"/>
              </a:tabLst>
            </a:pPr>
            <a:r>
              <a:rPr lang="de-DE" sz="1400" dirty="0"/>
              <a:t>Qualitätsvorgaben</a:t>
            </a:r>
          </a:p>
          <a:p>
            <a:pPr marL="357188" lvl="1" indent="-179388">
              <a:buBlip>
                <a:blip r:embed="rId2"/>
              </a:buBlip>
              <a:tabLst>
                <a:tab pos="719138" algn="l"/>
              </a:tabLst>
            </a:pPr>
            <a:r>
              <a:rPr lang="de-DE" sz="1400" dirty="0"/>
              <a:t>räumliche, personelle und apparative Ausstattung</a:t>
            </a:r>
          </a:p>
          <a:p>
            <a:pPr marL="357188" lvl="1" indent="-179388">
              <a:buBlip>
                <a:blip r:embed="rId2"/>
              </a:buBlip>
              <a:tabLst>
                <a:tab pos="719138" algn="l"/>
              </a:tabLst>
            </a:pPr>
            <a:r>
              <a:rPr lang="de-DE" sz="1400" dirty="0" err="1"/>
              <a:t>Triagesystem</a:t>
            </a:r>
            <a:endParaRPr lang="de-DE" sz="1400" dirty="0"/>
          </a:p>
          <a:p>
            <a:pPr marL="357188" lvl="1" indent="-179388">
              <a:buBlip>
                <a:blip r:embed="rId2"/>
              </a:buBlip>
              <a:tabLst>
                <a:tab pos="719138" algn="l"/>
              </a:tabLst>
            </a:pPr>
            <a:r>
              <a:rPr lang="de-DE" sz="1400" dirty="0"/>
              <a:t>Versorgungsumfang</a:t>
            </a:r>
          </a:p>
        </p:txBody>
      </p:sp>
      <p:grpSp>
        <p:nvGrpSpPr>
          <p:cNvPr id="25" name="Gruppieren 24">
            <a:extLst>
              <a:ext uri="{FF2B5EF4-FFF2-40B4-BE49-F238E27FC236}">
                <a16:creationId xmlns:a16="http://schemas.microsoft.com/office/drawing/2014/main" id="{7D758E5D-C988-46C0-BC24-98E8FEFCDAA4}"/>
              </a:ext>
            </a:extLst>
          </p:cNvPr>
          <p:cNvGrpSpPr/>
          <p:nvPr/>
        </p:nvGrpSpPr>
        <p:grpSpPr>
          <a:xfrm>
            <a:off x="191345" y="1556792"/>
            <a:ext cx="2448272" cy="1080120"/>
            <a:chOff x="191345" y="1556792"/>
            <a:chExt cx="2448272" cy="1080120"/>
          </a:xfrm>
        </p:grpSpPr>
        <p:sp>
          <p:nvSpPr>
            <p:cNvPr id="26" name="Pfeil: Chevron 25">
              <a:extLst>
                <a:ext uri="{FF2B5EF4-FFF2-40B4-BE49-F238E27FC236}">
                  <a16:creationId xmlns:a16="http://schemas.microsoft.com/office/drawing/2014/main" id="{34651CBC-3FD9-4BFD-8E66-65315FA52267}"/>
                </a:ext>
              </a:extLst>
            </p:cNvPr>
            <p:cNvSpPr/>
            <p:nvPr/>
          </p:nvSpPr>
          <p:spPr>
            <a:xfrm>
              <a:off x="191345"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7" name="Gruppieren 26">
              <a:extLst>
                <a:ext uri="{FF2B5EF4-FFF2-40B4-BE49-F238E27FC236}">
                  <a16:creationId xmlns:a16="http://schemas.microsoft.com/office/drawing/2014/main" id="{9DB46405-BF47-44EA-8AFC-9A4B096CE9CE}"/>
                </a:ext>
              </a:extLst>
            </p:cNvPr>
            <p:cNvGrpSpPr/>
            <p:nvPr/>
          </p:nvGrpSpPr>
          <p:grpSpPr>
            <a:xfrm>
              <a:off x="815969" y="1626466"/>
              <a:ext cx="1199025" cy="550079"/>
              <a:chOff x="815969" y="1626466"/>
              <a:chExt cx="1199025" cy="550079"/>
            </a:xfrm>
          </p:grpSpPr>
          <p:pic>
            <p:nvPicPr>
              <p:cNvPr id="28" name="Picture 4" descr="Bildergebnis für 112">
                <a:extLst>
                  <a:ext uri="{FF2B5EF4-FFF2-40B4-BE49-F238E27FC236}">
                    <a16:creationId xmlns:a16="http://schemas.microsoft.com/office/drawing/2014/main" id="{6D23BB42-4397-410D-86FB-D5F16F47FB2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ildergebnis für 116117">
                <a:extLst>
                  <a:ext uri="{FF2B5EF4-FFF2-40B4-BE49-F238E27FC236}">
                    <a16:creationId xmlns:a16="http://schemas.microsoft.com/office/drawing/2014/main" id="{826732EF-76D3-4F27-9B5C-7FE42E85A18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3" name="Gruppieren 32">
            <a:extLst>
              <a:ext uri="{FF2B5EF4-FFF2-40B4-BE49-F238E27FC236}">
                <a16:creationId xmlns:a16="http://schemas.microsoft.com/office/drawing/2014/main" id="{D8F4F3ED-95E6-4AD4-9A26-55E65B1AB441}"/>
              </a:ext>
            </a:extLst>
          </p:cNvPr>
          <p:cNvGrpSpPr/>
          <p:nvPr/>
        </p:nvGrpSpPr>
        <p:grpSpPr>
          <a:xfrm>
            <a:off x="4861977" y="1556792"/>
            <a:ext cx="2448272" cy="1080120"/>
            <a:chOff x="4861977" y="1556792"/>
            <a:chExt cx="2448272" cy="1080120"/>
          </a:xfrm>
        </p:grpSpPr>
        <p:sp>
          <p:nvSpPr>
            <p:cNvPr id="34" name="Pfeil: Chevron 33">
              <a:extLst>
                <a:ext uri="{FF2B5EF4-FFF2-40B4-BE49-F238E27FC236}">
                  <a16:creationId xmlns:a16="http://schemas.microsoft.com/office/drawing/2014/main" id="{A3979771-C999-4957-BF5B-3B2A661074EC}"/>
                </a:ext>
              </a:extLst>
            </p:cNvPr>
            <p:cNvSpPr/>
            <p:nvPr/>
          </p:nvSpPr>
          <p:spPr>
            <a:xfrm>
              <a:off x="486197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Integrierte Notfallzentren (INZ)</a:t>
              </a:r>
            </a:p>
          </p:txBody>
        </p:sp>
        <p:pic>
          <p:nvPicPr>
            <p:cNvPr id="35" name="Grafik 34">
              <a:extLst>
                <a:ext uri="{FF2B5EF4-FFF2-40B4-BE49-F238E27FC236}">
                  <a16:creationId xmlns:a16="http://schemas.microsoft.com/office/drawing/2014/main" id="{FA37471E-FC0F-48F9-9614-A0E196339A4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grpSp>
        <p:nvGrpSpPr>
          <p:cNvPr id="36" name="Gruppieren 35">
            <a:extLst>
              <a:ext uri="{FF2B5EF4-FFF2-40B4-BE49-F238E27FC236}">
                <a16:creationId xmlns:a16="http://schemas.microsoft.com/office/drawing/2014/main" id="{648D013A-7AC9-4713-878F-5BA321AC4AFC}"/>
              </a:ext>
            </a:extLst>
          </p:cNvPr>
          <p:cNvGrpSpPr/>
          <p:nvPr/>
        </p:nvGrpSpPr>
        <p:grpSpPr>
          <a:xfrm>
            <a:off x="7197293" y="1556792"/>
            <a:ext cx="2448272" cy="1080120"/>
            <a:chOff x="7197293" y="1556792"/>
            <a:chExt cx="2448272" cy="1080120"/>
          </a:xfrm>
        </p:grpSpPr>
        <p:sp>
          <p:nvSpPr>
            <p:cNvPr id="37" name="Pfeil: Chevron 36">
              <a:extLst>
                <a:ext uri="{FF2B5EF4-FFF2-40B4-BE49-F238E27FC236}">
                  <a16:creationId xmlns:a16="http://schemas.microsoft.com/office/drawing/2014/main" id="{36AC3D9E-E896-495D-B065-F1949B75C03B}"/>
                </a:ext>
              </a:extLst>
            </p:cNvPr>
            <p:cNvSpPr/>
            <p:nvPr/>
          </p:nvSpPr>
          <p:spPr>
            <a:xfrm>
              <a:off x="7197293"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38" name="Grafik 37">
              <a:extLst>
                <a:ext uri="{FF2B5EF4-FFF2-40B4-BE49-F238E27FC236}">
                  <a16:creationId xmlns:a16="http://schemas.microsoft.com/office/drawing/2014/main" id="{15659A71-F473-410B-9FC0-280EAA2D15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grpSp>
        <p:nvGrpSpPr>
          <p:cNvPr id="39" name="Gruppieren 38">
            <a:extLst>
              <a:ext uri="{FF2B5EF4-FFF2-40B4-BE49-F238E27FC236}">
                <a16:creationId xmlns:a16="http://schemas.microsoft.com/office/drawing/2014/main" id="{79DC88C2-6322-4506-A873-5628B09B0454}"/>
              </a:ext>
            </a:extLst>
          </p:cNvPr>
          <p:cNvGrpSpPr/>
          <p:nvPr/>
        </p:nvGrpSpPr>
        <p:grpSpPr>
          <a:xfrm>
            <a:off x="9532607" y="1556792"/>
            <a:ext cx="2448272" cy="1080120"/>
            <a:chOff x="9532607" y="1556792"/>
            <a:chExt cx="2448272" cy="1080120"/>
          </a:xfrm>
        </p:grpSpPr>
        <p:sp>
          <p:nvSpPr>
            <p:cNvPr id="40" name="Pfeil: Chevron 39">
              <a:extLst>
                <a:ext uri="{FF2B5EF4-FFF2-40B4-BE49-F238E27FC236}">
                  <a16:creationId xmlns:a16="http://schemas.microsoft.com/office/drawing/2014/main" id="{D1BEFEFF-88F2-468B-BE4C-46B43CC2A586}"/>
                </a:ext>
              </a:extLst>
            </p:cNvPr>
            <p:cNvSpPr/>
            <p:nvPr/>
          </p:nvSpPr>
          <p:spPr>
            <a:xfrm>
              <a:off x="953260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41" name="Grafik 40">
              <a:extLst>
                <a:ext uri="{FF2B5EF4-FFF2-40B4-BE49-F238E27FC236}">
                  <a16:creationId xmlns:a16="http://schemas.microsoft.com/office/drawing/2014/main" id="{E9D1A37E-5D9E-40A7-B16A-93368AB703C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grpSp>
        <p:nvGrpSpPr>
          <p:cNvPr id="5" name="Gruppieren 4">
            <a:extLst>
              <a:ext uri="{FF2B5EF4-FFF2-40B4-BE49-F238E27FC236}">
                <a16:creationId xmlns:a16="http://schemas.microsoft.com/office/drawing/2014/main" id="{3B351C69-166F-496A-B8EA-5968E448F4BC}"/>
              </a:ext>
            </a:extLst>
          </p:cNvPr>
          <p:cNvGrpSpPr/>
          <p:nvPr/>
        </p:nvGrpSpPr>
        <p:grpSpPr>
          <a:xfrm>
            <a:off x="2526661" y="1401163"/>
            <a:ext cx="2448272" cy="1235749"/>
            <a:chOff x="2526661" y="1401163"/>
            <a:chExt cx="2448272" cy="1235749"/>
          </a:xfrm>
        </p:grpSpPr>
        <p:sp>
          <p:nvSpPr>
            <p:cNvPr id="31" name="Pfeil: Chevron 30">
              <a:extLst>
                <a:ext uri="{FF2B5EF4-FFF2-40B4-BE49-F238E27FC236}">
                  <a16:creationId xmlns:a16="http://schemas.microsoft.com/office/drawing/2014/main" id="{2C41CF47-9FED-4D1A-BE4A-37E2FDAF1FF9}"/>
                </a:ext>
              </a:extLst>
            </p:cNvPr>
            <p:cNvSpPr/>
            <p:nvPr/>
          </p:nvSpPr>
          <p:spPr>
            <a:xfrm>
              <a:off x="2526661"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Rettungsdienst als GKV-Leistungsbereich</a:t>
              </a:r>
            </a:p>
          </p:txBody>
        </p:sp>
        <p:pic>
          <p:nvPicPr>
            <p:cNvPr id="3" name="Grafik 2">
              <a:extLst>
                <a:ext uri="{FF2B5EF4-FFF2-40B4-BE49-F238E27FC236}">
                  <a16:creationId xmlns:a16="http://schemas.microsoft.com/office/drawing/2014/main" id="{67DD67CB-FD9B-4B0A-9E21-E1A3166ADBCE}"/>
                </a:ext>
              </a:extLst>
            </p:cNvPr>
            <p:cNvPicPr>
              <a:picLocks noChangeAspect="1"/>
            </p:cNvPicPr>
            <p:nvPr/>
          </p:nvPicPr>
          <p:blipFill>
            <a:blip r:embed="rId9"/>
            <a:stretch>
              <a:fillRect/>
            </a:stretch>
          </p:blipFill>
          <p:spPr>
            <a:xfrm>
              <a:off x="3193110" y="1401163"/>
              <a:ext cx="1044242" cy="800377"/>
            </a:xfrm>
            <a:prstGeom prst="rect">
              <a:avLst/>
            </a:prstGeom>
          </p:spPr>
        </p:pic>
      </p:grpSp>
      <p:sp>
        <p:nvSpPr>
          <p:cNvPr id="30" name="Datumsplatzhalter 2">
            <a:extLst>
              <a:ext uri="{FF2B5EF4-FFF2-40B4-BE49-F238E27FC236}">
                <a16:creationId xmlns:a16="http://schemas.microsoft.com/office/drawing/2014/main" id="{3A583143-570C-41CF-87E5-AA3A1659974A}"/>
              </a:ext>
            </a:extLst>
          </p:cNvPr>
          <p:cNvSpPr>
            <a:spLocks noGrp="1"/>
          </p:cNvSpPr>
          <p:nvPr>
            <p:ph type="dt" sz="half" idx="10"/>
          </p:nvPr>
        </p:nvSpPr>
        <p:spPr>
          <a:xfrm>
            <a:off x="609600" y="6617252"/>
            <a:ext cx="2844800" cy="196131"/>
          </a:xfrm>
        </p:spPr>
        <p:txBody>
          <a:bodyPr/>
          <a:lstStyle/>
          <a:p>
            <a:pPr>
              <a:defRPr/>
            </a:pPr>
            <a:fld id="{B3F36C46-FB5A-420F-B5B7-311859D32DE1}" type="datetime1">
              <a:rPr lang="de-DE" smtClean="0"/>
              <a:t>13.01.2020</a:t>
            </a:fld>
            <a:endParaRPr lang="de-DE" dirty="0"/>
          </a:p>
        </p:txBody>
      </p:sp>
      <p:sp>
        <p:nvSpPr>
          <p:cNvPr id="32" name="Fußzeilenplatzhalter 3">
            <a:extLst>
              <a:ext uri="{FF2B5EF4-FFF2-40B4-BE49-F238E27FC236}">
                <a16:creationId xmlns:a16="http://schemas.microsoft.com/office/drawing/2014/main" id="{AED6ED07-51A9-4BB3-A076-F92A50624847}"/>
              </a:ext>
            </a:extLst>
          </p:cNvPr>
          <p:cNvSpPr>
            <a:spLocks noGrp="1"/>
          </p:cNvSpPr>
          <p:nvPr>
            <p:ph type="ftr" sz="quarter" idx="11"/>
          </p:nvPr>
        </p:nvSpPr>
        <p:spPr>
          <a:xfrm>
            <a:off x="4165600" y="6617252"/>
            <a:ext cx="3860800" cy="196131"/>
          </a:xfrm>
        </p:spPr>
        <p:txBody>
          <a:bodyPr/>
          <a:lstStyle/>
          <a:p>
            <a:pPr>
              <a:defRPr/>
            </a:pPr>
            <a:r>
              <a:rPr lang="de-DE"/>
              <a:t>Reinhard Schaffert | Geschäftsführer</a:t>
            </a:r>
            <a:endParaRPr lang="de-DE" dirty="0"/>
          </a:p>
        </p:txBody>
      </p:sp>
      <p:sp>
        <p:nvSpPr>
          <p:cNvPr id="42" name="Foliennummernplatzhalter 4">
            <a:extLst>
              <a:ext uri="{FF2B5EF4-FFF2-40B4-BE49-F238E27FC236}">
                <a16:creationId xmlns:a16="http://schemas.microsoft.com/office/drawing/2014/main" id="{62D0ACCD-B821-484A-952A-CCC40F4B5C13}"/>
              </a:ext>
            </a:extLst>
          </p:cNvPr>
          <p:cNvSpPr>
            <a:spLocks noGrp="1"/>
          </p:cNvSpPr>
          <p:nvPr>
            <p:ph type="sldNum" sz="quarter" idx="12"/>
          </p:nvPr>
        </p:nvSpPr>
        <p:spPr>
          <a:xfrm>
            <a:off x="8737600" y="6617252"/>
            <a:ext cx="2844800" cy="196131"/>
          </a:xfrm>
        </p:spPr>
        <p:txBody>
          <a:bodyPr/>
          <a:lstStyle/>
          <a:p>
            <a:pPr>
              <a:defRPr/>
            </a:pPr>
            <a:fld id="{26B0DD0A-270A-4270-B6CA-863BF67EFA8E}" type="slidenum">
              <a:rPr lang="de-DE" smtClean="0"/>
              <a:pPr>
                <a:defRPr/>
              </a:pPr>
              <a:t>56</a:t>
            </a:fld>
            <a:endParaRPr lang="de-DE" dirty="0"/>
          </a:p>
        </p:txBody>
      </p:sp>
    </p:spTree>
    <p:extLst>
      <p:ext uri="{BB962C8B-B14F-4D97-AF65-F5344CB8AC3E}">
        <p14:creationId xmlns:p14="http://schemas.microsoft.com/office/powerpoint/2010/main" val="314578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AB99B29D-C068-4CD4-8EDB-73CC5113AB59}"/>
              </a:ext>
            </a:extLst>
          </p:cNvPr>
          <p:cNvGrpSpPr/>
          <p:nvPr/>
        </p:nvGrpSpPr>
        <p:grpSpPr>
          <a:xfrm>
            <a:off x="600610" y="130401"/>
            <a:ext cx="2448272" cy="1080120"/>
            <a:chOff x="9532607" y="1556792"/>
            <a:chExt cx="2448272" cy="1080120"/>
          </a:xfrm>
        </p:grpSpPr>
        <p:sp>
          <p:nvSpPr>
            <p:cNvPr id="14" name="Pfeil: Chevron 13">
              <a:extLst>
                <a:ext uri="{FF2B5EF4-FFF2-40B4-BE49-F238E27FC236}">
                  <a16:creationId xmlns:a16="http://schemas.microsoft.com/office/drawing/2014/main" id="{E1325A72-3A80-4EB2-9052-F285B138CE1A}"/>
                </a:ext>
              </a:extLst>
            </p:cNvPr>
            <p:cNvSpPr/>
            <p:nvPr/>
          </p:nvSpPr>
          <p:spPr>
            <a:xfrm>
              <a:off x="953260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15" name="Grafik 14">
              <a:extLst>
                <a:ext uri="{FF2B5EF4-FFF2-40B4-BE49-F238E27FC236}">
                  <a16:creationId xmlns:a16="http://schemas.microsoft.com/office/drawing/2014/main" id="{B4AB2314-132A-4BA0-AA07-AEDC8732E01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Änderung und Ergänzung der Aufzählung in Abs. 1</a:t>
            </a:r>
          </a:p>
          <a:p>
            <a:r>
              <a:rPr lang="de-DE" dirty="0"/>
              <a:t>Anpassung an neuen § 60a Krankentransporte und Krankenfahrten</a:t>
            </a:r>
          </a:p>
          <a:p>
            <a:r>
              <a:rPr lang="de-DE" dirty="0"/>
              <a:t>Ergänzung um Regelungen zu medizinischen Notfallrettung und integrierten Notfallzentren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57</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Ergänzung § 92 SGB V: Richtlinien des Gemeinsamen Bundesausschusses</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645024"/>
            <a:ext cx="10972800" cy="29002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57188" indent="-339725">
              <a:spcBef>
                <a:spcPts val="300"/>
              </a:spcBef>
            </a:pPr>
            <a:r>
              <a:rPr lang="de-DE" i="1" dirty="0"/>
              <a:t>(1)	…</a:t>
            </a:r>
          </a:p>
          <a:p>
            <a:pPr marL="722313" indent="-365125">
              <a:spcBef>
                <a:spcPts val="300"/>
              </a:spcBef>
              <a:buAutoNum type="arabicPeriod" startAt="12"/>
            </a:pPr>
            <a:r>
              <a:rPr lang="de-DE" i="1" dirty="0"/>
              <a:t>Verordnung von Krankentransporten </a:t>
            </a:r>
            <a:r>
              <a:rPr lang="de-DE" b="1" i="1" u="sng" dirty="0">
                <a:solidFill>
                  <a:srgbClr val="002060"/>
                </a:solidFill>
              </a:rPr>
              <a:t>und Krankenfahrten</a:t>
            </a:r>
            <a:r>
              <a:rPr lang="de-DE" i="1" dirty="0"/>
              <a:t>,</a:t>
            </a:r>
          </a:p>
          <a:p>
            <a:pPr marL="379413">
              <a:spcBef>
                <a:spcPts val="300"/>
              </a:spcBef>
            </a:pPr>
            <a:r>
              <a:rPr lang="de-DE" i="1" dirty="0"/>
              <a:t>…</a:t>
            </a:r>
          </a:p>
          <a:p>
            <a:pPr marL="379413">
              <a:spcBef>
                <a:spcPts val="300"/>
              </a:spcBef>
            </a:pPr>
            <a:r>
              <a:rPr lang="de-DE" i="1" dirty="0"/>
              <a:t>16. </a:t>
            </a:r>
            <a:r>
              <a:rPr lang="de-DE" b="1" i="1" u="sng" dirty="0">
                <a:solidFill>
                  <a:srgbClr val="002060"/>
                </a:solidFill>
              </a:rPr>
              <a:t>medizinische Notfallrettung und integrierte Notfallzentren.</a:t>
            </a:r>
          </a:p>
        </p:txBody>
      </p:sp>
    </p:spTree>
    <p:extLst>
      <p:ext uri="{BB962C8B-B14F-4D97-AF65-F5344CB8AC3E}">
        <p14:creationId xmlns:p14="http://schemas.microsoft.com/office/powerpoint/2010/main" val="12281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Richtlinien dies Gemeinsamen Bundesausschuss als Planungsgrundlage …</a:t>
            </a:r>
          </a:p>
          <a:p>
            <a:r>
              <a:rPr lang="de-DE" dirty="0"/>
              <a:t>Erreichbarkeit, Betroffenheit und Versorgungsdichte als Planungskriterien</a:t>
            </a:r>
          </a:p>
          <a:p>
            <a:r>
              <a:rPr lang="de-DE" dirty="0"/>
              <a:t>Ausnahmetatbestände für Krankenhäuser ohne Notfallstufe oder höchste regionale Notfallstufe</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58</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12976"/>
            <a:ext cx="10972800" cy="33123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baseline="30000" dirty="0"/>
              <a:t>1</a:t>
            </a:r>
            <a:r>
              <a:rPr lang="de-DE" i="1" dirty="0"/>
              <a:t>Der Gemeinsame Bundesausschuss bestimmt in den Richtlinien nach § 92 Absatz 1 Satz 2 Nummer 16 bundesweit einheitliche bedarfsbezogene Planungsvorgaben zur Bestimmung der Anzahl und Standorte der integrierten Notfallzentren. </a:t>
            </a:r>
          </a:p>
          <a:p>
            <a:pPr marL="379413">
              <a:spcBef>
                <a:spcPts val="300"/>
              </a:spcBef>
            </a:pPr>
            <a:r>
              <a:rPr lang="de-DE" i="1" baseline="30000" dirty="0"/>
              <a:t>2</a:t>
            </a:r>
            <a:r>
              <a:rPr lang="de-DE" i="1" dirty="0"/>
              <a:t>Hierzu definiert der Gemeinsame Bundesausschuss </a:t>
            </a:r>
          </a:p>
          <a:p>
            <a:pPr marL="722313" indent="-342900">
              <a:spcBef>
                <a:spcPts val="300"/>
              </a:spcBef>
              <a:buFont typeface="+mj-lt"/>
              <a:buAutoNum type="arabicPeriod"/>
            </a:pPr>
            <a:r>
              <a:rPr lang="de-DE" i="1" dirty="0"/>
              <a:t>regionsbezogene Erreichbarkeitsrichtwerte mit Vorgaben für ein Betroffenheitsmaß und eine bevölkerungsbezogene Versorgungsdichte als verbindliche Planungskriterien und </a:t>
            </a:r>
          </a:p>
          <a:p>
            <a:pPr marL="722313" indent="-342900">
              <a:spcBef>
                <a:spcPts val="300"/>
              </a:spcBef>
              <a:buFont typeface="+mj-lt"/>
              <a:buAutoNum type="arabicPeriod"/>
            </a:pPr>
            <a:r>
              <a:rPr lang="de-DE" i="1" dirty="0"/>
              <a:t>Ausnahmetatbestände, in denen ein Krankenhaus in zwingend erforderlichen Fällen als Standort eines integrierten Notfallzentrums festgelegt werden kann, obwohl es nicht die Anforderungen des Beschlusses des Gemeinsamen Bundesausschusses nach § 136c Absatz 4 für eine Teilnahme an einer Stufe der Notfallversorgung erfüllt oder nicht in der höchsten, regional verfügbaren Stufe einzuordnen ist. </a:t>
            </a:r>
          </a:p>
          <a:p>
            <a:pPr marL="379413">
              <a:spcBef>
                <a:spcPts val="300"/>
              </a:spcBef>
            </a:pPr>
            <a:r>
              <a:rPr lang="de-DE" i="1" dirty="0"/>
              <a:t>…</a:t>
            </a:r>
          </a:p>
        </p:txBody>
      </p:sp>
      <p:grpSp>
        <p:nvGrpSpPr>
          <p:cNvPr id="16" name="Gruppieren 15">
            <a:extLst>
              <a:ext uri="{FF2B5EF4-FFF2-40B4-BE49-F238E27FC236}">
                <a16:creationId xmlns:a16="http://schemas.microsoft.com/office/drawing/2014/main" id="{65DE7264-2504-4DA0-A37D-5619CAD0AA9D}"/>
              </a:ext>
            </a:extLst>
          </p:cNvPr>
          <p:cNvGrpSpPr/>
          <p:nvPr/>
        </p:nvGrpSpPr>
        <p:grpSpPr>
          <a:xfrm>
            <a:off x="600610" y="130401"/>
            <a:ext cx="2448272" cy="1080120"/>
            <a:chOff x="9532607" y="1556792"/>
            <a:chExt cx="2448272" cy="1080120"/>
          </a:xfrm>
        </p:grpSpPr>
        <p:sp>
          <p:nvSpPr>
            <p:cNvPr id="17" name="Pfeil: Chevron 16">
              <a:extLst>
                <a:ext uri="{FF2B5EF4-FFF2-40B4-BE49-F238E27FC236}">
                  <a16:creationId xmlns:a16="http://schemas.microsoft.com/office/drawing/2014/main" id="{C3E192F3-83FA-42E7-BAC8-AE2E8E1B6FE1}"/>
                </a:ext>
              </a:extLst>
            </p:cNvPr>
            <p:cNvSpPr/>
            <p:nvPr/>
          </p:nvSpPr>
          <p:spPr>
            <a:xfrm>
              <a:off x="953260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18" name="Grafik 17">
              <a:extLst>
                <a:ext uri="{FF2B5EF4-FFF2-40B4-BE49-F238E27FC236}">
                  <a16:creationId xmlns:a16="http://schemas.microsoft.com/office/drawing/2014/main" id="{C5A78D91-A450-4C8A-8FF3-05CC4C21725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spTree>
    <p:extLst>
      <p:ext uri="{BB962C8B-B14F-4D97-AF65-F5344CB8AC3E}">
        <p14:creationId xmlns:p14="http://schemas.microsoft.com/office/powerpoint/2010/main" val="267886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 Richtlinien dies Gemeinsamen Bundesausschuss zur Qualität und Voraussetzungen …</a:t>
            </a:r>
          </a:p>
          <a:p>
            <a:r>
              <a:rPr lang="de-DE" dirty="0"/>
              <a:t>räumliche, personelle und apparative </a:t>
            </a:r>
          </a:p>
          <a:p>
            <a:r>
              <a:rPr lang="de-DE" dirty="0"/>
              <a:t>Ersteinschätzungsverfahren</a:t>
            </a:r>
          </a:p>
          <a:p>
            <a:r>
              <a:rPr lang="de-DE" dirty="0"/>
              <a:t>Umfang der notdienstlichen Versorgung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59</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84984"/>
            <a:ext cx="10972800" cy="31683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dirty="0"/>
              <a:t>…</a:t>
            </a:r>
          </a:p>
          <a:p>
            <a:pPr marL="379413">
              <a:spcBef>
                <a:spcPts val="300"/>
              </a:spcBef>
            </a:pPr>
            <a:r>
              <a:rPr lang="de-DE" i="1" baseline="30000" dirty="0"/>
              <a:t>3</a:t>
            </a:r>
            <a:r>
              <a:rPr lang="de-DE" i="1" dirty="0"/>
              <a:t>In den Richtlinien nach Satz 1 bestimmt der Gemeinsame Bundesausschuss auch bundesweit einheitliche Vorgaben und Qualitätsanforderungen zur Leistungserbringung in integrierten Notfallzentren. </a:t>
            </a:r>
          </a:p>
          <a:p>
            <a:pPr marL="379413">
              <a:spcBef>
                <a:spcPts val="300"/>
              </a:spcBef>
            </a:pPr>
            <a:r>
              <a:rPr lang="de-DE" i="1" baseline="30000" dirty="0"/>
              <a:t>4</a:t>
            </a:r>
            <a:r>
              <a:rPr lang="de-DE" i="1" dirty="0"/>
              <a:t>Hierbei sind insbesondere Vorgaben </a:t>
            </a:r>
          </a:p>
          <a:p>
            <a:pPr marL="722313" indent="-342900">
              <a:spcBef>
                <a:spcPts val="300"/>
              </a:spcBef>
              <a:buFont typeface="+mj-lt"/>
              <a:buAutoNum type="arabicPeriod"/>
            </a:pPr>
            <a:r>
              <a:rPr lang="de-DE" i="1" dirty="0"/>
              <a:t>zur räumlichen, personellen und apparativen Ausstattung von integrierten Notfallzentren, </a:t>
            </a:r>
          </a:p>
          <a:p>
            <a:pPr marL="722313" indent="-342900">
              <a:spcBef>
                <a:spcPts val="300"/>
              </a:spcBef>
              <a:buFont typeface="+mj-lt"/>
              <a:buAutoNum type="arabicPeriod"/>
            </a:pPr>
            <a:r>
              <a:rPr lang="de-DE" i="1" dirty="0"/>
              <a:t>zur Durchführung einer qualifizierten und standardisierten Ersteinschätzung des medizinischen Versorgungsbedarfs von Hilfesuchenden und </a:t>
            </a:r>
          </a:p>
          <a:p>
            <a:pPr marL="722313" indent="-342900">
              <a:spcBef>
                <a:spcPts val="300"/>
              </a:spcBef>
              <a:buFont typeface="+mj-lt"/>
              <a:buAutoNum type="arabicPeriod"/>
            </a:pPr>
            <a:r>
              <a:rPr lang="de-DE" i="1" dirty="0"/>
              <a:t>zum Umfang der von den integrierten Notfallzentren zu erbringenden notdienstlichen Versorgung festzulegen. </a:t>
            </a:r>
          </a:p>
          <a:p>
            <a:pPr marL="379413">
              <a:spcBef>
                <a:spcPts val="300"/>
              </a:spcBef>
            </a:pPr>
            <a:r>
              <a:rPr lang="de-DE" i="1" dirty="0"/>
              <a:t>…</a:t>
            </a:r>
          </a:p>
        </p:txBody>
      </p:sp>
      <p:grpSp>
        <p:nvGrpSpPr>
          <p:cNvPr id="16" name="Gruppieren 15">
            <a:extLst>
              <a:ext uri="{FF2B5EF4-FFF2-40B4-BE49-F238E27FC236}">
                <a16:creationId xmlns:a16="http://schemas.microsoft.com/office/drawing/2014/main" id="{0AC41B34-B0DB-4455-BF51-EC2A193AEA97}"/>
              </a:ext>
            </a:extLst>
          </p:cNvPr>
          <p:cNvGrpSpPr/>
          <p:nvPr/>
        </p:nvGrpSpPr>
        <p:grpSpPr>
          <a:xfrm>
            <a:off x="600610" y="130401"/>
            <a:ext cx="2448272" cy="1080120"/>
            <a:chOff x="9532607" y="1556792"/>
            <a:chExt cx="2448272" cy="1080120"/>
          </a:xfrm>
        </p:grpSpPr>
        <p:sp>
          <p:nvSpPr>
            <p:cNvPr id="17" name="Pfeil: Chevron 16">
              <a:extLst>
                <a:ext uri="{FF2B5EF4-FFF2-40B4-BE49-F238E27FC236}">
                  <a16:creationId xmlns:a16="http://schemas.microsoft.com/office/drawing/2014/main" id="{B37ECE14-8E56-40C3-B392-ECCC90879C7D}"/>
                </a:ext>
              </a:extLst>
            </p:cNvPr>
            <p:cNvSpPr/>
            <p:nvPr/>
          </p:nvSpPr>
          <p:spPr>
            <a:xfrm>
              <a:off x="953260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18" name="Grafik 17">
              <a:extLst>
                <a:ext uri="{FF2B5EF4-FFF2-40B4-BE49-F238E27FC236}">
                  <a16:creationId xmlns:a16="http://schemas.microsoft.com/office/drawing/2014/main" id="{534A3028-493E-4E5B-95AD-2DD85283D23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spTree>
    <p:extLst>
      <p:ext uri="{BB962C8B-B14F-4D97-AF65-F5344CB8AC3E}">
        <p14:creationId xmlns:p14="http://schemas.microsoft.com/office/powerpoint/2010/main" val="336109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6</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4" name="Rechteck: abgerundete Ecken 13">
            <a:extLst>
              <a:ext uri="{FF2B5EF4-FFF2-40B4-BE49-F238E27FC236}">
                <a16:creationId xmlns:a16="http://schemas.microsoft.com/office/drawing/2014/main" id="{87AFB5DE-1307-431A-B7F0-7635EDC13068}"/>
              </a:ext>
            </a:extLst>
          </p:cNvPr>
          <p:cNvSpPr/>
          <p:nvPr/>
        </p:nvSpPr>
        <p:spPr>
          <a:xfrm>
            <a:off x="609600" y="1772816"/>
            <a:ext cx="10972800" cy="4536504"/>
          </a:xfrm>
          <a:prstGeom prst="round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pPr>
            <a:r>
              <a:rPr lang="de-DE" i="1" dirty="0" err="1"/>
              <a:t>Begündung</a:t>
            </a:r>
            <a:r>
              <a:rPr lang="de-DE" i="1" dirty="0"/>
              <a:t>:</a:t>
            </a:r>
          </a:p>
          <a:p>
            <a:pPr>
              <a:spcBef>
                <a:spcPts val="300"/>
              </a:spcBef>
            </a:pPr>
            <a:r>
              <a:rPr lang="de-DE" dirty="0"/>
              <a:t>[…]</a:t>
            </a:r>
          </a:p>
          <a:p>
            <a:pPr>
              <a:spcBef>
                <a:spcPts val="300"/>
              </a:spcBef>
            </a:pPr>
            <a:r>
              <a:rPr lang="de-DE" i="1" dirty="0"/>
              <a:t>GNL zeichnen sich durch eine verbindliche Kooperation und ein einheitliches Verständnis der im Einzelfall gebotenen Versorgungsstruktur aus. </a:t>
            </a:r>
          </a:p>
          <a:p>
            <a:pPr>
              <a:spcBef>
                <a:spcPts val="300"/>
              </a:spcBef>
            </a:pPr>
            <a:r>
              <a:rPr lang="de-DE" i="1" dirty="0"/>
              <a:t>Geht beispielsweise unter der Rufnummer 112 ein Hilfeersuchen ein, bei dem unmittelbar geklärt werden kann, dass eine lebensbedrohliche Situation oder die Gefahr schwerer gesundheitlicher Schäden nicht vorliegt, wird die oder der Hilfesuchende an die Rufnummer 116 117 weitergeschaltet. Sollte sich dann unter der Rufnummer 116 117 aus dem Ersteinschätzungsverfahren ergeben, dass ein Krankentransport zu einer notdienstlichen Versorgung zwingend erforderlich ist, wird dieser Bedarf an die Rufnummer 112 gemeldet und von dort ein entsprechender Krankentransport disponiert. </a:t>
            </a:r>
          </a:p>
          <a:p>
            <a:pPr>
              <a:spcBef>
                <a:spcPts val="300"/>
              </a:spcBef>
            </a:pPr>
            <a:r>
              <a:rPr lang="de-DE" b="1" i="1" dirty="0"/>
              <a:t>Die Ersteinschätzung durch das GNL steht nach der Neuregelung der §§ 60 und 60a einer ärztlichen Verordnung für Leistungen der medizinischen Notfallrettung und für Krankentransporte sowie Krankenfahrten gleich.</a:t>
            </a:r>
          </a:p>
          <a:p>
            <a:pPr>
              <a:spcBef>
                <a:spcPts val="300"/>
              </a:spcBef>
            </a:pPr>
            <a:r>
              <a:rPr lang="de-DE" dirty="0"/>
              <a:t>[…]</a:t>
            </a:r>
          </a:p>
        </p:txBody>
      </p:sp>
      <p:grpSp>
        <p:nvGrpSpPr>
          <p:cNvPr id="15" name="Gruppieren 14">
            <a:extLst>
              <a:ext uri="{FF2B5EF4-FFF2-40B4-BE49-F238E27FC236}">
                <a16:creationId xmlns:a16="http://schemas.microsoft.com/office/drawing/2014/main" id="{F962B091-CCDD-4358-A154-CE87A39C51DC}"/>
              </a:ext>
            </a:extLst>
          </p:cNvPr>
          <p:cNvGrpSpPr/>
          <p:nvPr/>
        </p:nvGrpSpPr>
        <p:grpSpPr>
          <a:xfrm>
            <a:off x="609600" y="116632"/>
            <a:ext cx="2448272" cy="1080120"/>
            <a:chOff x="609600" y="116632"/>
            <a:chExt cx="2448272" cy="1080120"/>
          </a:xfrm>
        </p:grpSpPr>
        <p:sp>
          <p:nvSpPr>
            <p:cNvPr id="16" name="Pfeil: Chevron 15">
              <a:extLst>
                <a:ext uri="{FF2B5EF4-FFF2-40B4-BE49-F238E27FC236}">
                  <a16:creationId xmlns:a16="http://schemas.microsoft.com/office/drawing/2014/main" id="{55D9E35C-7C69-466A-B0B6-8C61C4D04756}"/>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17" name="Gruppieren 16">
              <a:extLst>
                <a:ext uri="{FF2B5EF4-FFF2-40B4-BE49-F238E27FC236}">
                  <a16:creationId xmlns:a16="http://schemas.microsoft.com/office/drawing/2014/main" id="{1740D4FE-FEBC-47B7-B133-20A514739D7D}"/>
                </a:ext>
              </a:extLst>
            </p:cNvPr>
            <p:cNvGrpSpPr/>
            <p:nvPr/>
          </p:nvGrpSpPr>
          <p:grpSpPr>
            <a:xfrm>
              <a:off x="1234224" y="186306"/>
              <a:ext cx="1199025" cy="550079"/>
              <a:chOff x="815969" y="1626466"/>
              <a:chExt cx="1199025" cy="550079"/>
            </a:xfrm>
          </p:grpSpPr>
          <p:pic>
            <p:nvPicPr>
              <p:cNvPr id="18" name="Picture 4" descr="Bildergebnis für 112">
                <a:extLst>
                  <a:ext uri="{FF2B5EF4-FFF2-40B4-BE49-F238E27FC236}">
                    <a16:creationId xmlns:a16="http://schemas.microsoft.com/office/drawing/2014/main" id="{3F32E07E-BC9A-4E59-B707-EB57FAE7E62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Bildergebnis für 116117">
                <a:extLst>
                  <a:ext uri="{FF2B5EF4-FFF2-40B4-BE49-F238E27FC236}">
                    <a16:creationId xmlns:a16="http://schemas.microsoft.com/office/drawing/2014/main" id="{7389F013-F390-433D-A669-5B4F1E3E17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27584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4D7D3BE-9A57-4D2A-A391-66848AD4817C}"/>
              </a:ext>
            </a:extLst>
          </p:cNvPr>
          <p:cNvSpPr>
            <a:spLocks noGrp="1"/>
          </p:cNvSpPr>
          <p:nvPr>
            <p:ph idx="1"/>
          </p:nvPr>
        </p:nvSpPr>
        <p:spPr/>
        <p:txBody>
          <a:bodyPr/>
          <a:lstStyle/>
          <a:p>
            <a:pPr marL="0" indent="0">
              <a:buNone/>
            </a:pPr>
            <a:r>
              <a:rPr lang="de-DE" dirty="0"/>
              <a:t>Abs. 3: … Besondere Patientengruppen, Leitlinien und Datenübermittlung</a:t>
            </a:r>
          </a:p>
          <a:p>
            <a:r>
              <a:rPr lang="de-DE" dirty="0"/>
              <a:t>Berücksichtigung besonderer Patientengruppen wie</a:t>
            </a:r>
          </a:p>
          <a:p>
            <a:pPr lvl="1"/>
            <a:r>
              <a:rPr lang="de-DE" dirty="0"/>
              <a:t>Kinder</a:t>
            </a:r>
          </a:p>
          <a:p>
            <a:pPr lvl="1"/>
            <a:r>
              <a:rPr lang="de-DE" dirty="0"/>
              <a:t>Psychisch Kranke</a:t>
            </a:r>
          </a:p>
          <a:p>
            <a:r>
              <a:rPr lang="de-DE" dirty="0"/>
              <a:t>Einbeziehung von Leitlinien und Fachgesellschaften</a:t>
            </a:r>
          </a:p>
          <a:p>
            <a:r>
              <a:rPr lang="de-DE" dirty="0"/>
              <a:t>Pflicht zur Datenübermittlung der INZ an den G-BA</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60</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143672" y="764704"/>
            <a:ext cx="8438728" cy="509588"/>
          </a:xfrm>
        </p:spPr>
        <p:txBody>
          <a:bodyPr/>
          <a:lstStyle/>
          <a:p>
            <a:r>
              <a:rPr lang="de-DE" dirty="0"/>
              <a:t>Neuer § 123 SGB V: Integrierte Notfallzentren</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4005064"/>
            <a:ext cx="10972800" cy="25202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342900">
              <a:spcBef>
                <a:spcPts val="300"/>
              </a:spcBef>
              <a:buFont typeface="+mj-lt"/>
              <a:buAutoNum type="arabicParenBoth" startAt="3"/>
            </a:pPr>
            <a:r>
              <a:rPr lang="de-DE" i="1" dirty="0"/>
              <a:t>…</a:t>
            </a:r>
          </a:p>
          <a:p>
            <a:pPr marL="379413">
              <a:spcBef>
                <a:spcPts val="300"/>
              </a:spcBef>
            </a:pPr>
            <a:r>
              <a:rPr lang="de-DE" i="1" baseline="30000" dirty="0"/>
              <a:t>5</a:t>
            </a:r>
            <a:r>
              <a:rPr lang="de-DE" i="1" dirty="0"/>
              <a:t>Die besonderen Bedürfnisse bei der Versorgung von bestimmten Patientengruppen, insbesondere Kindern und psychisch Erkrankten, sind zu berücksichtigen. </a:t>
            </a:r>
          </a:p>
          <a:p>
            <a:pPr marL="379413">
              <a:spcBef>
                <a:spcPts val="300"/>
              </a:spcBef>
            </a:pPr>
            <a:r>
              <a:rPr lang="de-DE" i="1" baseline="30000" dirty="0"/>
              <a:t>6</a:t>
            </a:r>
            <a:r>
              <a:rPr lang="de-DE" i="1" dirty="0"/>
              <a:t>Sofern Leitlinien oder standardisierte Verfahrensanweisungen von wissenschaftlichen Fachgesellschaften oder in Modellvorhaben entwickelt wurden, sind diese bei der Entscheidung zu berücksichtigen. </a:t>
            </a:r>
          </a:p>
          <a:p>
            <a:pPr marL="379413">
              <a:spcBef>
                <a:spcPts val="300"/>
              </a:spcBef>
            </a:pPr>
            <a:r>
              <a:rPr lang="de-DE" i="1" baseline="30000" dirty="0"/>
              <a:t>7</a:t>
            </a:r>
            <a:r>
              <a:rPr lang="de-DE" i="1" dirty="0"/>
              <a:t>Integrierte Notfallzentren sind zu der nach § 133b Absatz 4 Satz 7 durch den Gemeinsamen Bundesausschuss bestimmten Datenübermittlung verpflichtet.</a:t>
            </a:r>
          </a:p>
        </p:txBody>
      </p:sp>
      <p:grpSp>
        <p:nvGrpSpPr>
          <p:cNvPr id="16" name="Gruppieren 15">
            <a:extLst>
              <a:ext uri="{FF2B5EF4-FFF2-40B4-BE49-F238E27FC236}">
                <a16:creationId xmlns:a16="http://schemas.microsoft.com/office/drawing/2014/main" id="{EF9C789A-03E2-4984-929A-CD163CE0E3DC}"/>
              </a:ext>
            </a:extLst>
          </p:cNvPr>
          <p:cNvGrpSpPr/>
          <p:nvPr/>
        </p:nvGrpSpPr>
        <p:grpSpPr>
          <a:xfrm>
            <a:off x="600610" y="130401"/>
            <a:ext cx="2448272" cy="1080120"/>
            <a:chOff x="9532607" y="1556792"/>
            <a:chExt cx="2448272" cy="1080120"/>
          </a:xfrm>
        </p:grpSpPr>
        <p:sp>
          <p:nvSpPr>
            <p:cNvPr id="17" name="Pfeil: Chevron 16">
              <a:extLst>
                <a:ext uri="{FF2B5EF4-FFF2-40B4-BE49-F238E27FC236}">
                  <a16:creationId xmlns:a16="http://schemas.microsoft.com/office/drawing/2014/main" id="{9F17C802-AF07-450B-B9B3-9314AEED5E0D}"/>
                </a:ext>
              </a:extLst>
            </p:cNvPr>
            <p:cNvSpPr/>
            <p:nvPr/>
          </p:nvSpPr>
          <p:spPr>
            <a:xfrm>
              <a:off x="953260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18" name="Grafik 17">
              <a:extLst>
                <a:ext uri="{FF2B5EF4-FFF2-40B4-BE49-F238E27FC236}">
                  <a16:creationId xmlns:a16="http://schemas.microsoft.com/office/drawing/2014/main" id="{1762B009-B61D-4FA9-A56C-79B0C2AFDD6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spTree>
    <p:extLst>
      <p:ext uri="{BB962C8B-B14F-4D97-AF65-F5344CB8AC3E}">
        <p14:creationId xmlns:p14="http://schemas.microsoft.com/office/powerpoint/2010/main" val="4778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a:xfrm>
            <a:off x="609600" y="1530504"/>
            <a:ext cx="10972800" cy="4860000"/>
          </a:xfrm>
        </p:spPr>
        <p:txBody>
          <a:bodyPr/>
          <a:lstStyle/>
          <a:p>
            <a:pPr marL="0" indent="0">
              <a:buNone/>
            </a:pPr>
            <a:r>
              <a:rPr lang="de-DE" dirty="0"/>
              <a:t>Abs. 4: G-BA Richtlinien zu ING</a:t>
            </a:r>
          </a:p>
          <a:p>
            <a:r>
              <a:rPr lang="de-DE" dirty="0"/>
              <a:t>Kooperationspflichten </a:t>
            </a:r>
          </a:p>
          <a:p>
            <a:r>
              <a:rPr lang="de-DE" dirty="0"/>
              <a:t>Digitale Vernetzung</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61</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212976"/>
            <a:ext cx="10972800" cy="280831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startAt="4"/>
            </a:pPr>
            <a:r>
              <a:rPr lang="de-DE" i="1" dirty="0"/>
              <a:t>…</a:t>
            </a:r>
          </a:p>
          <a:p>
            <a:pPr marL="361950">
              <a:spcBef>
                <a:spcPts val="300"/>
              </a:spcBef>
            </a:pPr>
            <a:r>
              <a:rPr lang="de-DE" i="1" baseline="30000" dirty="0"/>
              <a:t>5</a:t>
            </a:r>
            <a:r>
              <a:rPr lang="de-DE" i="1" dirty="0"/>
              <a:t>Der Gemeinsame Bundesausschuss bestimmt in den Richtlinien nach § 92 Absatz 1 Satz 2 Nummer 16 das Nähere zur Kooperationsverpflichtung nach Satz 1 und zur digitalen Vernetzung unter besonderer Berücksichtigung der Anforderungen an die Informationssicherheit. </a:t>
            </a:r>
          </a:p>
          <a:p>
            <a:pPr marL="361950">
              <a:spcBef>
                <a:spcPts val="300"/>
              </a:spcBef>
            </a:pPr>
            <a:r>
              <a:rPr lang="de-DE" i="1" baseline="30000" dirty="0"/>
              <a:t>6</a:t>
            </a:r>
            <a:r>
              <a:rPr lang="de-DE" i="1" dirty="0"/>
              <a:t>Die Gesellschaft für Telematik nach § 291b und geeignete Dritte können beratend einbezogen werden. </a:t>
            </a:r>
          </a:p>
          <a:p>
            <a:pPr marL="361950">
              <a:spcBef>
                <a:spcPts val="300"/>
              </a:spcBef>
            </a:pPr>
            <a:r>
              <a:rPr lang="de-DE" i="1" baseline="30000" dirty="0"/>
              <a:t>7</a:t>
            </a:r>
            <a:r>
              <a:rPr lang="de-DE" i="1" dirty="0"/>
              <a:t>Der Gemeinsame Bundesausschuss legt zudem in den Richtlinien nach § 92 Absatz 1 Satz 2 Nummer 16 das Nähere für eine bundesweit einheitliche, nicht-versichertenbezogene Erfassung der medizinischen Notfallversorgung fest. </a:t>
            </a:r>
            <a:endParaRPr lang="de-DE" sz="1400" i="1" dirty="0"/>
          </a:p>
        </p:txBody>
      </p:sp>
      <p:grpSp>
        <p:nvGrpSpPr>
          <p:cNvPr id="19" name="Gruppieren 18">
            <a:extLst>
              <a:ext uri="{FF2B5EF4-FFF2-40B4-BE49-F238E27FC236}">
                <a16:creationId xmlns:a16="http://schemas.microsoft.com/office/drawing/2014/main" id="{5A07F78A-A592-4799-9C46-9BB811A12287}"/>
              </a:ext>
            </a:extLst>
          </p:cNvPr>
          <p:cNvGrpSpPr/>
          <p:nvPr/>
        </p:nvGrpSpPr>
        <p:grpSpPr>
          <a:xfrm>
            <a:off x="600610" y="130401"/>
            <a:ext cx="2448272" cy="1080120"/>
            <a:chOff x="9532607" y="1556792"/>
            <a:chExt cx="2448272" cy="1080120"/>
          </a:xfrm>
        </p:grpSpPr>
        <p:sp>
          <p:nvSpPr>
            <p:cNvPr id="20" name="Pfeil: Chevron 19">
              <a:extLst>
                <a:ext uri="{FF2B5EF4-FFF2-40B4-BE49-F238E27FC236}">
                  <a16:creationId xmlns:a16="http://schemas.microsoft.com/office/drawing/2014/main" id="{79D9927B-CE7A-430F-BDF6-88B3F6E82054}"/>
                </a:ext>
              </a:extLst>
            </p:cNvPr>
            <p:cNvSpPr/>
            <p:nvPr/>
          </p:nvSpPr>
          <p:spPr>
            <a:xfrm>
              <a:off x="953260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21" name="Grafik 20">
              <a:extLst>
                <a:ext uri="{FF2B5EF4-FFF2-40B4-BE49-F238E27FC236}">
                  <a16:creationId xmlns:a16="http://schemas.microsoft.com/office/drawing/2014/main" id="{DCEAB3C9-1375-4C79-884D-644F397AB70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spTree>
    <p:extLst>
      <p:ext uri="{BB962C8B-B14F-4D97-AF65-F5344CB8AC3E}">
        <p14:creationId xmlns:p14="http://schemas.microsoft.com/office/powerpoint/2010/main" val="236291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7">
            <a:extLst>
              <a:ext uri="{FF2B5EF4-FFF2-40B4-BE49-F238E27FC236}">
                <a16:creationId xmlns:a16="http://schemas.microsoft.com/office/drawing/2014/main" id="{ECC3F131-1421-4A0F-814B-6D3E97522DAC}"/>
              </a:ext>
            </a:extLst>
          </p:cNvPr>
          <p:cNvGraphicFramePr>
            <a:graphicFrameLocks noGrp="1"/>
          </p:cNvGraphicFramePr>
          <p:nvPr>
            <p:ph idx="1"/>
            <p:extLst>
              <p:ext uri="{D42A27DB-BD31-4B8C-83A1-F6EECF244321}">
                <p14:modId xmlns:p14="http://schemas.microsoft.com/office/powerpoint/2010/main" val="2703124158"/>
              </p:ext>
            </p:extLst>
          </p:nvPr>
        </p:nvGraphicFramePr>
        <p:xfrm>
          <a:off x="479376" y="5085184"/>
          <a:ext cx="11233237" cy="822960"/>
        </p:xfrm>
        <a:graphic>
          <a:graphicData uri="http://schemas.openxmlformats.org/drawingml/2006/table">
            <a:tbl>
              <a:tblPr firstRow="1" bandRow="1">
                <a:tableStyleId>{5940675A-B579-460E-94D1-54222C63F5DA}</a:tableStyleId>
              </a:tblPr>
              <a:tblGrid>
                <a:gridCol w="303601">
                  <a:extLst>
                    <a:ext uri="{9D8B030D-6E8A-4147-A177-3AD203B41FA5}">
                      <a16:colId xmlns:a16="http://schemas.microsoft.com/office/drawing/2014/main" val="4165814867"/>
                    </a:ext>
                  </a:extLst>
                </a:gridCol>
                <a:gridCol w="303601">
                  <a:extLst>
                    <a:ext uri="{9D8B030D-6E8A-4147-A177-3AD203B41FA5}">
                      <a16:colId xmlns:a16="http://schemas.microsoft.com/office/drawing/2014/main" val="54253937"/>
                    </a:ext>
                  </a:extLst>
                </a:gridCol>
                <a:gridCol w="303601">
                  <a:extLst>
                    <a:ext uri="{9D8B030D-6E8A-4147-A177-3AD203B41FA5}">
                      <a16:colId xmlns:a16="http://schemas.microsoft.com/office/drawing/2014/main" val="1474490245"/>
                    </a:ext>
                  </a:extLst>
                </a:gridCol>
                <a:gridCol w="303601">
                  <a:extLst>
                    <a:ext uri="{9D8B030D-6E8A-4147-A177-3AD203B41FA5}">
                      <a16:colId xmlns:a16="http://schemas.microsoft.com/office/drawing/2014/main" val="2430538559"/>
                    </a:ext>
                  </a:extLst>
                </a:gridCol>
                <a:gridCol w="303601">
                  <a:extLst>
                    <a:ext uri="{9D8B030D-6E8A-4147-A177-3AD203B41FA5}">
                      <a16:colId xmlns:a16="http://schemas.microsoft.com/office/drawing/2014/main" val="1564167108"/>
                    </a:ext>
                  </a:extLst>
                </a:gridCol>
                <a:gridCol w="303601">
                  <a:extLst>
                    <a:ext uri="{9D8B030D-6E8A-4147-A177-3AD203B41FA5}">
                      <a16:colId xmlns:a16="http://schemas.microsoft.com/office/drawing/2014/main" val="3518687971"/>
                    </a:ext>
                  </a:extLst>
                </a:gridCol>
                <a:gridCol w="303601">
                  <a:extLst>
                    <a:ext uri="{9D8B030D-6E8A-4147-A177-3AD203B41FA5}">
                      <a16:colId xmlns:a16="http://schemas.microsoft.com/office/drawing/2014/main" val="1319449225"/>
                    </a:ext>
                  </a:extLst>
                </a:gridCol>
                <a:gridCol w="303601">
                  <a:extLst>
                    <a:ext uri="{9D8B030D-6E8A-4147-A177-3AD203B41FA5}">
                      <a16:colId xmlns:a16="http://schemas.microsoft.com/office/drawing/2014/main" val="4129825423"/>
                    </a:ext>
                  </a:extLst>
                </a:gridCol>
                <a:gridCol w="303601">
                  <a:extLst>
                    <a:ext uri="{9D8B030D-6E8A-4147-A177-3AD203B41FA5}">
                      <a16:colId xmlns:a16="http://schemas.microsoft.com/office/drawing/2014/main" val="1524492947"/>
                    </a:ext>
                  </a:extLst>
                </a:gridCol>
                <a:gridCol w="303601">
                  <a:extLst>
                    <a:ext uri="{9D8B030D-6E8A-4147-A177-3AD203B41FA5}">
                      <a16:colId xmlns:a16="http://schemas.microsoft.com/office/drawing/2014/main" val="573266825"/>
                    </a:ext>
                  </a:extLst>
                </a:gridCol>
                <a:gridCol w="303601">
                  <a:extLst>
                    <a:ext uri="{9D8B030D-6E8A-4147-A177-3AD203B41FA5}">
                      <a16:colId xmlns:a16="http://schemas.microsoft.com/office/drawing/2014/main" val="225672066"/>
                    </a:ext>
                  </a:extLst>
                </a:gridCol>
                <a:gridCol w="303601">
                  <a:extLst>
                    <a:ext uri="{9D8B030D-6E8A-4147-A177-3AD203B41FA5}">
                      <a16:colId xmlns:a16="http://schemas.microsoft.com/office/drawing/2014/main" val="486038807"/>
                    </a:ext>
                  </a:extLst>
                </a:gridCol>
                <a:gridCol w="303601">
                  <a:extLst>
                    <a:ext uri="{9D8B030D-6E8A-4147-A177-3AD203B41FA5}">
                      <a16:colId xmlns:a16="http://schemas.microsoft.com/office/drawing/2014/main" val="1143528431"/>
                    </a:ext>
                  </a:extLst>
                </a:gridCol>
                <a:gridCol w="303601">
                  <a:extLst>
                    <a:ext uri="{9D8B030D-6E8A-4147-A177-3AD203B41FA5}">
                      <a16:colId xmlns:a16="http://schemas.microsoft.com/office/drawing/2014/main" val="3104668498"/>
                    </a:ext>
                  </a:extLst>
                </a:gridCol>
                <a:gridCol w="303601">
                  <a:extLst>
                    <a:ext uri="{9D8B030D-6E8A-4147-A177-3AD203B41FA5}">
                      <a16:colId xmlns:a16="http://schemas.microsoft.com/office/drawing/2014/main" val="3887449510"/>
                    </a:ext>
                  </a:extLst>
                </a:gridCol>
                <a:gridCol w="303601">
                  <a:extLst>
                    <a:ext uri="{9D8B030D-6E8A-4147-A177-3AD203B41FA5}">
                      <a16:colId xmlns:a16="http://schemas.microsoft.com/office/drawing/2014/main" val="873297614"/>
                    </a:ext>
                  </a:extLst>
                </a:gridCol>
                <a:gridCol w="303601">
                  <a:extLst>
                    <a:ext uri="{9D8B030D-6E8A-4147-A177-3AD203B41FA5}">
                      <a16:colId xmlns:a16="http://schemas.microsoft.com/office/drawing/2014/main" val="1731656827"/>
                    </a:ext>
                  </a:extLst>
                </a:gridCol>
                <a:gridCol w="303601">
                  <a:extLst>
                    <a:ext uri="{9D8B030D-6E8A-4147-A177-3AD203B41FA5}">
                      <a16:colId xmlns:a16="http://schemas.microsoft.com/office/drawing/2014/main" val="816126814"/>
                    </a:ext>
                  </a:extLst>
                </a:gridCol>
                <a:gridCol w="303601">
                  <a:extLst>
                    <a:ext uri="{9D8B030D-6E8A-4147-A177-3AD203B41FA5}">
                      <a16:colId xmlns:a16="http://schemas.microsoft.com/office/drawing/2014/main" val="250939352"/>
                    </a:ext>
                  </a:extLst>
                </a:gridCol>
                <a:gridCol w="303601">
                  <a:extLst>
                    <a:ext uri="{9D8B030D-6E8A-4147-A177-3AD203B41FA5}">
                      <a16:colId xmlns:a16="http://schemas.microsoft.com/office/drawing/2014/main" val="2162822362"/>
                    </a:ext>
                  </a:extLst>
                </a:gridCol>
                <a:gridCol w="303601">
                  <a:extLst>
                    <a:ext uri="{9D8B030D-6E8A-4147-A177-3AD203B41FA5}">
                      <a16:colId xmlns:a16="http://schemas.microsoft.com/office/drawing/2014/main" val="3321201957"/>
                    </a:ext>
                  </a:extLst>
                </a:gridCol>
                <a:gridCol w="303601">
                  <a:extLst>
                    <a:ext uri="{9D8B030D-6E8A-4147-A177-3AD203B41FA5}">
                      <a16:colId xmlns:a16="http://schemas.microsoft.com/office/drawing/2014/main" val="976468430"/>
                    </a:ext>
                  </a:extLst>
                </a:gridCol>
                <a:gridCol w="303601">
                  <a:extLst>
                    <a:ext uri="{9D8B030D-6E8A-4147-A177-3AD203B41FA5}">
                      <a16:colId xmlns:a16="http://schemas.microsoft.com/office/drawing/2014/main" val="1945789785"/>
                    </a:ext>
                  </a:extLst>
                </a:gridCol>
                <a:gridCol w="303601">
                  <a:extLst>
                    <a:ext uri="{9D8B030D-6E8A-4147-A177-3AD203B41FA5}">
                      <a16:colId xmlns:a16="http://schemas.microsoft.com/office/drawing/2014/main" val="1909941685"/>
                    </a:ext>
                  </a:extLst>
                </a:gridCol>
                <a:gridCol w="303601">
                  <a:extLst>
                    <a:ext uri="{9D8B030D-6E8A-4147-A177-3AD203B41FA5}">
                      <a16:colId xmlns:a16="http://schemas.microsoft.com/office/drawing/2014/main" val="1371166880"/>
                    </a:ext>
                  </a:extLst>
                </a:gridCol>
                <a:gridCol w="303601">
                  <a:extLst>
                    <a:ext uri="{9D8B030D-6E8A-4147-A177-3AD203B41FA5}">
                      <a16:colId xmlns:a16="http://schemas.microsoft.com/office/drawing/2014/main" val="526743503"/>
                    </a:ext>
                  </a:extLst>
                </a:gridCol>
                <a:gridCol w="303601">
                  <a:extLst>
                    <a:ext uri="{9D8B030D-6E8A-4147-A177-3AD203B41FA5}">
                      <a16:colId xmlns:a16="http://schemas.microsoft.com/office/drawing/2014/main" val="865833505"/>
                    </a:ext>
                  </a:extLst>
                </a:gridCol>
                <a:gridCol w="303601">
                  <a:extLst>
                    <a:ext uri="{9D8B030D-6E8A-4147-A177-3AD203B41FA5}">
                      <a16:colId xmlns:a16="http://schemas.microsoft.com/office/drawing/2014/main" val="4051543767"/>
                    </a:ext>
                  </a:extLst>
                </a:gridCol>
                <a:gridCol w="303601">
                  <a:extLst>
                    <a:ext uri="{9D8B030D-6E8A-4147-A177-3AD203B41FA5}">
                      <a16:colId xmlns:a16="http://schemas.microsoft.com/office/drawing/2014/main" val="228086235"/>
                    </a:ext>
                  </a:extLst>
                </a:gridCol>
                <a:gridCol w="303601">
                  <a:extLst>
                    <a:ext uri="{9D8B030D-6E8A-4147-A177-3AD203B41FA5}">
                      <a16:colId xmlns:a16="http://schemas.microsoft.com/office/drawing/2014/main" val="4200385882"/>
                    </a:ext>
                  </a:extLst>
                </a:gridCol>
                <a:gridCol w="303601">
                  <a:extLst>
                    <a:ext uri="{9D8B030D-6E8A-4147-A177-3AD203B41FA5}">
                      <a16:colId xmlns:a16="http://schemas.microsoft.com/office/drawing/2014/main" val="3566024464"/>
                    </a:ext>
                  </a:extLst>
                </a:gridCol>
                <a:gridCol w="303601">
                  <a:extLst>
                    <a:ext uri="{9D8B030D-6E8A-4147-A177-3AD203B41FA5}">
                      <a16:colId xmlns:a16="http://schemas.microsoft.com/office/drawing/2014/main" val="3114381966"/>
                    </a:ext>
                  </a:extLst>
                </a:gridCol>
                <a:gridCol w="303601">
                  <a:extLst>
                    <a:ext uri="{9D8B030D-6E8A-4147-A177-3AD203B41FA5}">
                      <a16:colId xmlns:a16="http://schemas.microsoft.com/office/drawing/2014/main" val="4152753841"/>
                    </a:ext>
                  </a:extLst>
                </a:gridCol>
                <a:gridCol w="303601">
                  <a:extLst>
                    <a:ext uri="{9D8B030D-6E8A-4147-A177-3AD203B41FA5}">
                      <a16:colId xmlns:a16="http://schemas.microsoft.com/office/drawing/2014/main" val="855971260"/>
                    </a:ext>
                  </a:extLst>
                </a:gridCol>
                <a:gridCol w="303601">
                  <a:extLst>
                    <a:ext uri="{9D8B030D-6E8A-4147-A177-3AD203B41FA5}">
                      <a16:colId xmlns:a16="http://schemas.microsoft.com/office/drawing/2014/main" val="3587647724"/>
                    </a:ext>
                  </a:extLst>
                </a:gridCol>
                <a:gridCol w="303601">
                  <a:extLst>
                    <a:ext uri="{9D8B030D-6E8A-4147-A177-3AD203B41FA5}">
                      <a16:colId xmlns:a16="http://schemas.microsoft.com/office/drawing/2014/main" val="4170992304"/>
                    </a:ext>
                  </a:extLst>
                </a:gridCol>
                <a:gridCol w="303601">
                  <a:extLst>
                    <a:ext uri="{9D8B030D-6E8A-4147-A177-3AD203B41FA5}">
                      <a16:colId xmlns:a16="http://schemas.microsoft.com/office/drawing/2014/main" val="637885977"/>
                    </a:ext>
                  </a:extLst>
                </a:gridCol>
              </a:tblGrid>
              <a:tr h="0">
                <a:tc>
                  <a:txBody>
                    <a:bodyPr/>
                    <a:lstStyle/>
                    <a:p>
                      <a:pPr algn="ctr"/>
                      <a:endParaRPr lang="de-DE" sz="900"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solidFill>
                      <a:schemeClr val="accent1">
                        <a:lumMod val="20000"/>
                        <a:lumOff val="80000"/>
                      </a:schemeClr>
                    </a:solidFill>
                  </a:tcPr>
                </a:tc>
                <a:tc>
                  <a:txBody>
                    <a:bodyPr/>
                    <a:lstStyle/>
                    <a:p>
                      <a:pPr algn="ctr"/>
                      <a:endParaRPr lang="de-DE" sz="900" dirty="0"/>
                    </a:p>
                  </a:txBody>
                  <a:tcPr>
                    <a:lnT w="12700" cap="flat" cmpd="sng" algn="ctr">
                      <a:noFill/>
                      <a:prstDash val="solid"/>
                      <a:round/>
                      <a:headEnd type="none" w="med" len="med"/>
                      <a:tailEnd type="none" w="med" len="med"/>
                    </a:lnT>
                    <a:solidFill>
                      <a:schemeClr val="accent1">
                        <a:lumMod val="20000"/>
                        <a:lumOff val="80000"/>
                      </a:schemeClr>
                    </a:solidFill>
                  </a:tcPr>
                </a:tc>
                <a:tc>
                  <a:txBody>
                    <a:bodyPr/>
                    <a:lstStyle/>
                    <a:p>
                      <a:pPr algn="ctr"/>
                      <a:endParaRPr lang="de-DE" sz="900" dirty="0"/>
                    </a:p>
                  </a:txBody>
                  <a:tcPr>
                    <a:lnT w="12700" cap="flat" cmpd="sng" algn="ctr">
                      <a:noFill/>
                      <a:prstDash val="solid"/>
                      <a:round/>
                      <a:headEnd type="none" w="med" len="med"/>
                      <a:tailEnd type="none" w="med" len="med"/>
                    </a:lnT>
                    <a:solidFill>
                      <a:schemeClr val="accent1">
                        <a:lumMod val="20000"/>
                        <a:lumOff val="80000"/>
                      </a:schemeClr>
                    </a:solidFill>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tcPr>
                </a:tc>
                <a:tc>
                  <a:txBody>
                    <a:bodyPr/>
                    <a:lstStyle/>
                    <a:p>
                      <a:pPr algn="ctr"/>
                      <a:endParaRPr lang="de-DE" sz="900" dirty="0"/>
                    </a:p>
                  </a:txBody>
                  <a:tcPr>
                    <a:lnT w="12700" cap="flat" cmpd="sng" algn="ctr">
                      <a:noFill/>
                      <a:prstDash val="solid"/>
                      <a:round/>
                      <a:headEnd type="none" w="med" len="med"/>
                      <a:tailEnd type="none" w="med" len="med"/>
                    </a:lnT>
                    <a:noFill/>
                  </a:tcPr>
                </a:tc>
                <a:tc>
                  <a:txBody>
                    <a:bodyPr/>
                    <a:lstStyle/>
                    <a:p>
                      <a:pPr algn="ctr"/>
                      <a:endParaRPr lang="de-DE" sz="900" dirty="0"/>
                    </a:p>
                  </a:txBody>
                  <a:tcPr>
                    <a:lnT w="12700" cap="flat" cmpd="sng" algn="ctr">
                      <a:noFill/>
                      <a:prstDash val="solid"/>
                      <a:round/>
                      <a:headEnd type="none" w="med" len="med"/>
                      <a:tailEnd type="none" w="med" len="med"/>
                    </a:lnT>
                    <a:solidFill>
                      <a:schemeClr val="accent6">
                        <a:lumMod val="20000"/>
                        <a:lumOff val="80000"/>
                      </a:schemeClr>
                    </a:solidFill>
                  </a:tcPr>
                </a:tc>
                <a:tc>
                  <a:txBody>
                    <a:bodyPr/>
                    <a:lstStyle/>
                    <a:p>
                      <a:pPr algn="ctr"/>
                      <a:endParaRPr lang="de-DE" sz="900" dirty="0"/>
                    </a:p>
                  </a:txBody>
                  <a:tcPr>
                    <a:lnT w="12700" cap="flat" cmpd="sng" algn="ctr">
                      <a:noFill/>
                      <a:prstDash val="solid"/>
                      <a:round/>
                      <a:headEnd type="none" w="med" len="med"/>
                      <a:tailEnd type="none" w="med" len="med"/>
                    </a:lnT>
                    <a:solidFill>
                      <a:schemeClr val="accent6">
                        <a:lumMod val="20000"/>
                        <a:lumOff val="80000"/>
                      </a:schemeClr>
                    </a:solidFill>
                  </a:tcPr>
                </a:tc>
                <a:tc>
                  <a:txBody>
                    <a:bodyPr/>
                    <a:lstStyle/>
                    <a:p>
                      <a:pPr algn="ctr"/>
                      <a:endParaRPr lang="de-DE" sz="900"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1351730168"/>
                  </a:ext>
                </a:extLst>
              </a:tr>
              <a:tr h="0">
                <a:tc>
                  <a:txBody>
                    <a:bodyPr/>
                    <a:lstStyle/>
                    <a:p>
                      <a:pPr algn="ctr"/>
                      <a:r>
                        <a:rPr lang="de-DE" sz="900" dirty="0"/>
                        <a:t>1</a:t>
                      </a:r>
                    </a:p>
                  </a:txBody>
                  <a:tcPr>
                    <a:lnL w="12700" cap="flat" cmpd="sng" algn="ctr">
                      <a:noFill/>
                      <a:prstDash val="solid"/>
                      <a:round/>
                      <a:headEnd type="none" w="med" len="med"/>
                      <a:tailEnd type="none" w="med" len="med"/>
                    </a:lnL>
                    <a:lnB w="12700" cmpd="sng">
                      <a:noFill/>
                    </a:lnB>
                  </a:tcPr>
                </a:tc>
                <a:tc>
                  <a:txBody>
                    <a:bodyPr/>
                    <a:lstStyle/>
                    <a:p>
                      <a:pPr algn="ctr"/>
                      <a:r>
                        <a:rPr lang="de-DE" sz="900" dirty="0"/>
                        <a:t>2</a:t>
                      </a:r>
                    </a:p>
                  </a:txBody>
                  <a:tcPr>
                    <a:lnB w="12700" cmpd="sng">
                      <a:noFill/>
                    </a:lnB>
                  </a:tcPr>
                </a:tc>
                <a:tc>
                  <a:txBody>
                    <a:bodyPr/>
                    <a:lstStyle/>
                    <a:p>
                      <a:pPr algn="ctr"/>
                      <a:r>
                        <a:rPr lang="de-DE" sz="900" dirty="0"/>
                        <a:t>3</a:t>
                      </a:r>
                    </a:p>
                  </a:txBody>
                  <a:tcPr>
                    <a:lnB w="12700" cmpd="sng">
                      <a:noFill/>
                    </a:lnB>
                  </a:tcPr>
                </a:tc>
                <a:tc>
                  <a:txBody>
                    <a:bodyPr/>
                    <a:lstStyle/>
                    <a:p>
                      <a:pPr algn="ctr"/>
                      <a:r>
                        <a:rPr lang="de-DE" sz="900" dirty="0"/>
                        <a:t>4</a:t>
                      </a:r>
                    </a:p>
                  </a:txBody>
                  <a:tcPr>
                    <a:lnB w="12700" cmpd="sng">
                      <a:noFill/>
                    </a:lnB>
                  </a:tcPr>
                </a:tc>
                <a:tc>
                  <a:txBody>
                    <a:bodyPr/>
                    <a:lstStyle/>
                    <a:p>
                      <a:pPr algn="ctr"/>
                      <a:r>
                        <a:rPr lang="de-DE" sz="900" dirty="0"/>
                        <a:t>5</a:t>
                      </a:r>
                    </a:p>
                  </a:txBody>
                  <a:tcPr>
                    <a:lnB w="12700" cmpd="sng">
                      <a:noFill/>
                    </a:lnB>
                  </a:tcPr>
                </a:tc>
                <a:tc>
                  <a:txBody>
                    <a:bodyPr/>
                    <a:lstStyle/>
                    <a:p>
                      <a:pPr algn="ctr"/>
                      <a:r>
                        <a:rPr lang="de-DE" sz="900" dirty="0"/>
                        <a:t>6</a:t>
                      </a:r>
                    </a:p>
                  </a:txBody>
                  <a:tcPr>
                    <a:lnB w="12700" cmpd="sng">
                      <a:noFill/>
                    </a:lnB>
                  </a:tcPr>
                </a:tc>
                <a:tc>
                  <a:txBody>
                    <a:bodyPr/>
                    <a:lstStyle/>
                    <a:p>
                      <a:pPr algn="ctr"/>
                      <a:r>
                        <a:rPr lang="de-DE" sz="900" dirty="0"/>
                        <a:t>7</a:t>
                      </a:r>
                    </a:p>
                  </a:txBody>
                  <a:tcPr>
                    <a:lnB w="12700" cmpd="sng">
                      <a:noFill/>
                    </a:lnB>
                  </a:tcPr>
                </a:tc>
                <a:tc>
                  <a:txBody>
                    <a:bodyPr/>
                    <a:lstStyle/>
                    <a:p>
                      <a:pPr algn="ctr"/>
                      <a:r>
                        <a:rPr lang="de-DE" sz="900" dirty="0"/>
                        <a:t>8</a:t>
                      </a:r>
                    </a:p>
                  </a:txBody>
                  <a:tcPr>
                    <a:lnB w="12700" cmpd="sng">
                      <a:noFill/>
                    </a:lnB>
                  </a:tcPr>
                </a:tc>
                <a:tc>
                  <a:txBody>
                    <a:bodyPr/>
                    <a:lstStyle/>
                    <a:p>
                      <a:pPr algn="ctr"/>
                      <a:r>
                        <a:rPr lang="de-DE" sz="900" dirty="0"/>
                        <a:t>9</a:t>
                      </a:r>
                    </a:p>
                  </a:txBody>
                  <a:tcPr>
                    <a:lnB w="12700" cmpd="sng">
                      <a:noFill/>
                    </a:lnB>
                  </a:tcPr>
                </a:tc>
                <a:tc>
                  <a:txBody>
                    <a:bodyPr/>
                    <a:lstStyle/>
                    <a:p>
                      <a:pPr algn="ctr"/>
                      <a:r>
                        <a:rPr lang="de-DE" sz="900" dirty="0"/>
                        <a:t>10</a:t>
                      </a:r>
                    </a:p>
                  </a:txBody>
                  <a:tcPr>
                    <a:lnB w="12700" cmpd="sng">
                      <a:noFill/>
                    </a:lnB>
                  </a:tcPr>
                </a:tc>
                <a:tc>
                  <a:txBody>
                    <a:bodyPr/>
                    <a:lstStyle/>
                    <a:p>
                      <a:pPr algn="ctr"/>
                      <a:r>
                        <a:rPr lang="de-DE" sz="900" dirty="0"/>
                        <a:t>11</a:t>
                      </a:r>
                    </a:p>
                  </a:txBody>
                  <a:tcPr>
                    <a:lnB w="12700" cmpd="sng">
                      <a:noFill/>
                    </a:lnB>
                  </a:tcPr>
                </a:tc>
                <a:tc>
                  <a:txBody>
                    <a:bodyPr/>
                    <a:lstStyle/>
                    <a:p>
                      <a:pPr algn="ctr"/>
                      <a:r>
                        <a:rPr lang="de-DE" sz="900" dirty="0"/>
                        <a:t>12</a:t>
                      </a:r>
                    </a:p>
                  </a:txBody>
                  <a:tcPr>
                    <a:lnB w="12700" cmpd="sng">
                      <a:noFill/>
                    </a:lnB>
                  </a:tcPr>
                </a:tc>
                <a:tc>
                  <a:txBody>
                    <a:bodyPr/>
                    <a:lstStyle/>
                    <a:p>
                      <a:pPr algn="ctr"/>
                      <a:r>
                        <a:rPr lang="de-DE" sz="900" dirty="0"/>
                        <a:t>13</a:t>
                      </a:r>
                    </a:p>
                  </a:txBody>
                  <a:tcPr>
                    <a:lnB w="12700" cmpd="sng">
                      <a:noFill/>
                    </a:lnB>
                  </a:tcPr>
                </a:tc>
                <a:tc>
                  <a:txBody>
                    <a:bodyPr/>
                    <a:lstStyle/>
                    <a:p>
                      <a:pPr algn="ctr"/>
                      <a:r>
                        <a:rPr lang="de-DE" sz="900" dirty="0"/>
                        <a:t>14</a:t>
                      </a:r>
                    </a:p>
                  </a:txBody>
                  <a:tcPr>
                    <a:lnB w="12700" cmpd="sng">
                      <a:noFill/>
                    </a:lnB>
                  </a:tcPr>
                </a:tc>
                <a:tc>
                  <a:txBody>
                    <a:bodyPr/>
                    <a:lstStyle/>
                    <a:p>
                      <a:pPr algn="ctr"/>
                      <a:r>
                        <a:rPr lang="de-DE" sz="900" dirty="0"/>
                        <a:t>15</a:t>
                      </a:r>
                    </a:p>
                  </a:txBody>
                  <a:tcPr>
                    <a:lnB w="12700" cmpd="sng">
                      <a:noFill/>
                    </a:lnB>
                  </a:tcPr>
                </a:tc>
                <a:tc>
                  <a:txBody>
                    <a:bodyPr/>
                    <a:lstStyle/>
                    <a:p>
                      <a:pPr algn="ctr"/>
                      <a:r>
                        <a:rPr lang="de-DE" sz="900" dirty="0"/>
                        <a:t>16</a:t>
                      </a:r>
                    </a:p>
                  </a:txBody>
                  <a:tcPr>
                    <a:lnB w="12700" cmpd="sng">
                      <a:noFill/>
                    </a:lnB>
                  </a:tcPr>
                </a:tc>
                <a:tc>
                  <a:txBody>
                    <a:bodyPr/>
                    <a:lstStyle/>
                    <a:p>
                      <a:pPr algn="ctr"/>
                      <a:r>
                        <a:rPr lang="de-DE" sz="900" dirty="0"/>
                        <a:t>17</a:t>
                      </a:r>
                    </a:p>
                  </a:txBody>
                  <a:tcPr>
                    <a:lnB w="12700" cmpd="sng">
                      <a:noFill/>
                    </a:lnB>
                  </a:tcPr>
                </a:tc>
                <a:tc>
                  <a:txBody>
                    <a:bodyPr/>
                    <a:lstStyle/>
                    <a:p>
                      <a:pPr algn="ctr"/>
                      <a:r>
                        <a:rPr lang="de-DE" sz="900" dirty="0"/>
                        <a:t>18</a:t>
                      </a:r>
                    </a:p>
                  </a:txBody>
                  <a:tcPr>
                    <a:lnB w="12700" cmpd="sng">
                      <a:noFill/>
                    </a:lnB>
                  </a:tcPr>
                </a:tc>
                <a:tc>
                  <a:txBody>
                    <a:bodyPr/>
                    <a:lstStyle/>
                    <a:p>
                      <a:pPr algn="ctr"/>
                      <a:r>
                        <a:rPr lang="de-DE" sz="900" dirty="0"/>
                        <a:t>19</a:t>
                      </a:r>
                    </a:p>
                  </a:txBody>
                  <a:tcPr>
                    <a:lnB w="12700" cmpd="sng">
                      <a:noFill/>
                    </a:lnB>
                  </a:tcPr>
                </a:tc>
                <a:tc>
                  <a:txBody>
                    <a:bodyPr/>
                    <a:lstStyle/>
                    <a:p>
                      <a:pPr algn="ctr"/>
                      <a:r>
                        <a:rPr lang="de-DE" sz="900" dirty="0"/>
                        <a:t>20</a:t>
                      </a:r>
                    </a:p>
                  </a:txBody>
                  <a:tcPr>
                    <a:lnB w="12700" cmpd="sng">
                      <a:noFill/>
                    </a:lnB>
                  </a:tcPr>
                </a:tc>
                <a:tc>
                  <a:txBody>
                    <a:bodyPr/>
                    <a:lstStyle/>
                    <a:p>
                      <a:pPr algn="ctr"/>
                      <a:r>
                        <a:rPr lang="de-DE" sz="900" dirty="0"/>
                        <a:t>21</a:t>
                      </a:r>
                    </a:p>
                  </a:txBody>
                  <a:tcPr>
                    <a:lnB w="12700" cmpd="sng">
                      <a:noFill/>
                    </a:lnB>
                  </a:tcPr>
                </a:tc>
                <a:tc>
                  <a:txBody>
                    <a:bodyPr/>
                    <a:lstStyle/>
                    <a:p>
                      <a:pPr algn="ctr"/>
                      <a:r>
                        <a:rPr lang="de-DE" sz="900" dirty="0"/>
                        <a:t>22</a:t>
                      </a:r>
                    </a:p>
                  </a:txBody>
                  <a:tcPr>
                    <a:lnB w="12700" cmpd="sng">
                      <a:noFill/>
                    </a:lnB>
                  </a:tcPr>
                </a:tc>
                <a:tc>
                  <a:txBody>
                    <a:bodyPr/>
                    <a:lstStyle/>
                    <a:p>
                      <a:pPr algn="ctr"/>
                      <a:r>
                        <a:rPr lang="de-DE" sz="900" dirty="0"/>
                        <a:t>23</a:t>
                      </a:r>
                    </a:p>
                  </a:txBody>
                  <a:tcPr>
                    <a:lnB w="12700" cmpd="sng">
                      <a:noFill/>
                    </a:lnB>
                  </a:tcPr>
                </a:tc>
                <a:tc>
                  <a:txBody>
                    <a:bodyPr/>
                    <a:lstStyle/>
                    <a:p>
                      <a:pPr algn="ctr"/>
                      <a:r>
                        <a:rPr lang="de-DE" sz="900" dirty="0"/>
                        <a:t>24</a:t>
                      </a:r>
                    </a:p>
                  </a:txBody>
                  <a:tcPr>
                    <a:lnB w="12700" cmpd="sng">
                      <a:noFill/>
                    </a:lnB>
                  </a:tcPr>
                </a:tc>
                <a:tc>
                  <a:txBody>
                    <a:bodyPr/>
                    <a:lstStyle/>
                    <a:p>
                      <a:pPr algn="ctr"/>
                      <a:r>
                        <a:rPr lang="de-DE" sz="900" dirty="0"/>
                        <a:t>25</a:t>
                      </a:r>
                    </a:p>
                  </a:txBody>
                  <a:tcPr>
                    <a:lnB w="12700" cmpd="sng">
                      <a:noFill/>
                    </a:lnB>
                  </a:tcPr>
                </a:tc>
                <a:tc>
                  <a:txBody>
                    <a:bodyPr/>
                    <a:lstStyle/>
                    <a:p>
                      <a:pPr algn="ctr"/>
                      <a:r>
                        <a:rPr lang="de-DE" sz="900" dirty="0"/>
                        <a:t>26</a:t>
                      </a:r>
                    </a:p>
                  </a:txBody>
                  <a:tcPr>
                    <a:lnB w="12700" cmpd="sng">
                      <a:noFill/>
                    </a:lnB>
                  </a:tcPr>
                </a:tc>
                <a:tc>
                  <a:txBody>
                    <a:bodyPr/>
                    <a:lstStyle/>
                    <a:p>
                      <a:pPr algn="ctr"/>
                      <a:r>
                        <a:rPr lang="de-DE" sz="900" dirty="0"/>
                        <a:t>27</a:t>
                      </a:r>
                    </a:p>
                  </a:txBody>
                  <a:tcPr>
                    <a:lnB w="12700" cmpd="sng">
                      <a:noFill/>
                    </a:lnB>
                  </a:tcPr>
                </a:tc>
                <a:tc>
                  <a:txBody>
                    <a:bodyPr/>
                    <a:lstStyle/>
                    <a:p>
                      <a:pPr algn="ctr"/>
                      <a:r>
                        <a:rPr lang="de-DE" sz="900" dirty="0"/>
                        <a:t>28</a:t>
                      </a:r>
                    </a:p>
                  </a:txBody>
                  <a:tcPr>
                    <a:lnB w="12700" cmpd="sng">
                      <a:noFill/>
                    </a:lnB>
                  </a:tcPr>
                </a:tc>
                <a:tc>
                  <a:txBody>
                    <a:bodyPr/>
                    <a:lstStyle/>
                    <a:p>
                      <a:pPr algn="ctr"/>
                      <a:r>
                        <a:rPr lang="de-DE" sz="900" dirty="0"/>
                        <a:t>29</a:t>
                      </a:r>
                    </a:p>
                  </a:txBody>
                  <a:tcPr>
                    <a:lnB w="12700" cmpd="sng">
                      <a:noFill/>
                    </a:lnB>
                  </a:tcPr>
                </a:tc>
                <a:tc>
                  <a:txBody>
                    <a:bodyPr/>
                    <a:lstStyle/>
                    <a:p>
                      <a:pPr algn="ctr"/>
                      <a:r>
                        <a:rPr lang="de-DE" sz="900" dirty="0"/>
                        <a:t>30</a:t>
                      </a:r>
                    </a:p>
                  </a:txBody>
                  <a:tcPr>
                    <a:lnB w="12700" cmpd="sng">
                      <a:noFill/>
                    </a:lnB>
                  </a:tcPr>
                </a:tc>
                <a:tc>
                  <a:txBody>
                    <a:bodyPr/>
                    <a:lstStyle/>
                    <a:p>
                      <a:pPr algn="ctr"/>
                      <a:r>
                        <a:rPr lang="de-DE" sz="900" dirty="0"/>
                        <a:t>31</a:t>
                      </a:r>
                    </a:p>
                  </a:txBody>
                  <a:tcPr>
                    <a:lnB w="12700" cmpd="sng">
                      <a:noFill/>
                    </a:lnB>
                  </a:tcPr>
                </a:tc>
                <a:tc>
                  <a:txBody>
                    <a:bodyPr/>
                    <a:lstStyle/>
                    <a:p>
                      <a:pPr algn="ctr"/>
                      <a:r>
                        <a:rPr lang="de-DE" sz="900" dirty="0"/>
                        <a:t>32</a:t>
                      </a:r>
                    </a:p>
                  </a:txBody>
                  <a:tcPr>
                    <a:lnB w="12700" cmpd="sng">
                      <a:noFill/>
                    </a:lnB>
                  </a:tcPr>
                </a:tc>
                <a:tc>
                  <a:txBody>
                    <a:bodyPr/>
                    <a:lstStyle/>
                    <a:p>
                      <a:pPr algn="ctr"/>
                      <a:r>
                        <a:rPr lang="de-DE" sz="900" dirty="0"/>
                        <a:t>33</a:t>
                      </a:r>
                    </a:p>
                  </a:txBody>
                  <a:tcPr>
                    <a:lnB w="12700" cmpd="sng">
                      <a:noFill/>
                    </a:lnB>
                  </a:tcPr>
                </a:tc>
                <a:tc>
                  <a:txBody>
                    <a:bodyPr/>
                    <a:lstStyle/>
                    <a:p>
                      <a:pPr algn="ctr"/>
                      <a:r>
                        <a:rPr lang="de-DE" sz="900" dirty="0"/>
                        <a:t>34</a:t>
                      </a:r>
                    </a:p>
                  </a:txBody>
                  <a:tcPr>
                    <a:lnB w="12700" cmpd="sng">
                      <a:noFill/>
                    </a:lnB>
                  </a:tcPr>
                </a:tc>
                <a:tc>
                  <a:txBody>
                    <a:bodyPr/>
                    <a:lstStyle/>
                    <a:p>
                      <a:pPr algn="ctr"/>
                      <a:r>
                        <a:rPr lang="de-DE" sz="900" dirty="0"/>
                        <a:t>35</a:t>
                      </a:r>
                    </a:p>
                  </a:txBody>
                  <a:tcPr>
                    <a:lnB w="12700" cmpd="sng">
                      <a:noFill/>
                    </a:lnB>
                  </a:tcPr>
                </a:tc>
                <a:tc>
                  <a:txBody>
                    <a:bodyPr/>
                    <a:lstStyle/>
                    <a:p>
                      <a:pPr algn="ctr"/>
                      <a:r>
                        <a:rPr lang="de-DE" sz="900" dirty="0"/>
                        <a:t>36</a:t>
                      </a:r>
                    </a:p>
                  </a:txBody>
                  <a:tcPr>
                    <a:lnB w="12700" cmpd="sng">
                      <a:noFill/>
                    </a:lnB>
                  </a:tcPr>
                </a:tc>
                <a:tc>
                  <a:txBody>
                    <a:bodyPr/>
                    <a:lstStyle/>
                    <a:p>
                      <a:pPr algn="ctr"/>
                      <a:r>
                        <a:rPr lang="de-DE" sz="900" dirty="0"/>
                        <a:t>37</a:t>
                      </a:r>
                    </a:p>
                  </a:txBody>
                  <a:tcPr>
                    <a:lnR w="12700" cap="flat" cmpd="sng" algn="ctr">
                      <a:noFill/>
                      <a:prstDash val="solid"/>
                      <a:round/>
                      <a:headEnd type="none" w="med" len="med"/>
                      <a:tailEnd type="none" w="med" len="med"/>
                    </a:lnR>
                    <a:lnB w="12700" cmpd="sng">
                      <a:noFill/>
                    </a:lnB>
                  </a:tcPr>
                </a:tc>
                <a:extLst>
                  <a:ext uri="{0D108BD9-81ED-4DB2-BD59-A6C34878D82A}">
                    <a16:rowId xmlns:a16="http://schemas.microsoft.com/office/drawing/2014/main" val="3387227380"/>
                  </a:ext>
                </a:extLst>
              </a:tr>
              <a:tr h="0">
                <a:tc gridSpan="36">
                  <a:txBody>
                    <a:bodyPr/>
                    <a:lstStyle/>
                    <a:p>
                      <a:pPr algn="ctr"/>
                      <a:r>
                        <a:rPr lang="de-DE" sz="1800" dirty="0"/>
                        <a:t>Monate</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00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sz="1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0973937"/>
                  </a:ext>
                </a:extLst>
              </a:tr>
            </a:tbl>
          </a:graphicData>
        </a:graphic>
      </p:graphicFrame>
      <p:sp>
        <p:nvSpPr>
          <p:cNvPr id="3" name="Datumsplatzhalter 2">
            <a:extLst>
              <a:ext uri="{FF2B5EF4-FFF2-40B4-BE49-F238E27FC236}">
                <a16:creationId xmlns:a16="http://schemas.microsoft.com/office/drawing/2014/main" id="{2FC31575-9CC0-43DB-A77D-CA284B35C92C}"/>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D01D4DA2-5FC6-42E9-9DD3-8AD99308372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414B063C-053C-473D-AF6F-1D35706AFABC}"/>
              </a:ext>
            </a:extLst>
          </p:cNvPr>
          <p:cNvSpPr>
            <a:spLocks noGrp="1"/>
          </p:cNvSpPr>
          <p:nvPr>
            <p:ph type="sldNum" sz="quarter" idx="12"/>
          </p:nvPr>
        </p:nvSpPr>
        <p:spPr/>
        <p:txBody>
          <a:bodyPr/>
          <a:lstStyle/>
          <a:p>
            <a:pPr>
              <a:defRPr/>
            </a:pPr>
            <a:fld id="{26B0DD0A-270A-4270-B6CA-863BF67EFA8E}" type="slidenum">
              <a:rPr lang="de-DE" smtClean="0"/>
              <a:pPr>
                <a:defRPr/>
              </a:pPr>
              <a:t>62</a:t>
            </a:fld>
            <a:endParaRPr lang="de-DE" dirty="0"/>
          </a:p>
        </p:txBody>
      </p:sp>
      <p:sp>
        <p:nvSpPr>
          <p:cNvPr id="6" name="Titel 5">
            <a:extLst>
              <a:ext uri="{FF2B5EF4-FFF2-40B4-BE49-F238E27FC236}">
                <a16:creationId xmlns:a16="http://schemas.microsoft.com/office/drawing/2014/main" id="{09C2CE9C-4807-48AE-8022-EA254AF06EC2}"/>
              </a:ext>
            </a:extLst>
          </p:cNvPr>
          <p:cNvSpPr>
            <a:spLocks noGrp="1"/>
          </p:cNvSpPr>
          <p:nvPr>
            <p:ph type="title"/>
          </p:nvPr>
        </p:nvSpPr>
        <p:spPr/>
        <p:txBody>
          <a:bodyPr/>
          <a:lstStyle/>
          <a:p>
            <a:r>
              <a:rPr lang="de-DE" dirty="0"/>
              <a:t>Zeitplan</a:t>
            </a:r>
          </a:p>
        </p:txBody>
      </p:sp>
      <p:sp>
        <p:nvSpPr>
          <p:cNvPr id="9" name="Sprechblase: rechteckig mit abgerundeten Ecken 8">
            <a:extLst>
              <a:ext uri="{FF2B5EF4-FFF2-40B4-BE49-F238E27FC236}">
                <a16:creationId xmlns:a16="http://schemas.microsoft.com/office/drawing/2014/main" id="{DAA271A0-813D-4E48-9911-FF12FB68497F}"/>
              </a:ext>
            </a:extLst>
          </p:cNvPr>
          <p:cNvSpPr/>
          <p:nvPr/>
        </p:nvSpPr>
        <p:spPr>
          <a:xfrm>
            <a:off x="643817" y="3573017"/>
            <a:ext cx="1224136" cy="432048"/>
          </a:xfrm>
          <a:prstGeom prst="wedgeRoundRectCallout">
            <a:avLst>
              <a:gd name="adj1" fmla="val -61453"/>
              <a:gd name="adj2" fmla="val 340281"/>
              <a:gd name="adj3" fmla="val 16667"/>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Verkündung</a:t>
            </a:r>
          </a:p>
        </p:txBody>
      </p:sp>
      <p:sp>
        <p:nvSpPr>
          <p:cNvPr id="10" name="Sprechblase: rechteckig mit abgerundeten Ecken 9">
            <a:extLst>
              <a:ext uri="{FF2B5EF4-FFF2-40B4-BE49-F238E27FC236}">
                <a16:creationId xmlns:a16="http://schemas.microsoft.com/office/drawing/2014/main" id="{A40FAFB7-49EB-4A52-A348-B68623C4A2FF}"/>
              </a:ext>
            </a:extLst>
          </p:cNvPr>
          <p:cNvSpPr/>
          <p:nvPr/>
        </p:nvSpPr>
        <p:spPr>
          <a:xfrm>
            <a:off x="3265500" y="2492896"/>
            <a:ext cx="1800200" cy="936104"/>
          </a:xfrm>
          <a:prstGeom prst="wedgeRoundRectCallout">
            <a:avLst>
              <a:gd name="adj1" fmla="val 96931"/>
              <a:gd name="adj2" fmla="val 223834"/>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400" dirty="0"/>
              <a:t>Frist G-BA Richtlinien zu INZ und ING </a:t>
            </a:r>
            <a:br>
              <a:rPr lang="de-DE" sz="1400" dirty="0"/>
            </a:br>
            <a:r>
              <a:rPr lang="de-DE" sz="1400" dirty="0"/>
              <a:t>(§ 92 Abs. 1 Nr. 16)</a:t>
            </a:r>
          </a:p>
        </p:txBody>
      </p:sp>
      <p:sp>
        <p:nvSpPr>
          <p:cNvPr id="11" name="Sprechblase: rechteckig mit abgerundeten Ecken 10">
            <a:extLst>
              <a:ext uri="{FF2B5EF4-FFF2-40B4-BE49-F238E27FC236}">
                <a16:creationId xmlns:a16="http://schemas.microsoft.com/office/drawing/2014/main" id="{30E533AC-9307-4CD9-8041-75E706C25036}"/>
              </a:ext>
            </a:extLst>
          </p:cNvPr>
          <p:cNvSpPr/>
          <p:nvPr/>
        </p:nvSpPr>
        <p:spPr>
          <a:xfrm>
            <a:off x="5065700" y="2492896"/>
            <a:ext cx="1656184" cy="936104"/>
          </a:xfrm>
          <a:prstGeom prst="wedgeRoundRectCallout">
            <a:avLst>
              <a:gd name="adj1" fmla="val 37621"/>
              <a:gd name="adj2" fmla="val 22712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400" dirty="0"/>
              <a:t>Inkrafttreten der G-BA Richtlinien zu INZ und ING </a:t>
            </a:r>
            <a:br>
              <a:rPr lang="de-DE" sz="1400" dirty="0"/>
            </a:br>
            <a:r>
              <a:rPr lang="de-DE" sz="1400" dirty="0"/>
              <a:t>(§ 92 Abs. 1 Nr. 16)</a:t>
            </a:r>
          </a:p>
        </p:txBody>
      </p:sp>
      <p:sp>
        <p:nvSpPr>
          <p:cNvPr id="12" name="Sprechblase: rechteckig mit abgerundeten Ecken 11">
            <a:extLst>
              <a:ext uri="{FF2B5EF4-FFF2-40B4-BE49-F238E27FC236}">
                <a16:creationId xmlns:a16="http://schemas.microsoft.com/office/drawing/2014/main" id="{52483E14-865F-4E13-B20A-CD082D761CC1}"/>
              </a:ext>
            </a:extLst>
          </p:cNvPr>
          <p:cNvSpPr/>
          <p:nvPr/>
        </p:nvSpPr>
        <p:spPr>
          <a:xfrm>
            <a:off x="6600056" y="3573017"/>
            <a:ext cx="1224136" cy="432048"/>
          </a:xfrm>
          <a:prstGeom prst="wedgeRoundRectCallout">
            <a:avLst>
              <a:gd name="adj1" fmla="val -54877"/>
              <a:gd name="adj2" fmla="val 299027"/>
              <a:gd name="adj3" fmla="val 16667"/>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Inkrafttreten</a:t>
            </a:r>
          </a:p>
        </p:txBody>
      </p:sp>
      <p:sp>
        <p:nvSpPr>
          <p:cNvPr id="13" name="Sprechblase: rechteckig mit abgerundeten Ecken 12">
            <a:extLst>
              <a:ext uri="{FF2B5EF4-FFF2-40B4-BE49-F238E27FC236}">
                <a16:creationId xmlns:a16="http://schemas.microsoft.com/office/drawing/2014/main" id="{8184230C-0F1D-487C-846A-FEF656728658}"/>
              </a:ext>
            </a:extLst>
          </p:cNvPr>
          <p:cNvSpPr/>
          <p:nvPr/>
        </p:nvSpPr>
        <p:spPr>
          <a:xfrm>
            <a:off x="8737600" y="1628800"/>
            <a:ext cx="2398960" cy="720080"/>
          </a:xfrm>
          <a:prstGeom prst="wedgeRoundRectCallout">
            <a:avLst>
              <a:gd name="adj1" fmla="val -39972"/>
              <a:gd name="adj2" fmla="val 42851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t>Festlegung der INZ-Standorte durch die erweiterten Landesausschüsse </a:t>
            </a:r>
          </a:p>
        </p:txBody>
      </p:sp>
      <p:sp>
        <p:nvSpPr>
          <p:cNvPr id="16" name="Sprechblase: rechteckig mit abgerundeten Ecken 15">
            <a:extLst>
              <a:ext uri="{FF2B5EF4-FFF2-40B4-BE49-F238E27FC236}">
                <a16:creationId xmlns:a16="http://schemas.microsoft.com/office/drawing/2014/main" id="{8DDF20C3-3D91-4863-9620-4A7228757AF6}"/>
              </a:ext>
            </a:extLst>
          </p:cNvPr>
          <p:cNvSpPr/>
          <p:nvPr/>
        </p:nvSpPr>
        <p:spPr>
          <a:xfrm>
            <a:off x="10200456" y="3986842"/>
            <a:ext cx="1645320" cy="720080"/>
          </a:xfrm>
          <a:prstGeom prst="wedgeRoundRectCallout">
            <a:avLst>
              <a:gd name="adj1" fmla="val -13656"/>
              <a:gd name="adj2" fmla="val 100391"/>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Vereinbarung zwischen KV und Krankenhaus</a:t>
            </a:r>
          </a:p>
        </p:txBody>
      </p:sp>
      <p:sp>
        <p:nvSpPr>
          <p:cNvPr id="17" name="Sprechblase: rechteckig mit abgerundeten Ecken 16">
            <a:extLst>
              <a:ext uri="{FF2B5EF4-FFF2-40B4-BE49-F238E27FC236}">
                <a16:creationId xmlns:a16="http://schemas.microsoft.com/office/drawing/2014/main" id="{96C53F1B-AD10-4455-880B-3DDECB014CD0}"/>
              </a:ext>
            </a:extLst>
          </p:cNvPr>
          <p:cNvSpPr/>
          <p:nvPr/>
        </p:nvSpPr>
        <p:spPr>
          <a:xfrm>
            <a:off x="9696400" y="2367102"/>
            <a:ext cx="1440160" cy="545152"/>
          </a:xfrm>
          <a:prstGeom prst="wedgeRoundRectCallout">
            <a:avLst>
              <a:gd name="adj1" fmla="val -37496"/>
              <a:gd name="adj2" fmla="val 449494"/>
              <a:gd name="adj3" fmla="val 16667"/>
            </a:avLst>
          </a:prstGeom>
          <a:gradFill>
            <a:gsLst>
              <a:gs pos="0">
                <a:schemeClr val="accent2">
                  <a:lumMod val="20000"/>
                  <a:lumOff val="80000"/>
                </a:schemeClr>
              </a:gs>
              <a:gs pos="35000">
                <a:schemeClr val="accent1">
                  <a:lumMod val="20000"/>
                  <a:lumOff val="80000"/>
                </a:schemeClr>
              </a:gs>
              <a:gs pos="100000">
                <a:schemeClr val="bg2"/>
              </a:gs>
            </a:gsLst>
          </a:gra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t>Ggf. Ersatzvornahme</a:t>
            </a:r>
          </a:p>
        </p:txBody>
      </p:sp>
    </p:spTree>
    <p:extLst>
      <p:ext uri="{BB962C8B-B14F-4D97-AF65-F5344CB8AC3E}">
        <p14:creationId xmlns:p14="http://schemas.microsoft.com/office/powerpoint/2010/main" val="416983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FFA592-B80A-41FA-9D15-EB599CFB33D8}"/>
              </a:ext>
            </a:extLst>
          </p:cNvPr>
          <p:cNvSpPr>
            <a:spLocks noGrp="1"/>
          </p:cNvSpPr>
          <p:nvPr>
            <p:ph type="title"/>
          </p:nvPr>
        </p:nvSpPr>
        <p:spPr/>
        <p:txBody>
          <a:bodyPr/>
          <a:lstStyle/>
          <a:p>
            <a:r>
              <a:rPr lang="de-DE" dirty="0"/>
              <a:t>Bewertung</a:t>
            </a:r>
          </a:p>
        </p:txBody>
      </p:sp>
      <p:sp>
        <p:nvSpPr>
          <p:cNvPr id="10" name="Rechteck 9">
            <a:extLst>
              <a:ext uri="{FF2B5EF4-FFF2-40B4-BE49-F238E27FC236}">
                <a16:creationId xmlns:a16="http://schemas.microsoft.com/office/drawing/2014/main" id="{73A510A9-67B0-4585-B03D-1DE15D0A7E8F}"/>
              </a:ext>
            </a:extLst>
          </p:cNvPr>
          <p:cNvSpPr/>
          <p:nvPr/>
        </p:nvSpPr>
        <p:spPr>
          <a:xfrm>
            <a:off x="222726"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Technische und organisatorische Verknüpfung von Rettungsleitstelle und KV-Notfallnummer</a:t>
            </a:r>
          </a:p>
          <a:p>
            <a:pPr marL="179388" indent="-179388">
              <a:buBlip>
                <a:blip r:embed="rId2"/>
              </a:buBlip>
            </a:pPr>
            <a:r>
              <a:rPr lang="de-DE" sz="1400" dirty="0"/>
              <a:t>Einheitliches standardisiertes </a:t>
            </a:r>
            <a:r>
              <a:rPr lang="de-DE" sz="1400" dirty="0" err="1"/>
              <a:t>Triagesystem</a:t>
            </a:r>
            <a:endParaRPr lang="de-DE" sz="1400" dirty="0"/>
          </a:p>
          <a:p>
            <a:pPr marL="179388" indent="-179388">
              <a:buBlip>
                <a:blip r:embed="rId2"/>
              </a:buBlip>
            </a:pPr>
            <a:r>
              <a:rPr lang="de-DE" sz="1400" dirty="0"/>
              <a:t>Umfassende Kooperation zwischen Leitstellen und KV</a:t>
            </a:r>
          </a:p>
          <a:p>
            <a:pPr marL="179388" indent="-179388">
              <a:buBlip>
                <a:blip r:embed="rId2"/>
              </a:buBlip>
            </a:pPr>
            <a:r>
              <a:rPr lang="de-DE" sz="1400" dirty="0"/>
              <a:t>Finanzierung über Pauschale je Hilfesuchendem</a:t>
            </a:r>
          </a:p>
        </p:txBody>
      </p:sp>
      <p:sp>
        <p:nvSpPr>
          <p:cNvPr id="13" name="Rechteck 12">
            <a:extLst>
              <a:ext uri="{FF2B5EF4-FFF2-40B4-BE49-F238E27FC236}">
                <a16:creationId xmlns:a16="http://schemas.microsoft.com/office/drawing/2014/main" id="{824E67A1-4588-470C-AE0D-7429E6425E93}"/>
              </a:ext>
            </a:extLst>
          </p:cNvPr>
          <p:cNvSpPr/>
          <p:nvPr/>
        </p:nvSpPr>
        <p:spPr>
          <a:xfrm>
            <a:off x="2555771"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Definition als eigenständiger Leistungsbereich</a:t>
            </a:r>
          </a:p>
          <a:p>
            <a:pPr marL="179388" indent="-179388">
              <a:buBlip>
                <a:blip r:embed="rId2"/>
              </a:buBlip>
            </a:pPr>
            <a:r>
              <a:rPr lang="de-DE" sz="1400" dirty="0"/>
              <a:t>Differenzierung von Notfallleistung und Transportleistung</a:t>
            </a:r>
          </a:p>
          <a:p>
            <a:pPr marL="179388" indent="-179388">
              <a:buBlip>
                <a:blip r:embed="rId2"/>
              </a:buBlip>
            </a:pPr>
            <a:r>
              <a:rPr lang="de-DE" sz="1400" dirty="0"/>
              <a:t>Gesonderte pauschale Vergütung von Notfallleistung und Transport durch GKV</a:t>
            </a:r>
          </a:p>
          <a:p>
            <a:pPr marL="179388" indent="-179388">
              <a:buBlip>
                <a:blip r:embed="rId2"/>
              </a:buBlip>
            </a:pPr>
            <a:r>
              <a:rPr lang="de-DE" sz="1400" dirty="0"/>
              <a:t>Disposition durch GNL gilt als entsprechende Verordnung</a:t>
            </a:r>
          </a:p>
          <a:p>
            <a:pPr marL="179388" indent="-179388">
              <a:buBlip>
                <a:blip r:embed="rId2"/>
              </a:buBlip>
            </a:pPr>
            <a:r>
              <a:rPr lang="de-DE" sz="1400" dirty="0"/>
              <a:t>Datenaustausch und ggf. telemedizinische Unterstützung</a:t>
            </a:r>
          </a:p>
        </p:txBody>
      </p:sp>
      <p:sp>
        <p:nvSpPr>
          <p:cNvPr id="14" name="Rechteck 13">
            <a:extLst>
              <a:ext uri="{FF2B5EF4-FFF2-40B4-BE49-F238E27FC236}">
                <a16:creationId xmlns:a16="http://schemas.microsoft.com/office/drawing/2014/main" id="{7D424A51-1D68-4932-B9EB-59562BEED54A}"/>
              </a:ext>
            </a:extLst>
          </p:cNvPr>
          <p:cNvSpPr/>
          <p:nvPr/>
        </p:nvSpPr>
        <p:spPr>
          <a:xfrm>
            <a:off x="4888816" y="2708920"/>
            <a:ext cx="2229728"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Durchgehende 24/7 Notfallversorgung</a:t>
            </a:r>
          </a:p>
          <a:p>
            <a:pPr marL="179388" indent="-179388">
              <a:buBlip>
                <a:blip r:embed="rId2"/>
              </a:buBlip>
            </a:pPr>
            <a:r>
              <a:rPr lang="de-DE" sz="1400" dirty="0"/>
              <a:t>Festlegung der Standorte an KH mit mind. Basisnotfallstufe durch erweiterten Landesausschuss</a:t>
            </a:r>
          </a:p>
          <a:p>
            <a:pPr marL="179388" indent="-179388">
              <a:buBlip>
                <a:blip r:embed="rId2"/>
              </a:buBlip>
            </a:pPr>
            <a:r>
              <a:rPr lang="de-DE" sz="1400" dirty="0"/>
              <a:t>Gemeinsame Einrichtung von KH und KV</a:t>
            </a:r>
          </a:p>
          <a:p>
            <a:pPr marL="179388" indent="-179388">
              <a:buBlip>
                <a:blip r:embed="rId2"/>
              </a:buBlip>
            </a:pPr>
            <a:r>
              <a:rPr lang="de-DE" sz="1400" dirty="0"/>
              <a:t>Sicherstellung durch KV</a:t>
            </a:r>
          </a:p>
          <a:p>
            <a:pPr marL="179388" indent="-179388">
              <a:buBlip>
                <a:blip r:embed="rId2"/>
              </a:buBlip>
            </a:pPr>
            <a:r>
              <a:rPr lang="de-DE" sz="1400" dirty="0"/>
              <a:t>Fachliche Leitung bei KV</a:t>
            </a:r>
          </a:p>
          <a:p>
            <a:pPr marL="179388" indent="-179388">
              <a:buBlip>
                <a:blip r:embed="rId2"/>
              </a:buBlip>
            </a:pPr>
            <a:r>
              <a:rPr lang="de-DE" sz="1400" dirty="0"/>
              <a:t>Vergütung durch Grundpauschale und Pauschale je Fall</a:t>
            </a:r>
          </a:p>
          <a:p>
            <a:pPr marL="179388" indent="-179388">
              <a:buBlip>
                <a:blip r:embed="rId2"/>
              </a:buBlip>
            </a:pPr>
            <a:r>
              <a:rPr lang="de-DE" sz="1400" dirty="0"/>
              <a:t>50% Abschlag bei amb. Notfallbehandlung ohne INZ</a:t>
            </a:r>
          </a:p>
          <a:p>
            <a:pPr marL="179388" indent="-179388">
              <a:buBlip>
                <a:blip r:embed="rId2"/>
              </a:buBlip>
            </a:pPr>
            <a:endParaRPr lang="de-DE" sz="1400" dirty="0"/>
          </a:p>
        </p:txBody>
      </p:sp>
      <p:sp>
        <p:nvSpPr>
          <p:cNvPr id="15" name="Rechteck 14">
            <a:extLst>
              <a:ext uri="{FF2B5EF4-FFF2-40B4-BE49-F238E27FC236}">
                <a16:creationId xmlns:a16="http://schemas.microsoft.com/office/drawing/2014/main" id="{8056EC2E-09EC-4BEF-8ED2-5B3D425B2FA2}"/>
              </a:ext>
            </a:extLst>
          </p:cNvPr>
          <p:cNvSpPr/>
          <p:nvPr/>
        </p:nvSpPr>
        <p:spPr>
          <a:xfrm>
            <a:off x="7199564"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1 Vorsitzender, 2 Unparteiische und je 9 Vertreter von GKV, KV und KH; </a:t>
            </a:r>
          </a:p>
          <a:p>
            <a:pPr marL="179388" indent="-179388">
              <a:buBlip>
                <a:blip r:embed="rId2"/>
              </a:buBlip>
            </a:pPr>
            <a:r>
              <a:rPr lang="de-DE" sz="1400" dirty="0"/>
              <a:t>Land beratend mit Antragsrecht</a:t>
            </a:r>
          </a:p>
          <a:p>
            <a:pPr marL="179388" indent="-179388">
              <a:buBlip>
                <a:blip r:embed="rId2"/>
              </a:buBlip>
            </a:pPr>
            <a:r>
              <a:rPr lang="de-DE" sz="1400" dirty="0"/>
              <a:t>Stimmgewicht der GKV verdoppelt</a:t>
            </a:r>
          </a:p>
          <a:p>
            <a:pPr marL="179388" indent="-179388">
              <a:buBlip>
                <a:blip r:embed="rId2"/>
              </a:buBlip>
            </a:pPr>
            <a:r>
              <a:rPr lang="de-DE" sz="1400" dirty="0"/>
              <a:t>Festlegung der Standorte an KH mit mind. Basisnotfallstufe entsprechend G-BA Vorgaben</a:t>
            </a:r>
          </a:p>
          <a:p>
            <a:pPr marL="179388" indent="-179388">
              <a:buBlip>
                <a:blip r:embed="rId2"/>
              </a:buBlip>
            </a:pPr>
            <a:r>
              <a:rPr lang="de-DE" sz="1400" dirty="0"/>
              <a:t>Bei Nichteinigung Ersatzvornahme durch das Land</a:t>
            </a:r>
          </a:p>
        </p:txBody>
      </p:sp>
      <p:sp>
        <p:nvSpPr>
          <p:cNvPr id="16" name="Rechteck 15">
            <a:extLst>
              <a:ext uri="{FF2B5EF4-FFF2-40B4-BE49-F238E27FC236}">
                <a16:creationId xmlns:a16="http://schemas.microsoft.com/office/drawing/2014/main" id="{4B21E93D-2271-4823-B232-6DBEBD9B8EFD}"/>
              </a:ext>
            </a:extLst>
          </p:cNvPr>
          <p:cNvSpPr/>
          <p:nvPr/>
        </p:nvSpPr>
        <p:spPr>
          <a:xfrm>
            <a:off x="9532607" y="2708920"/>
            <a:ext cx="2252025" cy="3744416"/>
          </a:xfrm>
          <a:prstGeom prst="rect">
            <a:avLst/>
          </a:prstGeom>
          <a:ln/>
        </p:spPr>
        <p:style>
          <a:lnRef idx="2">
            <a:schemeClr val="accent6"/>
          </a:lnRef>
          <a:fillRef idx="1">
            <a:schemeClr val="lt1"/>
          </a:fillRef>
          <a:effectRef idx="0">
            <a:schemeClr val="accent6"/>
          </a:effectRef>
          <a:fontRef idx="minor">
            <a:schemeClr val="dk1"/>
          </a:fontRef>
        </p:style>
        <p:txBody>
          <a:bodyPr rtlCol="0" anchor="t" anchorCtr="0"/>
          <a:lstStyle/>
          <a:p>
            <a:pPr marL="179388" indent="-179388">
              <a:buBlip>
                <a:blip r:embed="rId2"/>
              </a:buBlip>
            </a:pPr>
            <a:r>
              <a:rPr lang="de-DE" sz="1400" dirty="0"/>
              <a:t>Richtlinie mit verbindlichen Planungsvorgaben:</a:t>
            </a:r>
          </a:p>
          <a:p>
            <a:pPr marL="357188" lvl="1" indent="-179388">
              <a:buBlip>
                <a:blip r:embed="rId2"/>
              </a:buBlip>
              <a:tabLst>
                <a:tab pos="719138" algn="l"/>
              </a:tabLst>
            </a:pPr>
            <a:r>
              <a:rPr lang="de-DE" sz="1400" dirty="0"/>
              <a:t>Erreichbarkeit</a:t>
            </a:r>
          </a:p>
          <a:p>
            <a:pPr marL="357188" lvl="1" indent="-179388">
              <a:buBlip>
                <a:blip r:embed="rId2"/>
              </a:buBlip>
              <a:tabLst>
                <a:tab pos="719138" algn="l"/>
              </a:tabLst>
            </a:pPr>
            <a:r>
              <a:rPr lang="de-DE" sz="1400" dirty="0"/>
              <a:t>Betroffenheitsmaß</a:t>
            </a:r>
          </a:p>
          <a:p>
            <a:pPr marL="357188" lvl="1" indent="-179388">
              <a:buBlip>
                <a:blip r:embed="rId2"/>
              </a:buBlip>
              <a:tabLst>
                <a:tab pos="719138" algn="l"/>
              </a:tabLst>
            </a:pPr>
            <a:r>
              <a:rPr lang="de-DE" sz="1400" dirty="0"/>
              <a:t>Bevölkerungsdichte</a:t>
            </a:r>
          </a:p>
          <a:p>
            <a:pPr marL="180975" indent="-180975">
              <a:buBlip>
                <a:blip r:embed="rId2"/>
              </a:buBlip>
              <a:tabLst>
                <a:tab pos="719138" algn="l"/>
              </a:tabLst>
            </a:pPr>
            <a:r>
              <a:rPr lang="de-DE" sz="1400" dirty="0"/>
              <a:t>Ausnahmetatbestände</a:t>
            </a:r>
          </a:p>
          <a:p>
            <a:pPr marL="180975" indent="-180975">
              <a:buBlip>
                <a:blip r:embed="rId2"/>
              </a:buBlip>
              <a:tabLst>
                <a:tab pos="719138" algn="l"/>
              </a:tabLst>
            </a:pPr>
            <a:r>
              <a:rPr lang="de-DE" sz="1400" dirty="0"/>
              <a:t>Qualitätsvorgaben</a:t>
            </a:r>
          </a:p>
          <a:p>
            <a:pPr marL="357188" lvl="1" indent="-179388">
              <a:buBlip>
                <a:blip r:embed="rId2"/>
              </a:buBlip>
              <a:tabLst>
                <a:tab pos="719138" algn="l"/>
              </a:tabLst>
            </a:pPr>
            <a:r>
              <a:rPr lang="de-DE" sz="1400" dirty="0"/>
              <a:t>räumliche, personelle und apparative Ausstattung</a:t>
            </a:r>
          </a:p>
          <a:p>
            <a:pPr marL="357188" lvl="1" indent="-179388">
              <a:buBlip>
                <a:blip r:embed="rId2"/>
              </a:buBlip>
              <a:tabLst>
                <a:tab pos="719138" algn="l"/>
              </a:tabLst>
            </a:pPr>
            <a:r>
              <a:rPr lang="de-DE" sz="1400" dirty="0" err="1"/>
              <a:t>Triagesystem</a:t>
            </a:r>
            <a:endParaRPr lang="de-DE" sz="1400" dirty="0"/>
          </a:p>
          <a:p>
            <a:pPr marL="357188" lvl="1" indent="-179388">
              <a:buBlip>
                <a:blip r:embed="rId2"/>
              </a:buBlip>
              <a:tabLst>
                <a:tab pos="719138" algn="l"/>
              </a:tabLst>
            </a:pPr>
            <a:r>
              <a:rPr lang="de-DE" sz="1400" dirty="0"/>
              <a:t>Versorgungsumfang</a:t>
            </a:r>
          </a:p>
        </p:txBody>
      </p:sp>
      <p:grpSp>
        <p:nvGrpSpPr>
          <p:cNvPr id="25" name="Gruppieren 24">
            <a:extLst>
              <a:ext uri="{FF2B5EF4-FFF2-40B4-BE49-F238E27FC236}">
                <a16:creationId xmlns:a16="http://schemas.microsoft.com/office/drawing/2014/main" id="{D1151AC0-2D75-4149-B772-8A3D2046E17C}"/>
              </a:ext>
            </a:extLst>
          </p:cNvPr>
          <p:cNvGrpSpPr/>
          <p:nvPr/>
        </p:nvGrpSpPr>
        <p:grpSpPr>
          <a:xfrm>
            <a:off x="191345" y="1556792"/>
            <a:ext cx="2448272" cy="1080120"/>
            <a:chOff x="191345" y="1556792"/>
            <a:chExt cx="2448272" cy="1080120"/>
          </a:xfrm>
        </p:grpSpPr>
        <p:sp>
          <p:nvSpPr>
            <p:cNvPr id="6" name="Pfeil: Chevron 5">
              <a:extLst>
                <a:ext uri="{FF2B5EF4-FFF2-40B4-BE49-F238E27FC236}">
                  <a16:creationId xmlns:a16="http://schemas.microsoft.com/office/drawing/2014/main" id="{C739ABB3-78E7-4939-B2D5-A5B89F8477A7}"/>
                </a:ext>
              </a:extLst>
            </p:cNvPr>
            <p:cNvSpPr/>
            <p:nvPr/>
          </p:nvSpPr>
          <p:spPr>
            <a:xfrm>
              <a:off x="191345"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4" name="Gruppieren 23">
              <a:extLst>
                <a:ext uri="{FF2B5EF4-FFF2-40B4-BE49-F238E27FC236}">
                  <a16:creationId xmlns:a16="http://schemas.microsoft.com/office/drawing/2014/main" id="{BA896CD2-DE7B-4931-9AB8-58C9E0265EFD}"/>
                </a:ext>
              </a:extLst>
            </p:cNvPr>
            <p:cNvGrpSpPr/>
            <p:nvPr/>
          </p:nvGrpSpPr>
          <p:grpSpPr>
            <a:xfrm>
              <a:off x="815969" y="1626466"/>
              <a:ext cx="1199025" cy="550079"/>
              <a:chOff x="815969" y="1626466"/>
              <a:chExt cx="1199025" cy="550079"/>
            </a:xfrm>
          </p:grpSpPr>
          <p:pic>
            <p:nvPicPr>
              <p:cNvPr id="21" name="Picture 4" descr="Bildergebnis für 112">
                <a:extLst>
                  <a:ext uri="{FF2B5EF4-FFF2-40B4-BE49-F238E27FC236}">
                    <a16:creationId xmlns:a16="http://schemas.microsoft.com/office/drawing/2014/main" id="{962EFD42-9BCA-426B-81A6-ABD0A9CF997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ildergebnis für 116117">
                <a:extLst>
                  <a:ext uri="{FF2B5EF4-FFF2-40B4-BE49-F238E27FC236}">
                    <a16:creationId xmlns:a16="http://schemas.microsoft.com/office/drawing/2014/main" id="{EB8EF4CF-1F67-49E0-827A-0D6199C0769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7" name="Gruppieren 26">
            <a:extLst>
              <a:ext uri="{FF2B5EF4-FFF2-40B4-BE49-F238E27FC236}">
                <a16:creationId xmlns:a16="http://schemas.microsoft.com/office/drawing/2014/main" id="{B12F7211-3D62-40B9-9390-91686B58AC0B}"/>
              </a:ext>
            </a:extLst>
          </p:cNvPr>
          <p:cNvGrpSpPr/>
          <p:nvPr/>
        </p:nvGrpSpPr>
        <p:grpSpPr>
          <a:xfrm>
            <a:off x="4861977" y="1556792"/>
            <a:ext cx="2448272" cy="1080120"/>
            <a:chOff x="4861977" y="1556792"/>
            <a:chExt cx="2448272" cy="1080120"/>
          </a:xfrm>
        </p:grpSpPr>
        <p:sp>
          <p:nvSpPr>
            <p:cNvPr id="18" name="Pfeil: Chevron 17">
              <a:extLst>
                <a:ext uri="{FF2B5EF4-FFF2-40B4-BE49-F238E27FC236}">
                  <a16:creationId xmlns:a16="http://schemas.microsoft.com/office/drawing/2014/main" id="{DD7F484E-187F-4A4A-8CE4-A7E7F170CB27}"/>
                </a:ext>
              </a:extLst>
            </p:cNvPr>
            <p:cNvSpPr/>
            <p:nvPr/>
          </p:nvSpPr>
          <p:spPr>
            <a:xfrm>
              <a:off x="486197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Integrierte Notfallzentren (INZ)</a:t>
              </a:r>
            </a:p>
          </p:txBody>
        </p:sp>
        <p:pic>
          <p:nvPicPr>
            <p:cNvPr id="2" name="Grafik 1">
              <a:extLst>
                <a:ext uri="{FF2B5EF4-FFF2-40B4-BE49-F238E27FC236}">
                  <a16:creationId xmlns:a16="http://schemas.microsoft.com/office/drawing/2014/main" id="{9BBFA467-C0B9-4101-A53A-5C275514920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grpSp>
        <p:nvGrpSpPr>
          <p:cNvPr id="28" name="Gruppieren 27">
            <a:extLst>
              <a:ext uri="{FF2B5EF4-FFF2-40B4-BE49-F238E27FC236}">
                <a16:creationId xmlns:a16="http://schemas.microsoft.com/office/drawing/2014/main" id="{7F3F80F2-2072-4F38-BAB3-15CE6012DC31}"/>
              </a:ext>
            </a:extLst>
          </p:cNvPr>
          <p:cNvGrpSpPr/>
          <p:nvPr/>
        </p:nvGrpSpPr>
        <p:grpSpPr>
          <a:xfrm>
            <a:off x="7197293" y="1556792"/>
            <a:ext cx="2448272" cy="1080120"/>
            <a:chOff x="7197293" y="1556792"/>
            <a:chExt cx="2448272" cy="1080120"/>
          </a:xfrm>
        </p:grpSpPr>
        <p:sp>
          <p:nvSpPr>
            <p:cNvPr id="19" name="Pfeil: Chevron 18">
              <a:extLst>
                <a:ext uri="{FF2B5EF4-FFF2-40B4-BE49-F238E27FC236}">
                  <a16:creationId xmlns:a16="http://schemas.microsoft.com/office/drawing/2014/main" id="{508512E9-5D4B-4F59-964A-5F00FE14C3D7}"/>
                </a:ext>
              </a:extLst>
            </p:cNvPr>
            <p:cNvSpPr/>
            <p:nvPr/>
          </p:nvSpPr>
          <p:spPr>
            <a:xfrm>
              <a:off x="7197293"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12" name="Grafik 11">
              <a:extLst>
                <a:ext uri="{FF2B5EF4-FFF2-40B4-BE49-F238E27FC236}">
                  <a16:creationId xmlns:a16="http://schemas.microsoft.com/office/drawing/2014/main" id="{71B03B55-E58B-4A8F-8F80-3AF107FCBFF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grpSp>
        <p:nvGrpSpPr>
          <p:cNvPr id="29" name="Gruppieren 28">
            <a:extLst>
              <a:ext uri="{FF2B5EF4-FFF2-40B4-BE49-F238E27FC236}">
                <a16:creationId xmlns:a16="http://schemas.microsoft.com/office/drawing/2014/main" id="{3BC979C2-CD5E-4817-AD28-156AFC8D3697}"/>
              </a:ext>
            </a:extLst>
          </p:cNvPr>
          <p:cNvGrpSpPr/>
          <p:nvPr/>
        </p:nvGrpSpPr>
        <p:grpSpPr>
          <a:xfrm>
            <a:off x="9532607" y="1556792"/>
            <a:ext cx="2448272" cy="1080120"/>
            <a:chOff x="9532607" y="1556792"/>
            <a:chExt cx="2448272" cy="1080120"/>
          </a:xfrm>
        </p:grpSpPr>
        <p:sp>
          <p:nvSpPr>
            <p:cNvPr id="20" name="Pfeil: Chevron 19">
              <a:extLst>
                <a:ext uri="{FF2B5EF4-FFF2-40B4-BE49-F238E27FC236}">
                  <a16:creationId xmlns:a16="http://schemas.microsoft.com/office/drawing/2014/main" id="{9F60D7C0-8087-443A-8848-5904FDCB8BB8}"/>
                </a:ext>
              </a:extLst>
            </p:cNvPr>
            <p:cNvSpPr/>
            <p:nvPr/>
          </p:nvSpPr>
          <p:spPr>
            <a:xfrm>
              <a:off x="9532607"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23" name="Grafik 22">
              <a:extLst>
                <a:ext uri="{FF2B5EF4-FFF2-40B4-BE49-F238E27FC236}">
                  <a16:creationId xmlns:a16="http://schemas.microsoft.com/office/drawing/2014/main" id="{4A8F956A-8ABB-48CB-A368-CB0D42447C22}"/>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grpSp>
        <p:nvGrpSpPr>
          <p:cNvPr id="32" name="Gruppieren 31">
            <a:extLst>
              <a:ext uri="{FF2B5EF4-FFF2-40B4-BE49-F238E27FC236}">
                <a16:creationId xmlns:a16="http://schemas.microsoft.com/office/drawing/2014/main" id="{B737B0DC-BB42-4AF9-82CA-8F07B950952E}"/>
              </a:ext>
            </a:extLst>
          </p:cNvPr>
          <p:cNvGrpSpPr/>
          <p:nvPr/>
        </p:nvGrpSpPr>
        <p:grpSpPr>
          <a:xfrm>
            <a:off x="2526661" y="1401163"/>
            <a:ext cx="2448272" cy="1235749"/>
            <a:chOff x="2526661" y="1401163"/>
            <a:chExt cx="2448272" cy="1235749"/>
          </a:xfrm>
        </p:grpSpPr>
        <p:sp>
          <p:nvSpPr>
            <p:cNvPr id="33" name="Pfeil: Chevron 32">
              <a:extLst>
                <a:ext uri="{FF2B5EF4-FFF2-40B4-BE49-F238E27FC236}">
                  <a16:creationId xmlns:a16="http://schemas.microsoft.com/office/drawing/2014/main" id="{3C92C50C-8C0A-4FD9-9D47-AABD8A81E0FC}"/>
                </a:ext>
              </a:extLst>
            </p:cNvPr>
            <p:cNvSpPr/>
            <p:nvPr/>
          </p:nvSpPr>
          <p:spPr>
            <a:xfrm>
              <a:off x="2526661" y="1556792"/>
              <a:ext cx="2448272" cy="1080120"/>
            </a:xfrm>
            <a:prstGeom prst="chevron">
              <a:avLst>
                <a:gd name="adj" fmla="val 20348"/>
              </a:avLst>
            </a:prstGeom>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de-DE" sz="1400" dirty="0"/>
                <a:t>Rettungsdienst als GKV-Leistungsbereich</a:t>
              </a:r>
            </a:p>
          </p:txBody>
        </p:sp>
        <p:pic>
          <p:nvPicPr>
            <p:cNvPr id="34" name="Grafik 33">
              <a:extLst>
                <a:ext uri="{FF2B5EF4-FFF2-40B4-BE49-F238E27FC236}">
                  <a16:creationId xmlns:a16="http://schemas.microsoft.com/office/drawing/2014/main" id="{F6EB00B1-884B-48DC-9E61-854E1EE556E2}"/>
                </a:ext>
              </a:extLst>
            </p:cNvPr>
            <p:cNvPicPr>
              <a:picLocks noChangeAspect="1"/>
            </p:cNvPicPr>
            <p:nvPr/>
          </p:nvPicPr>
          <p:blipFill>
            <a:blip r:embed="rId9"/>
            <a:stretch>
              <a:fillRect/>
            </a:stretch>
          </p:blipFill>
          <p:spPr>
            <a:xfrm>
              <a:off x="3193110" y="1401163"/>
              <a:ext cx="1044242" cy="800377"/>
            </a:xfrm>
            <a:prstGeom prst="rect">
              <a:avLst/>
            </a:prstGeom>
          </p:spPr>
        </p:pic>
      </p:grpSp>
      <p:sp>
        <p:nvSpPr>
          <p:cNvPr id="3" name="Rechteck 2">
            <a:extLst>
              <a:ext uri="{FF2B5EF4-FFF2-40B4-BE49-F238E27FC236}">
                <a16:creationId xmlns:a16="http://schemas.microsoft.com/office/drawing/2014/main" id="{7F3494F7-82C5-4C20-930C-41FAA25AE80F}"/>
              </a:ext>
            </a:extLst>
          </p:cNvPr>
          <p:cNvSpPr/>
          <p:nvPr/>
        </p:nvSpPr>
        <p:spPr>
          <a:xfrm>
            <a:off x="129588" y="1424438"/>
            <a:ext cx="11953328" cy="5112568"/>
          </a:xfrm>
          <a:prstGeom prst="rect">
            <a:avLst/>
          </a:prstGeom>
          <a:solidFill>
            <a:srgbClr val="FFFFFF">
              <a:alpha val="74902"/>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sz="1400" dirty="0" err="1"/>
          </a:p>
        </p:txBody>
      </p:sp>
      <p:pic>
        <p:nvPicPr>
          <p:cNvPr id="26" name="Grafik 25">
            <a:extLst>
              <a:ext uri="{FF2B5EF4-FFF2-40B4-BE49-F238E27FC236}">
                <a16:creationId xmlns:a16="http://schemas.microsoft.com/office/drawing/2014/main" id="{31E71D72-5022-4117-B236-A6EABE7C2B75}"/>
              </a:ext>
            </a:extLst>
          </p:cNvPr>
          <p:cNvPicPr>
            <a:picLocks noChangeAspect="1"/>
          </p:cNvPicPr>
          <p:nvPr/>
        </p:nvPicPr>
        <p:blipFill>
          <a:blip r:embed="rId10"/>
          <a:stretch>
            <a:fillRect/>
          </a:stretch>
        </p:blipFill>
        <p:spPr>
          <a:xfrm>
            <a:off x="709080" y="2465676"/>
            <a:ext cx="10773840" cy="2833744"/>
          </a:xfrm>
          <a:prstGeom prst="rect">
            <a:avLst/>
          </a:prstGeom>
        </p:spPr>
      </p:pic>
      <p:sp>
        <p:nvSpPr>
          <p:cNvPr id="30" name="Datumsplatzhalter 2">
            <a:extLst>
              <a:ext uri="{FF2B5EF4-FFF2-40B4-BE49-F238E27FC236}">
                <a16:creationId xmlns:a16="http://schemas.microsoft.com/office/drawing/2014/main" id="{22BA3C2D-024F-49A7-9D01-3E301B7BC2AC}"/>
              </a:ext>
            </a:extLst>
          </p:cNvPr>
          <p:cNvSpPr>
            <a:spLocks noGrp="1"/>
          </p:cNvSpPr>
          <p:nvPr>
            <p:ph type="dt" sz="half" idx="10"/>
          </p:nvPr>
        </p:nvSpPr>
        <p:spPr>
          <a:xfrm>
            <a:off x="609600" y="6617252"/>
            <a:ext cx="2844800" cy="196131"/>
          </a:xfrm>
        </p:spPr>
        <p:txBody>
          <a:bodyPr/>
          <a:lstStyle/>
          <a:p>
            <a:pPr>
              <a:defRPr/>
            </a:pPr>
            <a:fld id="{B3F36C46-FB5A-420F-B5B7-311859D32DE1}" type="datetime1">
              <a:rPr lang="de-DE" smtClean="0"/>
              <a:t>13.01.2020</a:t>
            </a:fld>
            <a:endParaRPr lang="de-DE" dirty="0"/>
          </a:p>
        </p:txBody>
      </p:sp>
      <p:sp>
        <p:nvSpPr>
          <p:cNvPr id="31" name="Fußzeilenplatzhalter 3">
            <a:extLst>
              <a:ext uri="{FF2B5EF4-FFF2-40B4-BE49-F238E27FC236}">
                <a16:creationId xmlns:a16="http://schemas.microsoft.com/office/drawing/2014/main" id="{78C99330-B358-410D-9590-8F25CFB3CA03}"/>
              </a:ext>
            </a:extLst>
          </p:cNvPr>
          <p:cNvSpPr>
            <a:spLocks noGrp="1"/>
          </p:cNvSpPr>
          <p:nvPr>
            <p:ph type="ftr" sz="quarter" idx="11"/>
          </p:nvPr>
        </p:nvSpPr>
        <p:spPr>
          <a:xfrm>
            <a:off x="4165600" y="6617252"/>
            <a:ext cx="3860800" cy="196131"/>
          </a:xfrm>
        </p:spPr>
        <p:txBody>
          <a:bodyPr/>
          <a:lstStyle/>
          <a:p>
            <a:pPr>
              <a:defRPr/>
            </a:pPr>
            <a:r>
              <a:rPr lang="de-DE"/>
              <a:t>Reinhard Schaffert | Geschäftsführer</a:t>
            </a:r>
            <a:endParaRPr lang="de-DE" dirty="0"/>
          </a:p>
        </p:txBody>
      </p:sp>
      <p:sp>
        <p:nvSpPr>
          <p:cNvPr id="35" name="Foliennummernplatzhalter 4">
            <a:extLst>
              <a:ext uri="{FF2B5EF4-FFF2-40B4-BE49-F238E27FC236}">
                <a16:creationId xmlns:a16="http://schemas.microsoft.com/office/drawing/2014/main" id="{0C081FFF-22BD-4780-B703-45D179FBB08A}"/>
              </a:ext>
            </a:extLst>
          </p:cNvPr>
          <p:cNvSpPr>
            <a:spLocks noGrp="1"/>
          </p:cNvSpPr>
          <p:nvPr>
            <p:ph type="sldNum" sz="quarter" idx="12"/>
          </p:nvPr>
        </p:nvSpPr>
        <p:spPr>
          <a:xfrm>
            <a:off x="8737600" y="6617252"/>
            <a:ext cx="2844800" cy="196131"/>
          </a:xfrm>
        </p:spPr>
        <p:txBody>
          <a:bodyPr/>
          <a:lstStyle/>
          <a:p>
            <a:pPr>
              <a:defRPr/>
            </a:pPr>
            <a:fld id="{26B0DD0A-270A-4270-B6CA-863BF67EFA8E}" type="slidenum">
              <a:rPr lang="de-DE" smtClean="0"/>
              <a:pPr>
                <a:defRPr/>
              </a:pPr>
              <a:t>63</a:t>
            </a:fld>
            <a:endParaRPr lang="de-DE" dirty="0"/>
          </a:p>
        </p:txBody>
      </p:sp>
    </p:spTree>
    <p:extLst>
      <p:ext uri="{BB962C8B-B14F-4D97-AF65-F5344CB8AC3E}">
        <p14:creationId xmlns:p14="http://schemas.microsoft.com/office/powerpoint/2010/main" val="31238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FFBF34-B19F-47EF-8ACA-CCFAEE1121C8}"/>
              </a:ext>
            </a:extLst>
          </p:cNvPr>
          <p:cNvSpPr>
            <a:spLocks noGrp="1"/>
          </p:cNvSpPr>
          <p:nvPr>
            <p:ph idx="1"/>
          </p:nvPr>
        </p:nvSpPr>
        <p:spPr/>
        <p:txBody>
          <a:bodyPr/>
          <a:lstStyle/>
          <a:p>
            <a:r>
              <a:rPr lang="de-DE" dirty="0"/>
              <a:t>Ein Gemeinsames Notfallleitsystem (GNL) in Verbindung mit einer standardisierten telefonischen Ersteinschätzung  können die sachgerechte Patientensteuerung deutlich verbessern</a:t>
            </a:r>
          </a:p>
          <a:p>
            <a:r>
              <a:rPr lang="de-DE" dirty="0"/>
              <a:t>Allerdings sind GNL freiwillig (nur auf Verlangen des Trägers der Leitstelle)</a:t>
            </a:r>
          </a:p>
          <a:p>
            <a:pPr lvl="1"/>
            <a:r>
              <a:rPr lang="de-DE" dirty="0"/>
              <a:t>Hier ist der Entwurf nicht ganz schlüssig, da weitere Regelungen, z.B. im Konzept der Notfallrettung, sowie die Vergütung sich teilweise auf das Vorhandensein von GNL beziehen</a:t>
            </a:r>
          </a:p>
          <a:p>
            <a:pPr lvl="1"/>
            <a:r>
              <a:rPr lang="de-DE" dirty="0"/>
              <a:t>Inwieweit die Träger der Leitstellen bereit sind, den Status Quo zu verändern und inwieweit tatsächlich entsprechende Kooperationen mit der KV zustande kommen, erscheint unsicher</a:t>
            </a:r>
          </a:p>
          <a:p>
            <a:r>
              <a:rPr lang="de-DE" dirty="0"/>
              <a:t>Eine standardisierte telefonische Ersteinschätzung ist für eine sachgerechte Patientensteuerung sinnvoll</a:t>
            </a:r>
          </a:p>
          <a:p>
            <a:r>
              <a:rPr lang="de-DE" dirty="0"/>
              <a:t>Die Gleichsetzung der Disposition durch ein GNL (aber leider nur dadurch) mit einer Transport-Verordnung ist sinnvoll</a:t>
            </a:r>
          </a:p>
          <a:p>
            <a:endParaRPr lang="de-DE" dirty="0"/>
          </a:p>
        </p:txBody>
      </p:sp>
      <p:sp>
        <p:nvSpPr>
          <p:cNvPr id="3" name="Datumsplatzhalter 2">
            <a:extLst>
              <a:ext uri="{FF2B5EF4-FFF2-40B4-BE49-F238E27FC236}">
                <a16:creationId xmlns:a16="http://schemas.microsoft.com/office/drawing/2014/main" id="{585415B3-8192-4807-B200-C46B89729008}"/>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0481F120-F2FB-461A-8983-348F59D992C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43D17730-6555-4836-93FB-673003BDED78}"/>
              </a:ext>
            </a:extLst>
          </p:cNvPr>
          <p:cNvSpPr>
            <a:spLocks noGrp="1"/>
          </p:cNvSpPr>
          <p:nvPr>
            <p:ph type="sldNum" sz="quarter" idx="12"/>
          </p:nvPr>
        </p:nvSpPr>
        <p:spPr/>
        <p:txBody>
          <a:bodyPr/>
          <a:lstStyle/>
          <a:p>
            <a:pPr>
              <a:defRPr/>
            </a:pPr>
            <a:fld id="{26B0DD0A-270A-4270-B6CA-863BF67EFA8E}" type="slidenum">
              <a:rPr lang="de-DE" smtClean="0"/>
              <a:pPr>
                <a:defRPr/>
              </a:pPr>
              <a:t>64</a:t>
            </a:fld>
            <a:endParaRPr lang="de-DE" dirty="0"/>
          </a:p>
        </p:txBody>
      </p:sp>
      <p:sp>
        <p:nvSpPr>
          <p:cNvPr id="12" name="Titel 10">
            <a:extLst>
              <a:ext uri="{FF2B5EF4-FFF2-40B4-BE49-F238E27FC236}">
                <a16:creationId xmlns:a16="http://schemas.microsoft.com/office/drawing/2014/main" id="{BDD59D0A-7286-436A-9A11-E3219E86A242}"/>
              </a:ext>
            </a:extLst>
          </p:cNvPr>
          <p:cNvSpPr>
            <a:spLocks noGrp="1"/>
          </p:cNvSpPr>
          <p:nvPr>
            <p:ph type="title"/>
          </p:nvPr>
        </p:nvSpPr>
        <p:spPr>
          <a:xfrm>
            <a:off x="3143672" y="764704"/>
            <a:ext cx="8438728" cy="509588"/>
          </a:xfrm>
        </p:spPr>
        <p:txBody>
          <a:bodyPr/>
          <a:lstStyle/>
          <a:p>
            <a:r>
              <a:rPr lang="de-DE" dirty="0"/>
              <a:t>Bewertung</a:t>
            </a:r>
          </a:p>
        </p:txBody>
      </p:sp>
      <p:grpSp>
        <p:nvGrpSpPr>
          <p:cNvPr id="13" name="Gruppieren 12">
            <a:extLst>
              <a:ext uri="{FF2B5EF4-FFF2-40B4-BE49-F238E27FC236}">
                <a16:creationId xmlns:a16="http://schemas.microsoft.com/office/drawing/2014/main" id="{BEEC3B96-EE34-47A3-8F8E-503AEA86C5F6}"/>
              </a:ext>
            </a:extLst>
          </p:cNvPr>
          <p:cNvGrpSpPr/>
          <p:nvPr/>
        </p:nvGrpSpPr>
        <p:grpSpPr>
          <a:xfrm>
            <a:off x="609600" y="116632"/>
            <a:ext cx="2448272" cy="1080120"/>
            <a:chOff x="609600" y="116632"/>
            <a:chExt cx="2448272" cy="1080120"/>
          </a:xfrm>
        </p:grpSpPr>
        <p:sp>
          <p:nvSpPr>
            <p:cNvPr id="14" name="Pfeil: Chevron 13">
              <a:extLst>
                <a:ext uri="{FF2B5EF4-FFF2-40B4-BE49-F238E27FC236}">
                  <a16:creationId xmlns:a16="http://schemas.microsoft.com/office/drawing/2014/main" id="{64B76425-00F7-46EE-A7DE-1CC538D8A0FC}"/>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15" name="Gruppieren 14">
              <a:extLst>
                <a:ext uri="{FF2B5EF4-FFF2-40B4-BE49-F238E27FC236}">
                  <a16:creationId xmlns:a16="http://schemas.microsoft.com/office/drawing/2014/main" id="{6CED1B16-3B6A-42A4-8B3B-85BC19DE95FA}"/>
                </a:ext>
              </a:extLst>
            </p:cNvPr>
            <p:cNvGrpSpPr/>
            <p:nvPr/>
          </p:nvGrpSpPr>
          <p:grpSpPr>
            <a:xfrm>
              <a:off x="1234224" y="186306"/>
              <a:ext cx="1199025" cy="550079"/>
              <a:chOff x="815969" y="1626466"/>
              <a:chExt cx="1199025" cy="550079"/>
            </a:xfrm>
          </p:grpSpPr>
          <p:pic>
            <p:nvPicPr>
              <p:cNvPr id="16" name="Picture 4" descr="Bildergebnis für 112">
                <a:extLst>
                  <a:ext uri="{FF2B5EF4-FFF2-40B4-BE49-F238E27FC236}">
                    <a16:creationId xmlns:a16="http://schemas.microsoft.com/office/drawing/2014/main" id="{F8BCCE95-CE78-45DC-995F-340966210B8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Bildergebnis für 116117">
                <a:extLst>
                  <a:ext uri="{FF2B5EF4-FFF2-40B4-BE49-F238E27FC236}">
                    <a16:creationId xmlns:a16="http://schemas.microsoft.com/office/drawing/2014/main" id="{A54B6C24-058E-4049-9069-CF81F49FE9D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24559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FFBF34-B19F-47EF-8ACA-CCFAEE1121C8}"/>
              </a:ext>
            </a:extLst>
          </p:cNvPr>
          <p:cNvSpPr>
            <a:spLocks noGrp="1"/>
          </p:cNvSpPr>
          <p:nvPr>
            <p:ph idx="1"/>
          </p:nvPr>
        </p:nvSpPr>
        <p:spPr/>
        <p:txBody>
          <a:bodyPr/>
          <a:lstStyle/>
          <a:p>
            <a:r>
              <a:rPr lang="de-DE" dirty="0"/>
              <a:t>Die Einführung der Notfallrettung als eigenständigen Leistungsbereich ist sinnvoll</a:t>
            </a:r>
          </a:p>
          <a:p>
            <a:r>
              <a:rPr lang="de-DE" dirty="0"/>
              <a:t>Die Differenzierung der Abrechnung in der Notfallrettung in medinischen Maßnahmen und Transport ist sinnvoll und erspart ggf. Transporte ohne medizinische Indikation</a:t>
            </a:r>
          </a:p>
          <a:p>
            <a:r>
              <a:rPr lang="de-DE" dirty="0"/>
              <a:t>Datenaustausch und datengestützte Disposition sowie telemedizinische Unterstützung sind sinnvoll</a:t>
            </a:r>
          </a:p>
          <a:p>
            <a:pPr lvl="1"/>
            <a:r>
              <a:rPr lang="de-DE" dirty="0"/>
              <a:t>Datenschutz und Datensicherheit müssen gewährleistet sein</a:t>
            </a:r>
          </a:p>
          <a:p>
            <a:pPr lvl="1"/>
            <a:r>
              <a:rPr lang="de-DE" dirty="0"/>
              <a:t>Ob die Telematikinfrastruktur irgendwann geeignet ist und dies erfüllt, bleibt abzuwarten</a:t>
            </a:r>
          </a:p>
          <a:p>
            <a:pPr marL="0" indent="0">
              <a:buNone/>
            </a:pPr>
            <a:endParaRPr lang="de-DE" dirty="0"/>
          </a:p>
        </p:txBody>
      </p:sp>
      <p:sp>
        <p:nvSpPr>
          <p:cNvPr id="3" name="Datumsplatzhalter 2">
            <a:extLst>
              <a:ext uri="{FF2B5EF4-FFF2-40B4-BE49-F238E27FC236}">
                <a16:creationId xmlns:a16="http://schemas.microsoft.com/office/drawing/2014/main" id="{585415B3-8192-4807-B200-C46B89729008}"/>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0481F120-F2FB-461A-8983-348F59D992C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43D17730-6555-4836-93FB-673003BDED78}"/>
              </a:ext>
            </a:extLst>
          </p:cNvPr>
          <p:cNvSpPr>
            <a:spLocks noGrp="1"/>
          </p:cNvSpPr>
          <p:nvPr>
            <p:ph type="sldNum" sz="quarter" idx="12"/>
          </p:nvPr>
        </p:nvSpPr>
        <p:spPr/>
        <p:txBody>
          <a:bodyPr/>
          <a:lstStyle/>
          <a:p>
            <a:pPr>
              <a:defRPr/>
            </a:pPr>
            <a:fld id="{26B0DD0A-270A-4270-B6CA-863BF67EFA8E}" type="slidenum">
              <a:rPr lang="de-DE" smtClean="0"/>
              <a:pPr>
                <a:defRPr/>
              </a:pPr>
              <a:t>65</a:t>
            </a:fld>
            <a:endParaRPr lang="de-DE" dirty="0"/>
          </a:p>
        </p:txBody>
      </p:sp>
      <p:grpSp>
        <p:nvGrpSpPr>
          <p:cNvPr id="9" name="Gruppieren 8">
            <a:extLst>
              <a:ext uri="{FF2B5EF4-FFF2-40B4-BE49-F238E27FC236}">
                <a16:creationId xmlns:a16="http://schemas.microsoft.com/office/drawing/2014/main" id="{2AB3C48B-E952-4994-A2F5-A7B2D1CD2E89}"/>
              </a:ext>
            </a:extLst>
          </p:cNvPr>
          <p:cNvGrpSpPr/>
          <p:nvPr/>
        </p:nvGrpSpPr>
        <p:grpSpPr>
          <a:xfrm>
            <a:off x="609600" y="-39417"/>
            <a:ext cx="2448272" cy="1235749"/>
            <a:chOff x="2526661" y="1401163"/>
            <a:chExt cx="2448272" cy="1235749"/>
          </a:xfrm>
        </p:grpSpPr>
        <p:sp>
          <p:nvSpPr>
            <p:cNvPr id="10" name="Pfeil: Chevron 9">
              <a:extLst>
                <a:ext uri="{FF2B5EF4-FFF2-40B4-BE49-F238E27FC236}">
                  <a16:creationId xmlns:a16="http://schemas.microsoft.com/office/drawing/2014/main" id="{84FBD4A7-6371-4763-9DAC-66E35AF50CA2}"/>
                </a:ext>
              </a:extLst>
            </p:cNvPr>
            <p:cNvSpPr/>
            <p:nvPr/>
          </p:nvSpPr>
          <p:spPr>
            <a:xfrm>
              <a:off x="2526661"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Rettungsdienst als GKV-Leistungsbereich</a:t>
              </a:r>
            </a:p>
          </p:txBody>
        </p:sp>
        <p:pic>
          <p:nvPicPr>
            <p:cNvPr id="11" name="Grafik 10">
              <a:extLst>
                <a:ext uri="{FF2B5EF4-FFF2-40B4-BE49-F238E27FC236}">
                  <a16:creationId xmlns:a16="http://schemas.microsoft.com/office/drawing/2014/main" id="{41F98349-E71E-488A-ADD5-77CA04B0F05E}"/>
                </a:ext>
              </a:extLst>
            </p:cNvPr>
            <p:cNvPicPr>
              <a:picLocks noChangeAspect="1"/>
            </p:cNvPicPr>
            <p:nvPr/>
          </p:nvPicPr>
          <p:blipFill>
            <a:blip r:embed="rId2"/>
            <a:stretch>
              <a:fillRect/>
            </a:stretch>
          </p:blipFill>
          <p:spPr>
            <a:xfrm>
              <a:off x="3193110" y="1401163"/>
              <a:ext cx="1044242" cy="800377"/>
            </a:xfrm>
            <a:prstGeom prst="rect">
              <a:avLst/>
            </a:prstGeom>
          </p:spPr>
        </p:pic>
      </p:grpSp>
      <p:sp>
        <p:nvSpPr>
          <p:cNvPr id="12" name="Titel 10">
            <a:extLst>
              <a:ext uri="{FF2B5EF4-FFF2-40B4-BE49-F238E27FC236}">
                <a16:creationId xmlns:a16="http://schemas.microsoft.com/office/drawing/2014/main" id="{75110389-7002-41B9-B093-0ABC057B3E0B}"/>
              </a:ext>
            </a:extLst>
          </p:cNvPr>
          <p:cNvSpPr>
            <a:spLocks noGrp="1"/>
          </p:cNvSpPr>
          <p:nvPr>
            <p:ph type="title"/>
          </p:nvPr>
        </p:nvSpPr>
        <p:spPr>
          <a:xfrm>
            <a:off x="3143672" y="764704"/>
            <a:ext cx="8438728" cy="509588"/>
          </a:xfrm>
        </p:spPr>
        <p:txBody>
          <a:bodyPr/>
          <a:lstStyle/>
          <a:p>
            <a:r>
              <a:rPr lang="de-DE" dirty="0"/>
              <a:t>Bewertung</a:t>
            </a:r>
          </a:p>
        </p:txBody>
      </p:sp>
    </p:spTree>
    <p:extLst>
      <p:ext uri="{BB962C8B-B14F-4D97-AF65-F5344CB8AC3E}">
        <p14:creationId xmlns:p14="http://schemas.microsoft.com/office/powerpoint/2010/main" val="133695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FFBF34-B19F-47EF-8ACA-CCFAEE1121C8}"/>
              </a:ext>
            </a:extLst>
          </p:cNvPr>
          <p:cNvSpPr>
            <a:spLocks noGrp="1"/>
          </p:cNvSpPr>
          <p:nvPr>
            <p:ph idx="1"/>
          </p:nvPr>
        </p:nvSpPr>
        <p:spPr/>
        <p:txBody>
          <a:bodyPr/>
          <a:lstStyle/>
          <a:p>
            <a:r>
              <a:rPr lang="de-DE" dirty="0"/>
              <a:t>Die Verpflichtung zur notdienstlichen Versorgung täglich und rund um die Uhr ist richtig und ist im Krankenhaus gelebte Praxis</a:t>
            </a:r>
          </a:p>
          <a:p>
            <a:r>
              <a:rPr lang="de-DE" dirty="0"/>
              <a:t>Angesicht der aktuellen Notdienstversorgung und dem Hausärztemangel in bestimmten Regionen erscheint fraglich, ob die KV in ihrer Verantwortlichkeit die INZ adäquat besetzen kann und warum der Sicherstellungsauftrag dort verbleibt</a:t>
            </a:r>
          </a:p>
          <a:p>
            <a:r>
              <a:rPr lang="de-DE" dirty="0"/>
              <a:t>Die fachliche Verantwortung wäre statt bei der KV besser beim Krankenhaus angesiedelt, da hier Ärzte mit entsprechenden Qualifikationen (z. B. Notfallmedizin) und auch anderes qualifiziertes Personal zur Verfügung stehen und Synergien genutzt werden könnten</a:t>
            </a:r>
          </a:p>
          <a:p>
            <a:r>
              <a:rPr lang="de-DE" dirty="0"/>
              <a:t>Daher erscheint auch die organisatorisch und wirtschaftlich eigenständige Konstruktion eher Parallelstrukturen und Mehraufwand zu schaffen</a:t>
            </a:r>
          </a:p>
          <a:p>
            <a:r>
              <a:rPr lang="de-DE" dirty="0"/>
              <a:t>Es bleibt ungeklärt, inwieweit die INZ auf Ressourcen des Krankenhauses (medizinisch: Labor, Radiologie usw.; administrativ: Abrechnung, Controlling usw.) zugreifen kann bzw. ob entsprechende vertragliche Regelungen möglich sind und die Leistungen finanziert werden</a:t>
            </a:r>
          </a:p>
          <a:p>
            <a:pPr marL="0" indent="0">
              <a:buNone/>
            </a:pPr>
            <a:endParaRPr lang="de-DE" dirty="0"/>
          </a:p>
        </p:txBody>
      </p:sp>
      <p:sp>
        <p:nvSpPr>
          <p:cNvPr id="3" name="Datumsplatzhalter 2">
            <a:extLst>
              <a:ext uri="{FF2B5EF4-FFF2-40B4-BE49-F238E27FC236}">
                <a16:creationId xmlns:a16="http://schemas.microsoft.com/office/drawing/2014/main" id="{585415B3-8192-4807-B200-C46B89729008}"/>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0481F120-F2FB-461A-8983-348F59D992C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43D17730-6555-4836-93FB-673003BDED78}"/>
              </a:ext>
            </a:extLst>
          </p:cNvPr>
          <p:cNvSpPr>
            <a:spLocks noGrp="1"/>
          </p:cNvSpPr>
          <p:nvPr>
            <p:ph type="sldNum" sz="quarter" idx="12"/>
          </p:nvPr>
        </p:nvSpPr>
        <p:spPr/>
        <p:txBody>
          <a:bodyPr/>
          <a:lstStyle/>
          <a:p>
            <a:pPr>
              <a:defRPr/>
            </a:pPr>
            <a:fld id="{26B0DD0A-270A-4270-B6CA-863BF67EFA8E}" type="slidenum">
              <a:rPr lang="de-DE" smtClean="0"/>
              <a:pPr>
                <a:defRPr/>
              </a:pPr>
              <a:t>66</a:t>
            </a:fld>
            <a:endParaRPr lang="de-DE" dirty="0"/>
          </a:p>
        </p:txBody>
      </p:sp>
      <p:sp>
        <p:nvSpPr>
          <p:cNvPr id="12" name="Titel 10">
            <a:extLst>
              <a:ext uri="{FF2B5EF4-FFF2-40B4-BE49-F238E27FC236}">
                <a16:creationId xmlns:a16="http://schemas.microsoft.com/office/drawing/2014/main" id="{75110389-7002-41B9-B093-0ABC057B3E0B}"/>
              </a:ext>
            </a:extLst>
          </p:cNvPr>
          <p:cNvSpPr>
            <a:spLocks noGrp="1"/>
          </p:cNvSpPr>
          <p:nvPr>
            <p:ph type="title"/>
          </p:nvPr>
        </p:nvSpPr>
        <p:spPr>
          <a:xfrm>
            <a:off x="3143672" y="764704"/>
            <a:ext cx="8438728" cy="509588"/>
          </a:xfrm>
        </p:spPr>
        <p:txBody>
          <a:bodyPr/>
          <a:lstStyle/>
          <a:p>
            <a:r>
              <a:rPr lang="de-DE" dirty="0"/>
              <a:t>Bewertung</a:t>
            </a:r>
          </a:p>
        </p:txBody>
      </p:sp>
      <p:grpSp>
        <p:nvGrpSpPr>
          <p:cNvPr id="10" name="Gruppieren 9">
            <a:extLst>
              <a:ext uri="{FF2B5EF4-FFF2-40B4-BE49-F238E27FC236}">
                <a16:creationId xmlns:a16="http://schemas.microsoft.com/office/drawing/2014/main" id="{408A3A63-D42A-4A97-ADC0-39257D2F7BB3}"/>
              </a:ext>
            </a:extLst>
          </p:cNvPr>
          <p:cNvGrpSpPr/>
          <p:nvPr/>
        </p:nvGrpSpPr>
        <p:grpSpPr>
          <a:xfrm>
            <a:off x="609600" y="120796"/>
            <a:ext cx="2448272" cy="1080120"/>
            <a:chOff x="4861977" y="1556792"/>
            <a:chExt cx="2448272" cy="1080120"/>
          </a:xfrm>
        </p:grpSpPr>
        <p:sp>
          <p:nvSpPr>
            <p:cNvPr id="11" name="Pfeil: Chevron 10">
              <a:extLst>
                <a:ext uri="{FF2B5EF4-FFF2-40B4-BE49-F238E27FC236}">
                  <a16:creationId xmlns:a16="http://schemas.microsoft.com/office/drawing/2014/main" id="{C8CC5728-27B7-4A2E-9875-83DC912F47EF}"/>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6" name="Grafik 15">
              <a:extLst>
                <a:ext uri="{FF2B5EF4-FFF2-40B4-BE49-F238E27FC236}">
                  <a16:creationId xmlns:a16="http://schemas.microsoft.com/office/drawing/2014/main" id="{A5C02547-3B18-42AA-8593-DE3316BB7B8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Tree>
    <p:extLst>
      <p:ext uri="{BB962C8B-B14F-4D97-AF65-F5344CB8AC3E}">
        <p14:creationId xmlns:p14="http://schemas.microsoft.com/office/powerpoint/2010/main" val="12053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FFBF34-B19F-47EF-8ACA-CCFAEE1121C8}"/>
              </a:ext>
            </a:extLst>
          </p:cNvPr>
          <p:cNvSpPr>
            <a:spLocks noGrp="1"/>
          </p:cNvSpPr>
          <p:nvPr>
            <p:ph idx="1"/>
          </p:nvPr>
        </p:nvSpPr>
        <p:spPr/>
        <p:txBody>
          <a:bodyPr/>
          <a:lstStyle/>
          <a:p>
            <a:r>
              <a:rPr lang="de-DE" dirty="0"/>
              <a:t>Vergütung außerhalb der KV-Gesamtvergütung und in pauschaler Form erscheint sinnvoll</a:t>
            </a:r>
          </a:p>
          <a:p>
            <a:r>
              <a:rPr lang="de-DE" dirty="0"/>
              <a:t>Die Vergütung muss die durch den G-BA vorgegebenen Leistungsinhalte in einem sicher ausreichendem Maß refinanzieren</a:t>
            </a:r>
          </a:p>
          <a:p>
            <a:r>
              <a:rPr lang="de-DE" b="1" dirty="0"/>
              <a:t>Aus Krankenhaussicht kommt der 50% Abschlag bei Notfallleistungen außerhalb der INZ einer Enteignung gleich und ist daher vehement abzulehnen</a:t>
            </a:r>
          </a:p>
          <a:p>
            <a:pPr lvl="1"/>
            <a:r>
              <a:rPr lang="de-DE" b="1" dirty="0"/>
              <a:t>Krankenhäuser sind zur Notfallversorgung verpflichtet</a:t>
            </a:r>
          </a:p>
          <a:p>
            <a:pPr lvl="1"/>
            <a:r>
              <a:rPr lang="de-DE" b="1" dirty="0"/>
              <a:t>Patienten die in die Ambulanz kommen, müssen daher versorgt werden</a:t>
            </a:r>
          </a:p>
          <a:p>
            <a:pPr lvl="1"/>
            <a:r>
              <a:rPr lang="de-DE" b="1" dirty="0"/>
              <a:t>Aus Patientensicht ist das Krankenhaus (mit oder ohne INZ) das letzte „Netz“ in der Notfallversorgung, wenn alle anderen Bereiche versagen</a:t>
            </a:r>
          </a:p>
          <a:p>
            <a:pPr lvl="1"/>
            <a:r>
              <a:rPr lang="de-DE" b="1" dirty="0"/>
              <a:t>Das ausweislich der Begründung verfolgte Ziel der Patientensteuerung wird verfehlt, da das Krankenhaus </a:t>
            </a:r>
            <a:r>
              <a:rPr lang="de-DE" b="1" dirty="0" err="1"/>
              <a:t>relatv</a:t>
            </a:r>
            <a:r>
              <a:rPr lang="de-DE" b="1" dirty="0"/>
              <a:t> wenig </a:t>
            </a:r>
            <a:r>
              <a:rPr lang="de-DE" b="1" dirty="0" err="1"/>
              <a:t>einfluss</a:t>
            </a:r>
            <a:r>
              <a:rPr lang="de-DE" b="1" dirty="0"/>
              <a:t> auf die Inanspruchnahme seiner Ambulanz durch die </a:t>
            </a:r>
            <a:r>
              <a:rPr lang="de-DE" b="1" dirty="0" err="1"/>
              <a:t>eigeninitiative</a:t>
            </a:r>
            <a:r>
              <a:rPr lang="de-DE" b="1" dirty="0"/>
              <a:t> von Patienten hat</a:t>
            </a:r>
          </a:p>
          <a:p>
            <a:pPr lvl="1"/>
            <a:r>
              <a:rPr lang="de-DE" b="1" dirty="0"/>
              <a:t>Daher wird mit dem Abschlag lediglich das Krankenhaus bestraft, überhaupt Nothilfe geleistet zu haben</a:t>
            </a:r>
          </a:p>
          <a:p>
            <a:pPr marL="0" indent="0">
              <a:buNone/>
            </a:pPr>
            <a:endParaRPr lang="de-DE" b="1" dirty="0"/>
          </a:p>
          <a:p>
            <a:pPr marL="0" indent="0">
              <a:buNone/>
            </a:pPr>
            <a:endParaRPr lang="de-DE" dirty="0"/>
          </a:p>
        </p:txBody>
      </p:sp>
      <p:sp>
        <p:nvSpPr>
          <p:cNvPr id="3" name="Datumsplatzhalter 2">
            <a:extLst>
              <a:ext uri="{FF2B5EF4-FFF2-40B4-BE49-F238E27FC236}">
                <a16:creationId xmlns:a16="http://schemas.microsoft.com/office/drawing/2014/main" id="{585415B3-8192-4807-B200-C46B89729008}"/>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0481F120-F2FB-461A-8983-348F59D992C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43D17730-6555-4836-93FB-673003BDED78}"/>
              </a:ext>
            </a:extLst>
          </p:cNvPr>
          <p:cNvSpPr>
            <a:spLocks noGrp="1"/>
          </p:cNvSpPr>
          <p:nvPr>
            <p:ph type="sldNum" sz="quarter" idx="12"/>
          </p:nvPr>
        </p:nvSpPr>
        <p:spPr/>
        <p:txBody>
          <a:bodyPr/>
          <a:lstStyle/>
          <a:p>
            <a:pPr>
              <a:defRPr/>
            </a:pPr>
            <a:fld id="{26B0DD0A-270A-4270-B6CA-863BF67EFA8E}" type="slidenum">
              <a:rPr lang="de-DE" smtClean="0"/>
              <a:pPr>
                <a:defRPr/>
              </a:pPr>
              <a:t>67</a:t>
            </a:fld>
            <a:endParaRPr lang="de-DE" dirty="0"/>
          </a:p>
        </p:txBody>
      </p:sp>
      <p:sp>
        <p:nvSpPr>
          <p:cNvPr id="12" name="Titel 10">
            <a:extLst>
              <a:ext uri="{FF2B5EF4-FFF2-40B4-BE49-F238E27FC236}">
                <a16:creationId xmlns:a16="http://schemas.microsoft.com/office/drawing/2014/main" id="{75110389-7002-41B9-B093-0ABC057B3E0B}"/>
              </a:ext>
            </a:extLst>
          </p:cNvPr>
          <p:cNvSpPr>
            <a:spLocks noGrp="1"/>
          </p:cNvSpPr>
          <p:nvPr>
            <p:ph type="title"/>
          </p:nvPr>
        </p:nvSpPr>
        <p:spPr>
          <a:xfrm>
            <a:off x="3143672" y="764704"/>
            <a:ext cx="8438728" cy="509588"/>
          </a:xfrm>
        </p:spPr>
        <p:txBody>
          <a:bodyPr/>
          <a:lstStyle/>
          <a:p>
            <a:r>
              <a:rPr lang="de-DE" dirty="0"/>
              <a:t>Bewertung</a:t>
            </a:r>
          </a:p>
        </p:txBody>
      </p:sp>
      <p:grpSp>
        <p:nvGrpSpPr>
          <p:cNvPr id="10" name="Gruppieren 9">
            <a:extLst>
              <a:ext uri="{FF2B5EF4-FFF2-40B4-BE49-F238E27FC236}">
                <a16:creationId xmlns:a16="http://schemas.microsoft.com/office/drawing/2014/main" id="{913A72B7-7ECB-4403-9427-31D3A9597084}"/>
              </a:ext>
            </a:extLst>
          </p:cNvPr>
          <p:cNvGrpSpPr/>
          <p:nvPr/>
        </p:nvGrpSpPr>
        <p:grpSpPr>
          <a:xfrm>
            <a:off x="609600" y="120796"/>
            <a:ext cx="2448272" cy="1080120"/>
            <a:chOff x="4861977" y="1556792"/>
            <a:chExt cx="2448272" cy="1080120"/>
          </a:xfrm>
        </p:grpSpPr>
        <p:sp>
          <p:nvSpPr>
            <p:cNvPr id="11" name="Pfeil: Chevron 10">
              <a:extLst>
                <a:ext uri="{FF2B5EF4-FFF2-40B4-BE49-F238E27FC236}">
                  <a16:creationId xmlns:a16="http://schemas.microsoft.com/office/drawing/2014/main" id="{EEB6E8F3-3684-4061-93AF-DF8BDB359A39}"/>
                </a:ext>
              </a:extLst>
            </p:cNvPr>
            <p:cNvSpPr/>
            <p:nvPr/>
          </p:nvSpPr>
          <p:spPr>
            <a:xfrm>
              <a:off x="486197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Integrierte Notfallzentren (INZ)</a:t>
              </a:r>
            </a:p>
          </p:txBody>
        </p:sp>
        <p:pic>
          <p:nvPicPr>
            <p:cNvPr id="16" name="Grafik 15">
              <a:extLst>
                <a:ext uri="{FF2B5EF4-FFF2-40B4-BE49-F238E27FC236}">
                  <a16:creationId xmlns:a16="http://schemas.microsoft.com/office/drawing/2014/main" id="{7A6B5843-9249-44BD-BCC7-4F1CBA99AB9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8089" y="1580857"/>
              <a:ext cx="916327" cy="600745"/>
            </a:xfrm>
            <a:prstGeom prst="rect">
              <a:avLst/>
            </a:prstGeom>
          </p:spPr>
        </p:pic>
      </p:grpSp>
    </p:spTree>
    <p:extLst>
      <p:ext uri="{BB962C8B-B14F-4D97-AF65-F5344CB8AC3E}">
        <p14:creationId xmlns:p14="http://schemas.microsoft.com/office/powerpoint/2010/main" val="206881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FFBF34-B19F-47EF-8ACA-CCFAEE1121C8}"/>
              </a:ext>
            </a:extLst>
          </p:cNvPr>
          <p:cNvSpPr>
            <a:spLocks noGrp="1"/>
          </p:cNvSpPr>
          <p:nvPr>
            <p:ph idx="1"/>
          </p:nvPr>
        </p:nvSpPr>
        <p:spPr/>
        <p:txBody>
          <a:bodyPr/>
          <a:lstStyle/>
          <a:p>
            <a:r>
              <a:rPr lang="de-DE" dirty="0"/>
              <a:t>Die Planung von für das Krankenhaus relevanten Leistungseinheiten durch einen erweiterten Landesausschuss ist aus Krankenhaussicht abzulehnen</a:t>
            </a:r>
          </a:p>
          <a:p>
            <a:pPr lvl="1"/>
            <a:r>
              <a:rPr lang="de-DE" dirty="0"/>
              <a:t>Kassen haben durch doppeltes Stimmgewicht bereits alleine mehr Stimmen, als die Krankenhausseite</a:t>
            </a:r>
          </a:p>
          <a:p>
            <a:pPr lvl="1"/>
            <a:r>
              <a:rPr lang="de-DE" dirty="0"/>
              <a:t>Gemeinsam mit Vorsitzendem und unabhängigen Mitgliedern oder gemeinsam mit der KV kann die Krankenhausseite jederzeit überstimmt werden</a:t>
            </a:r>
          </a:p>
          <a:p>
            <a:pPr lvl="1"/>
            <a:r>
              <a:rPr lang="de-DE" dirty="0"/>
              <a:t>Das Land hat abgesehen vom Antragsrecht keinerlei Mitbestimmungsmöglichkeit. </a:t>
            </a:r>
          </a:p>
          <a:p>
            <a:pPr lvl="1"/>
            <a:r>
              <a:rPr lang="de-DE" dirty="0"/>
              <a:t>Die Ersatzvornahme greift vermutlich nicht, da Kassen sich voraussichtlich leicht eine Mehrheit beschaffen können</a:t>
            </a:r>
          </a:p>
          <a:p>
            <a:r>
              <a:rPr lang="de-DE" dirty="0"/>
              <a:t>Sinnvoller wäre eine Landesplanung nach den Kriterien des G-BA</a:t>
            </a:r>
          </a:p>
        </p:txBody>
      </p:sp>
      <p:sp>
        <p:nvSpPr>
          <p:cNvPr id="3" name="Datumsplatzhalter 2">
            <a:extLst>
              <a:ext uri="{FF2B5EF4-FFF2-40B4-BE49-F238E27FC236}">
                <a16:creationId xmlns:a16="http://schemas.microsoft.com/office/drawing/2014/main" id="{585415B3-8192-4807-B200-C46B89729008}"/>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0481F120-F2FB-461A-8983-348F59D992C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43D17730-6555-4836-93FB-673003BDED78}"/>
              </a:ext>
            </a:extLst>
          </p:cNvPr>
          <p:cNvSpPr>
            <a:spLocks noGrp="1"/>
          </p:cNvSpPr>
          <p:nvPr>
            <p:ph type="sldNum" sz="quarter" idx="12"/>
          </p:nvPr>
        </p:nvSpPr>
        <p:spPr/>
        <p:txBody>
          <a:bodyPr/>
          <a:lstStyle/>
          <a:p>
            <a:pPr>
              <a:defRPr/>
            </a:pPr>
            <a:fld id="{26B0DD0A-270A-4270-B6CA-863BF67EFA8E}" type="slidenum">
              <a:rPr lang="de-DE" smtClean="0"/>
              <a:pPr>
                <a:defRPr/>
              </a:pPr>
              <a:t>68</a:t>
            </a:fld>
            <a:endParaRPr lang="de-DE" dirty="0"/>
          </a:p>
        </p:txBody>
      </p:sp>
      <p:sp>
        <p:nvSpPr>
          <p:cNvPr id="12" name="Titel 10">
            <a:extLst>
              <a:ext uri="{FF2B5EF4-FFF2-40B4-BE49-F238E27FC236}">
                <a16:creationId xmlns:a16="http://schemas.microsoft.com/office/drawing/2014/main" id="{75110389-7002-41B9-B093-0ABC057B3E0B}"/>
              </a:ext>
            </a:extLst>
          </p:cNvPr>
          <p:cNvSpPr>
            <a:spLocks noGrp="1"/>
          </p:cNvSpPr>
          <p:nvPr>
            <p:ph type="title"/>
          </p:nvPr>
        </p:nvSpPr>
        <p:spPr>
          <a:xfrm>
            <a:off x="3143672" y="764704"/>
            <a:ext cx="8438728" cy="509588"/>
          </a:xfrm>
        </p:spPr>
        <p:txBody>
          <a:bodyPr/>
          <a:lstStyle/>
          <a:p>
            <a:r>
              <a:rPr lang="de-DE" dirty="0"/>
              <a:t>Bewertung</a:t>
            </a:r>
          </a:p>
        </p:txBody>
      </p:sp>
      <p:grpSp>
        <p:nvGrpSpPr>
          <p:cNvPr id="17" name="Gruppieren 16">
            <a:extLst>
              <a:ext uri="{FF2B5EF4-FFF2-40B4-BE49-F238E27FC236}">
                <a16:creationId xmlns:a16="http://schemas.microsoft.com/office/drawing/2014/main" id="{28389AC2-4E90-4919-BCFF-A6CB963E5FC1}"/>
              </a:ext>
            </a:extLst>
          </p:cNvPr>
          <p:cNvGrpSpPr/>
          <p:nvPr/>
        </p:nvGrpSpPr>
        <p:grpSpPr>
          <a:xfrm>
            <a:off x="600610" y="120796"/>
            <a:ext cx="2448272" cy="1080120"/>
            <a:chOff x="7197293" y="1556792"/>
            <a:chExt cx="2448272" cy="1080120"/>
          </a:xfrm>
        </p:grpSpPr>
        <p:sp>
          <p:nvSpPr>
            <p:cNvPr id="18" name="Pfeil: Chevron 17">
              <a:extLst>
                <a:ext uri="{FF2B5EF4-FFF2-40B4-BE49-F238E27FC236}">
                  <a16:creationId xmlns:a16="http://schemas.microsoft.com/office/drawing/2014/main" id="{D60BF225-7B46-47BE-A914-D4757205C697}"/>
                </a:ext>
              </a:extLst>
            </p:cNvPr>
            <p:cNvSpPr/>
            <p:nvPr/>
          </p:nvSpPr>
          <p:spPr>
            <a:xfrm>
              <a:off x="7197293"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err="1"/>
                <a:t>Erw</a:t>
              </a:r>
              <a:r>
                <a:rPr lang="de-DE" sz="1400" dirty="0"/>
                <a:t>. Landesausschuss </a:t>
              </a:r>
            </a:p>
            <a:p>
              <a:pPr algn="ctr"/>
              <a:r>
                <a:rPr lang="de-DE" sz="1400" dirty="0"/>
                <a:t>als Planungsgremium</a:t>
              </a:r>
              <a:endParaRPr lang="de-DE" sz="1100" dirty="0">
                <a:solidFill>
                  <a:schemeClr val="tx1"/>
                </a:solidFill>
              </a:endParaRPr>
            </a:p>
          </p:txBody>
        </p:sp>
        <p:pic>
          <p:nvPicPr>
            <p:cNvPr id="19" name="Grafik 18">
              <a:extLst>
                <a:ext uri="{FF2B5EF4-FFF2-40B4-BE49-F238E27FC236}">
                  <a16:creationId xmlns:a16="http://schemas.microsoft.com/office/drawing/2014/main" id="{0C702265-985E-4819-9B88-FB5003B3B3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9979"/>
            <a:stretch/>
          </p:blipFill>
          <p:spPr>
            <a:xfrm>
              <a:off x="7649795" y="1626466"/>
              <a:ext cx="1599404" cy="479991"/>
            </a:xfrm>
            <a:prstGeom prst="rect">
              <a:avLst/>
            </a:prstGeom>
          </p:spPr>
        </p:pic>
      </p:grpSp>
    </p:spTree>
    <p:extLst>
      <p:ext uri="{BB962C8B-B14F-4D97-AF65-F5344CB8AC3E}">
        <p14:creationId xmlns:p14="http://schemas.microsoft.com/office/powerpoint/2010/main" val="328787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FFBF34-B19F-47EF-8ACA-CCFAEE1121C8}"/>
              </a:ext>
            </a:extLst>
          </p:cNvPr>
          <p:cNvSpPr>
            <a:spLocks noGrp="1"/>
          </p:cNvSpPr>
          <p:nvPr>
            <p:ph idx="1"/>
          </p:nvPr>
        </p:nvSpPr>
        <p:spPr/>
        <p:txBody>
          <a:bodyPr/>
          <a:lstStyle/>
          <a:p>
            <a:r>
              <a:rPr lang="de-DE" dirty="0"/>
              <a:t>Grundsätzlich sind bundesweite Planungskriterien sinnvoll</a:t>
            </a:r>
          </a:p>
          <a:p>
            <a:r>
              <a:rPr lang="de-DE" dirty="0"/>
              <a:t>Auch die einheitliche Definition der Ausstattung und Leistungen ist nachvollziehbar</a:t>
            </a:r>
          </a:p>
          <a:p>
            <a:pPr lvl="1"/>
            <a:r>
              <a:rPr lang="de-DE" dirty="0"/>
              <a:t>Sie muss allerdings durch die Vergütung voll finanzierbar sein</a:t>
            </a:r>
          </a:p>
          <a:p>
            <a:r>
              <a:rPr lang="de-DE" dirty="0"/>
              <a:t>Insgesamt sind die Richtlinien ein Unsicherheitsfaktor, da Mehrheitsverhältnisse und Interessen im G-BA den Krankenhäusern eher entgegenstehen</a:t>
            </a:r>
          </a:p>
        </p:txBody>
      </p:sp>
      <p:sp>
        <p:nvSpPr>
          <p:cNvPr id="3" name="Datumsplatzhalter 2">
            <a:extLst>
              <a:ext uri="{FF2B5EF4-FFF2-40B4-BE49-F238E27FC236}">
                <a16:creationId xmlns:a16="http://schemas.microsoft.com/office/drawing/2014/main" id="{585415B3-8192-4807-B200-C46B89729008}"/>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0481F120-F2FB-461A-8983-348F59D992C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43D17730-6555-4836-93FB-673003BDED78}"/>
              </a:ext>
            </a:extLst>
          </p:cNvPr>
          <p:cNvSpPr>
            <a:spLocks noGrp="1"/>
          </p:cNvSpPr>
          <p:nvPr>
            <p:ph type="sldNum" sz="quarter" idx="12"/>
          </p:nvPr>
        </p:nvSpPr>
        <p:spPr/>
        <p:txBody>
          <a:bodyPr/>
          <a:lstStyle/>
          <a:p>
            <a:pPr>
              <a:defRPr/>
            </a:pPr>
            <a:fld id="{26B0DD0A-270A-4270-B6CA-863BF67EFA8E}" type="slidenum">
              <a:rPr lang="de-DE" smtClean="0"/>
              <a:pPr>
                <a:defRPr/>
              </a:pPr>
              <a:t>69</a:t>
            </a:fld>
            <a:endParaRPr lang="de-DE" dirty="0"/>
          </a:p>
        </p:txBody>
      </p:sp>
      <p:sp>
        <p:nvSpPr>
          <p:cNvPr id="12" name="Titel 10">
            <a:extLst>
              <a:ext uri="{FF2B5EF4-FFF2-40B4-BE49-F238E27FC236}">
                <a16:creationId xmlns:a16="http://schemas.microsoft.com/office/drawing/2014/main" id="{75110389-7002-41B9-B093-0ABC057B3E0B}"/>
              </a:ext>
            </a:extLst>
          </p:cNvPr>
          <p:cNvSpPr>
            <a:spLocks noGrp="1"/>
          </p:cNvSpPr>
          <p:nvPr>
            <p:ph type="title"/>
          </p:nvPr>
        </p:nvSpPr>
        <p:spPr>
          <a:xfrm>
            <a:off x="3143672" y="764704"/>
            <a:ext cx="8438728" cy="509588"/>
          </a:xfrm>
        </p:spPr>
        <p:txBody>
          <a:bodyPr/>
          <a:lstStyle/>
          <a:p>
            <a:r>
              <a:rPr lang="de-DE" dirty="0"/>
              <a:t>Bewertung</a:t>
            </a:r>
          </a:p>
        </p:txBody>
      </p:sp>
      <p:grpSp>
        <p:nvGrpSpPr>
          <p:cNvPr id="10" name="Gruppieren 9">
            <a:extLst>
              <a:ext uri="{FF2B5EF4-FFF2-40B4-BE49-F238E27FC236}">
                <a16:creationId xmlns:a16="http://schemas.microsoft.com/office/drawing/2014/main" id="{E00F072B-49EB-4005-B7C2-081BFD5DAC22}"/>
              </a:ext>
            </a:extLst>
          </p:cNvPr>
          <p:cNvGrpSpPr/>
          <p:nvPr/>
        </p:nvGrpSpPr>
        <p:grpSpPr>
          <a:xfrm>
            <a:off x="600610" y="130401"/>
            <a:ext cx="2448272" cy="1080120"/>
            <a:chOff x="9532607" y="1556792"/>
            <a:chExt cx="2448272" cy="1080120"/>
          </a:xfrm>
        </p:grpSpPr>
        <p:sp>
          <p:nvSpPr>
            <p:cNvPr id="11" name="Pfeil: Chevron 10">
              <a:extLst>
                <a:ext uri="{FF2B5EF4-FFF2-40B4-BE49-F238E27FC236}">
                  <a16:creationId xmlns:a16="http://schemas.microsoft.com/office/drawing/2014/main" id="{EFC63946-34E4-4108-861D-D920EAA997A9}"/>
                </a:ext>
              </a:extLst>
            </p:cNvPr>
            <p:cNvSpPr/>
            <p:nvPr/>
          </p:nvSpPr>
          <p:spPr>
            <a:xfrm>
              <a:off x="9532607" y="155679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Rahmen- und Qualitäts-vorgaben durch G.BA</a:t>
              </a:r>
              <a:endParaRPr lang="de-DE" sz="1100" dirty="0">
                <a:solidFill>
                  <a:schemeClr val="tx1"/>
                </a:solidFill>
              </a:endParaRPr>
            </a:p>
          </p:txBody>
        </p:sp>
        <p:pic>
          <p:nvPicPr>
            <p:cNvPr id="13" name="Grafik 12">
              <a:extLst>
                <a:ext uri="{FF2B5EF4-FFF2-40B4-BE49-F238E27FC236}">
                  <a16:creationId xmlns:a16="http://schemas.microsoft.com/office/drawing/2014/main" id="{95ED3EC9-3C25-4895-9A97-6EB5A7EFE3D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0997" y="1556792"/>
              <a:ext cx="1485034" cy="594636"/>
            </a:xfrm>
            <a:prstGeom prst="rect">
              <a:avLst/>
            </a:prstGeom>
          </p:spPr>
        </p:pic>
      </p:grpSp>
    </p:spTree>
    <p:extLst>
      <p:ext uri="{BB962C8B-B14F-4D97-AF65-F5344CB8AC3E}">
        <p14:creationId xmlns:p14="http://schemas.microsoft.com/office/powerpoint/2010/main" val="228146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nhaltsplatzhalter 13">
            <a:extLst>
              <a:ext uri="{FF2B5EF4-FFF2-40B4-BE49-F238E27FC236}">
                <a16:creationId xmlns:a16="http://schemas.microsoft.com/office/drawing/2014/main" id="{75DB633C-A799-438E-A3A2-C9DB7D685578}"/>
              </a:ext>
            </a:extLst>
          </p:cNvPr>
          <p:cNvSpPr>
            <a:spLocks noGrp="1"/>
          </p:cNvSpPr>
          <p:nvPr>
            <p:ph idx="1"/>
          </p:nvPr>
        </p:nvSpPr>
        <p:spPr/>
        <p:txBody>
          <a:bodyPr/>
          <a:lstStyle/>
          <a:p>
            <a:pPr marL="0" indent="0">
              <a:buNone/>
            </a:pPr>
            <a:r>
              <a:rPr lang="de-DE" dirty="0"/>
              <a:t>Abs. 3: Kooperation im Rahmen der GNL …</a:t>
            </a:r>
          </a:p>
          <a:p>
            <a:r>
              <a:rPr lang="de-DE" dirty="0"/>
              <a:t>Verbindliche Zusammenarbeit zwischen Träger der Rettungsleitstellen und der KV</a:t>
            </a:r>
          </a:p>
          <a:p>
            <a:r>
              <a:rPr lang="de-DE" dirty="0"/>
              <a:t>Verpflichtung der KV auf Zusammenarbeit auf Wunsch der Leitstellen</a:t>
            </a:r>
          </a:p>
          <a:p>
            <a:r>
              <a:rPr lang="de-DE" dirty="0"/>
              <a:t>Organisatorische und technische (digitale) Verbindung</a:t>
            </a:r>
          </a:p>
          <a:p>
            <a:r>
              <a:rPr lang="de-DE" dirty="0"/>
              <a:t>Beschränkung auf medizinische Notfallsituationen</a:t>
            </a:r>
            <a:br>
              <a:rPr lang="de-DE" dirty="0"/>
            </a:br>
            <a:r>
              <a:rPr lang="de-DE" dirty="0"/>
              <a:t>(Andere Aufgaben (Brand- und </a:t>
            </a:r>
            <a:r>
              <a:rPr lang="de-DE" dirty="0" err="1"/>
              <a:t>Katatstrophenschutz</a:t>
            </a:r>
            <a:r>
              <a:rPr lang="de-DE" dirty="0"/>
              <a:t> bzw. Terminservicestelle bleiben außen vor)</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7</a:t>
            </a:fld>
            <a:endParaRPr lang="de-DE" dirty="0"/>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789040"/>
            <a:ext cx="10972800" cy="27363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startAt="3"/>
            </a:pPr>
            <a:r>
              <a:rPr lang="de-DE" i="1" baseline="30000" dirty="0"/>
              <a:t>1</a:t>
            </a:r>
            <a:r>
              <a:rPr lang="de-DE" i="1" dirty="0"/>
              <a:t>Das gemeinsame Notfallleitsystem besteht in der verbindlichen Zusammenarbeit der Träger der Rettungsleitstellen der Rufnummer 112 und der Kassenärztlichen Vereinigungen mit der Rufnummer 116 117 nach § 75 Absatz 1a Satz 2. </a:t>
            </a:r>
          </a:p>
          <a:p>
            <a:pPr marL="361950">
              <a:spcBef>
                <a:spcPts val="300"/>
              </a:spcBef>
            </a:pPr>
            <a:r>
              <a:rPr lang="de-DE" i="1" baseline="30000" dirty="0"/>
              <a:t>2</a:t>
            </a:r>
            <a:r>
              <a:rPr lang="de-DE" i="1" dirty="0"/>
              <a:t>Sofern ein Träger einer Rettungsleitstelle der Rufnummer 112 ein gemeinsames Notfallleitsystem bilden möchte, ist die jeweilige Kassenärztliche Vereinigung dazu verpflichtet. </a:t>
            </a:r>
          </a:p>
          <a:p>
            <a:pPr marL="361950">
              <a:spcBef>
                <a:spcPts val="300"/>
              </a:spcBef>
            </a:pPr>
            <a:r>
              <a:rPr lang="de-DE" i="1" baseline="30000" dirty="0"/>
              <a:t>3</a:t>
            </a:r>
            <a:r>
              <a:rPr lang="de-DE" i="1" dirty="0"/>
              <a:t>Das gemeinsame Notfallleitsystem ist eine organisatorische und technische, insbesondere digitale Verbindung, die sich auf die Kooperation in medizinischen Notsituationen beschränkt und nicht die weiteren Aufgaben der beiden Rufnummern betrifft. </a:t>
            </a:r>
          </a:p>
          <a:p>
            <a:pPr marL="361950">
              <a:spcBef>
                <a:spcPts val="300"/>
              </a:spcBef>
            </a:pPr>
            <a:r>
              <a:rPr lang="de-DE" i="1" dirty="0"/>
              <a:t>…</a:t>
            </a:r>
          </a:p>
        </p:txBody>
      </p:sp>
      <p:sp>
        <p:nvSpPr>
          <p:cNvPr id="17" name="Titel 10">
            <a:extLst>
              <a:ext uri="{FF2B5EF4-FFF2-40B4-BE49-F238E27FC236}">
                <a16:creationId xmlns:a16="http://schemas.microsoft.com/office/drawing/2014/main" id="{2C3451BE-852D-45CD-9CD2-A0F936FE2F76}"/>
              </a:ext>
            </a:extLst>
          </p:cNvPr>
          <p:cNvSpPr txBox="1">
            <a:spLocks/>
          </p:cNvSpPr>
          <p:nvPr/>
        </p:nvSpPr>
        <p:spPr>
          <a:xfrm>
            <a:off x="3215680" y="764704"/>
            <a:ext cx="8366720" cy="509588"/>
          </a:xfrm>
          <a:prstGeom prst="rect">
            <a:avLst/>
          </a:prstGeom>
        </p:spPr>
        <p:txBody>
          <a:bodyPr/>
          <a:lstStyle>
            <a:lvl1pPr algn="l" rtl="0" eaLnBrk="1" fontAlgn="base" hangingPunct="1">
              <a:spcBef>
                <a:spcPct val="0"/>
              </a:spcBef>
              <a:spcAft>
                <a:spcPct val="0"/>
              </a:spcAft>
              <a:defRPr lang="de-DE" sz="1800" b="1" i="0" kern="1200" spc="100" baseline="0" dirty="0">
                <a:solidFill>
                  <a:schemeClr val="tx1">
                    <a:tint val="75000"/>
                  </a:schemeClr>
                </a:solidFill>
                <a:effectLst/>
                <a:latin typeface="+mn-lt"/>
                <a:ea typeface="+mn-ea"/>
                <a:cs typeface="Arial" panose="020B0604020202020204" pitchFamily="34" charset="0"/>
              </a:defRPr>
            </a:lvl1pPr>
            <a:lvl2pPr algn="l" rtl="0" eaLnBrk="1" fontAlgn="base" hangingPunct="1">
              <a:spcBef>
                <a:spcPct val="0"/>
              </a:spcBef>
              <a:spcAft>
                <a:spcPct val="0"/>
              </a:spcAft>
              <a:defRPr sz="2000">
                <a:solidFill>
                  <a:srgbClr val="898989"/>
                </a:solidFill>
                <a:latin typeface="Arial" charset="0"/>
                <a:cs typeface="Arial" charset="0"/>
              </a:defRPr>
            </a:lvl2pPr>
            <a:lvl3pPr algn="l" rtl="0" eaLnBrk="1" fontAlgn="base" hangingPunct="1">
              <a:spcBef>
                <a:spcPct val="0"/>
              </a:spcBef>
              <a:spcAft>
                <a:spcPct val="0"/>
              </a:spcAft>
              <a:defRPr sz="2000">
                <a:solidFill>
                  <a:srgbClr val="898989"/>
                </a:solidFill>
                <a:latin typeface="Arial" charset="0"/>
                <a:cs typeface="Arial" charset="0"/>
              </a:defRPr>
            </a:lvl3pPr>
            <a:lvl4pPr algn="l" rtl="0" eaLnBrk="1" fontAlgn="base" hangingPunct="1">
              <a:spcBef>
                <a:spcPct val="0"/>
              </a:spcBef>
              <a:spcAft>
                <a:spcPct val="0"/>
              </a:spcAft>
              <a:defRPr sz="2000">
                <a:solidFill>
                  <a:srgbClr val="898989"/>
                </a:solidFill>
                <a:latin typeface="Arial" charset="0"/>
                <a:cs typeface="Arial" charset="0"/>
              </a:defRPr>
            </a:lvl4pPr>
            <a:lvl5pPr algn="l" rtl="0" eaLnBrk="1" fontAlgn="base" hangingPunct="1">
              <a:spcBef>
                <a:spcPct val="0"/>
              </a:spcBef>
              <a:spcAft>
                <a:spcPct val="0"/>
              </a:spcAft>
              <a:defRPr sz="2000">
                <a:solidFill>
                  <a:srgbClr val="898989"/>
                </a:solidFill>
                <a:latin typeface="Arial" charset="0"/>
                <a:cs typeface="Arial" charset="0"/>
              </a:defRPr>
            </a:lvl5pPr>
            <a:lvl6pPr marL="457200" algn="l" rtl="0" eaLnBrk="1" fontAlgn="base" hangingPunct="1">
              <a:spcBef>
                <a:spcPct val="0"/>
              </a:spcBef>
              <a:spcAft>
                <a:spcPct val="0"/>
              </a:spcAft>
              <a:defRPr sz="2000">
                <a:solidFill>
                  <a:srgbClr val="898989"/>
                </a:solidFill>
                <a:latin typeface="Arial" charset="0"/>
                <a:cs typeface="Arial" charset="0"/>
              </a:defRPr>
            </a:lvl6pPr>
            <a:lvl7pPr marL="914400" algn="l" rtl="0" eaLnBrk="1" fontAlgn="base" hangingPunct="1">
              <a:spcBef>
                <a:spcPct val="0"/>
              </a:spcBef>
              <a:spcAft>
                <a:spcPct val="0"/>
              </a:spcAft>
              <a:defRPr sz="2000">
                <a:solidFill>
                  <a:srgbClr val="898989"/>
                </a:solidFill>
                <a:latin typeface="Arial" charset="0"/>
                <a:cs typeface="Arial" charset="0"/>
              </a:defRPr>
            </a:lvl7pPr>
            <a:lvl8pPr marL="1371600" algn="l" rtl="0" eaLnBrk="1" fontAlgn="base" hangingPunct="1">
              <a:spcBef>
                <a:spcPct val="0"/>
              </a:spcBef>
              <a:spcAft>
                <a:spcPct val="0"/>
              </a:spcAft>
              <a:defRPr sz="2000">
                <a:solidFill>
                  <a:srgbClr val="898989"/>
                </a:solidFill>
                <a:latin typeface="Arial" charset="0"/>
                <a:cs typeface="Arial" charset="0"/>
              </a:defRPr>
            </a:lvl8pPr>
            <a:lvl9pPr marL="1828800" algn="l" rtl="0" eaLnBrk="1" fontAlgn="base" hangingPunct="1">
              <a:spcBef>
                <a:spcPct val="0"/>
              </a:spcBef>
              <a:spcAft>
                <a:spcPct val="0"/>
              </a:spcAft>
              <a:defRPr sz="2000">
                <a:solidFill>
                  <a:srgbClr val="898989"/>
                </a:solidFill>
                <a:latin typeface="Arial" charset="0"/>
                <a:cs typeface="Arial" charset="0"/>
              </a:defRPr>
            </a:lvl9pPr>
          </a:lstStyle>
          <a:p>
            <a:r>
              <a:rPr lang="de-DE"/>
              <a:t>Neuer § 133b SGB V: Gemeinsames Notfallleitsystem</a:t>
            </a:r>
          </a:p>
        </p:txBody>
      </p:sp>
      <p:grpSp>
        <p:nvGrpSpPr>
          <p:cNvPr id="18" name="Gruppieren 17">
            <a:extLst>
              <a:ext uri="{FF2B5EF4-FFF2-40B4-BE49-F238E27FC236}">
                <a16:creationId xmlns:a16="http://schemas.microsoft.com/office/drawing/2014/main" id="{9E70A2E4-EEB1-4D09-A4A4-0C945BCE8632}"/>
              </a:ext>
            </a:extLst>
          </p:cNvPr>
          <p:cNvGrpSpPr/>
          <p:nvPr/>
        </p:nvGrpSpPr>
        <p:grpSpPr>
          <a:xfrm>
            <a:off x="609600" y="116632"/>
            <a:ext cx="2448272" cy="1080120"/>
            <a:chOff x="609600" y="116632"/>
            <a:chExt cx="2448272" cy="1080120"/>
          </a:xfrm>
        </p:grpSpPr>
        <p:sp>
          <p:nvSpPr>
            <p:cNvPr id="19" name="Pfeil: Chevron 18">
              <a:extLst>
                <a:ext uri="{FF2B5EF4-FFF2-40B4-BE49-F238E27FC236}">
                  <a16:creationId xmlns:a16="http://schemas.microsoft.com/office/drawing/2014/main" id="{403BEED1-DB78-49C4-9F21-76021E3937DF}"/>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20" name="Gruppieren 19">
              <a:extLst>
                <a:ext uri="{FF2B5EF4-FFF2-40B4-BE49-F238E27FC236}">
                  <a16:creationId xmlns:a16="http://schemas.microsoft.com/office/drawing/2014/main" id="{0EE6A390-EACB-46FC-8902-2A3BFF46CC9C}"/>
                </a:ext>
              </a:extLst>
            </p:cNvPr>
            <p:cNvGrpSpPr/>
            <p:nvPr/>
          </p:nvGrpSpPr>
          <p:grpSpPr>
            <a:xfrm>
              <a:off x="1234224" y="186306"/>
              <a:ext cx="1199025" cy="550079"/>
              <a:chOff x="815969" y="1626466"/>
              <a:chExt cx="1199025" cy="550079"/>
            </a:xfrm>
          </p:grpSpPr>
          <p:pic>
            <p:nvPicPr>
              <p:cNvPr id="21" name="Picture 4" descr="Bildergebnis für 112">
                <a:extLst>
                  <a:ext uri="{FF2B5EF4-FFF2-40B4-BE49-F238E27FC236}">
                    <a16:creationId xmlns:a16="http://schemas.microsoft.com/office/drawing/2014/main" id="{E91976D3-0923-4BD6-A063-3FF79528F97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ildergebnis für 116117">
                <a:extLst>
                  <a:ext uri="{FF2B5EF4-FFF2-40B4-BE49-F238E27FC236}">
                    <a16:creationId xmlns:a16="http://schemas.microsoft.com/office/drawing/2014/main" id="{2FBA2876-6A42-4AA6-A70E-368D3261692F}"/>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9837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8</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2852936"/>
            <a:ext cx="10972800" cy="367240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startAt="3"/>
            </a:pPr>
            <a:r>
              <a:rPr lang="de-DE" i="1" dirty="0"/>
              <a:t> …</a:t>
            </a:r>
          </a:p>
          <a:p>
            <a:pPr marL="361950">
              <a:spcBef>
                <a:spcPts val="300"/>
              </a:spcBef>
            </a:pPr>
            <a:r>
              <a:rPr lang="de-DE" i="1" baseline="30000" dirty="0"/>
              <a:t>4</a:t>
            </a:r>
            <a:r>
              <a:rPr lang="de-DE" i="1" dirty="0"/>
              <a:t>Wesentlich für das gemeinsame Notfallleitsystem ist ein gemeinsames und verbindliches Verständnis zur Einschätzung der Dringlichkeit des medizinischen Versorgungsbedarfs und der Disposition der erforderlichen medizinischen Versorgung. </a:t>
            </a:r>
          </a:p>
          <a:p>
            <a:pPr marL="361950">
              <a:spcBef>
                <a:spcPts val="300"/>
              </a:spcBef>
            </a:pPr>
            <a:r>
              <a:rPr lang="de-DE" i="1" baseline="30000" dirty="0"/>
              <a:t>5</a:t>
            </a:r>
            <a:r>
              <a:rPr lang="de-DE" i="1" dirty="0"/>
              <a:t>Hierzu vereinbaren die Träger der Rettungsleitstellen der Rufnummer 112 mit der jeweils zuständigen Kassenärztlichen Vereinigung ein qualifiziertes, standardisiertes und softwaregestütztes Ersteinschätzungsverfahren von medizinischen Hilfeersuchen und die zum jeweiligen Endpunkt des Einschätzungsverfahrens zu disponierende Versorgung. </a:t>
            </a:r>
          </a:p>
          <a:p>
            <a:pPr marL="361950">
              <a:spcBef>
                <a:spcPts val="300"/>
              </a:spcBef>
            </a:pPr>
            <a:r>
              <a:rPr lang="de-DE" i="1" baseline="30000" dirty="0"/>
              <a:t>6</a:t>
            </a:r>
            <a:r>
              <a:rPr lang="de-DE" i="1" dirty="0"/>
              <a:t>Die Kassenärztliche Bundesvereinigung hat erstmals ein Jahr nach Inkrafttreten und anschließend in einem Abstand von zwei Kalenderjahren dem Bundesministerium für Gesundheit über die Vereinbarungen nach Satz 5 zu berichten. </a:t>
            </a:r>
          </a:p>
          <a:p>
            <a:pPr marL="361950">
              <a:spcBef>
                <a:spcPts val="300"/>
              </a:spcBef>
            </a:pPr>
            <a:r>
              <a:rPr lang="de-DE" i="1" baseline="30000" dirty="0"/>
              <a:t>7</a:t>
            </a:r>
            <a:r>
              <a:rPr lang="de-DE" i="1" dirty="0"/>
              <a:t>Das Nähere zum Bericht bestimmt das Bundesministerium für Gesundheit.  </a:t>
            </a:r>
            <a:endParaRPr lang="de-DE" sz="1400" i="1" dirty="0"/>
          </a:p>
        </p:txBody>
      </p:sp>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a:xfrm>
            <a:off x="609600" y="1530504"/>
            <a:ext cx="10972800" cy="4860000"/>
          </a:xfrm>
        </p:spPr>
        <p:txBody>
          <a:bodyPr/>
          <a:lstStyle/>
          <a:p>
            <a:pPr marL="0" indent="0">
              <a:buNone/>
            </a:pPr>
            <a:r>
              <a:rPr lang="de-DE" dirty="0"/>
              <a:t>Abs. 3: … </a:t>
            </a:r>
            <a:r>
              <a:rPr lang="de-DE" dirty="0" err="1"/>
              <a:t>Triagesystem</a:t>
            </a:r>
            <a:endParaRPr lang="de-DE" dirty="0"/>
          </a:p>
          <a:p>
            <a:r>
              <a:rPr lang="de-DE" dirty="0"/>
              <a:t>Vereinbarung eines qualifizierten, standardisierten und softwaregestützten </a:t>
            </a:r>
            <a:r>
              <a:rPr lang="de-DE" dirty="0" err="1"/>
              <a:t>Triagesystem</a:t>
            </a:r>
            <a:r>
              <a:rPr lang="de-DE" dirty="0"/>
              <a:t> mit Versorgungsziel</a:t>
            </a:r>
          </a:p>
          <a:p>
            <a:r>
              <a:rPr lang="de-DE" dirty="0"/>
              <a:t>Berichtspflicht der KV</a:t>
            </a:r>
          </a:p>
        </p:txBody>
      </p:sp>
      <p:grpSp>
        <p:nvGrpSpPr>
          <p:cNvPr id="14" name="Gruppieren 13">
            <a:extLst>
              <a:ext uri="{FF2B5EF4-FFF2-40B4-BE49-F238E27FC236}">
                <a16:creationId xmlns:a16="http://schemas.microsoft.com/office/drawing/2014/main" id="{81ED109C-20D8-4E76-977B-250685CFF75F}"/>
              </a:ext>
            </a:extLst>
          </p:cNvPr>
          <p:cNvGrpSpPr/>
          <p:nvPr/>
        </p:nvGrpSpPr>
        <p:grpSpPr>
          <a:xfrm>
            <a:off x="609600" y="116632"/>
            <a:ext cx="2448272" cy="1080120"/>
            <a:chOff x="609600" y="116632"/>
            <a:chExt cx="2448272" cy="1080120"/>
          </a:xfrm>
        </p:grpSpPr>
        <p:sp>
          <p:nvSpPr>
            <p:cNvPr id="15" name="Pfeil: Chevron 14">
              <a:extLst>
                <a:ext uri="{FF2B5EF4-FFF2-40B4-BE49-F238E27FC236}">
                  <a16:creationId xmlns:a16="http://schemas.microsoft.com/office/drawing/2014/main" id="{A2E8C5DD-0097-451E-AC5B-3D7E2D5A4BAB}"/>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16" name="Gruppieren 15">
              <a:extLst>
                <a:ext uri="{FF2B5EF4-FFF2-40B4-BE49-F238E27FC236}">
                  <a16:creationId xmlns:a16="http://schemas.microsoft.com/office/drawing/2014/main" id="{45318509-D874-43BE-AEF1-F61DBC556F8F}"/>
                </a:ext>
              </a:extLst>
            </p:cNvPr>
            <p:cNvGrpSpPr/>
            <p:nvPr/>
          </p:nvGrpSpPr>
          <p:grpSpPr>
            <a:xfrm>
              <a:off x="1234224" y="186306"/>
              <a:ext cx="1199025" cy="550079"/>
              <a:chOff x="815969" y="1626466"/>
              <a:chExt cx="1199025" cy="550079"/>
            </a:xfrm>
          </p:grpSpPr>
          <p:pic>
            <p:nvPicPr>
              <p:cNvPr id="17" name="Picture 4" descr="Bildergebnis für 112">
                <a:extLst>
                  <a:ext uri="{FF2B5EF4-FFF2-40B4-BE49-F238E27FC236}">
                    <a16:creationId xmlns:a16="http://schemas.microsoft.com/office/drawing/2014/main" id="{3F8072B2-7700-4C8E-B733-8F5D6B497FB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ildergebnis für 116117">
                <a:extLst>
                  <a:ext uri="{FF2B5EF4-FFF2-40B4-BE49-F238E27FC236}">
                    <a16:creationId xmlns:a16="http://schemas.microsoft.com/office/drawing/2014/main" id="{8D11B12D-A186-465E-8F02-28EF481DCB2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98732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3">
            <a:extLst>
              <a:ext uri="{FF2B5EF4-FFF2-40B4-BE49-F238E27FC236}">
                <a16:creationId xmlns:a16="http://schemas.microsoft.com/office/drawing/2014/main" id="{259A362F-35D2-4594-8632-F00D54C9B693}"/>
              </a:ext>
            </a:extLst>
          </p:cNvPr>
          <p:cNvSpPr>
            <a:spLocks noGrp="1"/>
          </p:cNvSpPr>
          <p:nvPr>
            <p:ph idx="1"/>
          </p:nvPr>
        </p:nvSpPr>
        <p:spPr>
          <a:xfrm>
            <a:off x="609600" y="1530504"/>
            <a:ext cx="10972800" cy="4860000"/>
          </a:xfrm>
        </p:spPr>
        <p:txBody>
          <a:bodyPr/>
          <a:lstStyle/>
          <a:p>
            <a:pPr marL="0" indent="0">
              <a:buNone/>
            </a:pPr>
            <a:r>
              <a:rPr lang="de-DE" dirty="0"/>
              <a:t>Abs. 4: Zusammenarbeit zwischen Leitstellen, Leistungserbringern und Notfallrettung …</a:t>
            </a:r>
          </a:p>
          <a:p>
            <a:r>
              <a:rPr lang="de-DE" dirty="0"/>
              <a:t>Digitale Dokumentation und Datenaustausch</a:t>
            </a:r>
          </a:p>
          <a:p>
            <a:r>
              <a:rPr lang="de-DE" dirty="0"/>
              <a:t>Echtzeitinformation der Patientendaten und der Versorgungskapazitäten</a:t>
            </a:r>
          </a:p>
          <a:p>
            <a:r>
              <a:rPr lang="de-DE" dirty="0"/>
              <a:t>Möglichkeit der Länderübergreifenden Disposition</a:t>
            </a:r>
          </a:p>
        </p:txBody>
      </p:sp>
      <p:sp>
        <p:nvSpPr>
          <p:cNvPr id="3" name="Datumsplatzhalter 2">
            <a:extLst>
              <a:ext uri="{FF2B5EF4-FFF2-40B4-BE49-F238E27FC236}">
                <a16:creationId xmlns:a16="http://schemas.microsoft.com/office/drawing/2014/main" id="{AA67A9B7-BEE9-4DA1-8A92-7286A6BA98DF}"/>
              </a:ext>
            </a:extLst>
          </p:cNvPr>
          <p:cNvSpPr>
            <a:spLocks noGrp="1"/>
          </p:cNvSpPr>
          <p:nvPr>
            <p:ph type="dt" sz="half" idx="10"/>
          </p:nvPr>
        </p:nvSpPr>
        <p:spPr/>
        <p:txBody>
          <a:bodyPr/>
          <a:lstStyle/>
          <a:p>
            <a:pPr>
              <a:defRPr/>
            </a:pPr>
            <a:fld id="{B3F36C46-FB5A-420F-B5B7-311859D32DE1}" type="datetime1">
              <a:rPr lang="de-DE" smtClean="0"/>
              <a:t>13.01.2020</a:t>
            </a:fld>
            <a:endParaRPr lang="de-DE" dirty="0"/>
          </a:p>
        </p:txBody>
      </p:sp>
      <p:sp>
        <p:nvSpPr>
          <p:cNvPr id="4" name="Fußzeilenplatzhalter 3">
            <a:extLst>
              <a:ext uri="{FF2B5EF4-FFF2-40B4-BE49-F238E27FC236}">
                <a16:creationId xmlns:a16="http://schemas.microsoft.com/office/drawing/2014/main" id="{E8133A9C-19EC-4E02-AC1B-5C124915CFAF}"/>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EFA81236-B51B-4B28-A4B9-7692A323C2DD}"/>
              </a:ext>
            </a:extLst>
          </p:cNvPr>
          <p:cNvSpPr>
            <a:spLocks noGrp="1"/>
          </p:cNvSpPr>
          <p:nvPr>
            <p:ph type="sldNum" sz="quarter" idx="12"/>
          </p:nvPr>
        </p:nvSpPr>
        <p:spPr/>
        <p:txBody>
          <a:bodyPr/>
          <a:lstStyle/>
          <a:p>
            <a:pPr>
              <a:defRPr/>
            </a:pPr>
            <a:fld id="{26B0DD0A-270A-4270-B6CA-863BF67EFA8E}" type="slidenum">
              <a:rPr lang="de-DE" smtClean="0"/>
              <a:pPr>
                <a:defRPr/>
              </a:pPr>
              <a:t>9</a:t>
            </a:fld>
            <a:endParaRPr lang="de-DE" dirty="0"/>
          </a:p>
        </p:txBody>
      </p:sp>
      <p:sp>
        <p:nvSpPr>
          <p:cNvPr id="11" name="Titel 10">
            <a:extLst>
              <a:ext uri="{FF2B5EF4-FFF2-40B4-BE49-F238E27FC236}">
                <a16:creationId xmlns:a16="http://schemas.microsoft.com/office/drawing/2014/main" id="{988AD6D0-D756-440C-BBF3-F84FE469BAFC}"/>
              </a:ext>
            </a:extLst>
          </p:cNvPr>
          <p:cNvSpPr>
            <a:spLocks noGrp="1"/>
          </p:cNvSpPr>
          <p:nvPr>
            <p:ph type="title"/>
          </p:nvPr>
        </p:nvSpPr>
        <p:spPr>
          <a:xfrm>
            <a:off x="3215680" y="764704"/>
            <a:ext cx="8366720" cy="509588"/>
          </a:xfrm>
        </p:spPr>
        <p:txBody>
          <a:bodyPr/>
          <a:lstStyle/>
          <a:p>
            <a:r>
              <a:rPr lang="de-DE" dirty="0"/>
              <a:t>Neuer § 133b SGB V: Gemeinsames Notfallleitsystem</a:t>
            </a:r>
          </a:p>
        </p:txBody>
      </p:sp>
      <p:sp>
        <p:nvSpPr>
          <p:cNvPr id="13" name="Rechteck: abgerundete Ecken 12">
            <a:extLst>
              <a:ext uri="{FF2B5EF4-FFF2-40B4-BE49-F238E27FC236}">
                <a16:creationId xmlns:a16="http://schemas.microsoft.com/office/drawing/2014/main" id="{FDF91008-43F3-4C66-B166-9CE77D684E9C}"/>
              </a:ext>
            </a:extLst>
          </p:cNvPr>
          <p:cNvSpPr/>
          <p:nvPr/>
        </p:nvSpPr>
        <p:spPr>
          <a:xfrm>
            <a:off x="609600" y="3068960"/>
            <a:ext cx="10972800" cy="34563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ts val="300"/>
              </a:spcBef>
              <a:buFont typeface="+mj-lt"/>
              <a:buAutoNum type="arabicParenBoth" startAt="4"/>
            </a:pPr>
            <a:r>
              <a:rPr lang="de-DE" i="1" baseline="30000" dirty="0"/>
              <a:t>1</a:t>
            </a:r>
            <a:r>
              <a:rPr lang="de-DE" i="1" dirty="0"/>
              <a:t>Mit dem Ziel, eine effektive und effiziente medizinische Versorgung in Notfällen zu gewährleisten, arbeiten gemeinsame Notfallleitsysteme, Leistungserbringer der medizinischen Notfallrettung und integrierte Notfallzentren zusammen. </a:t>
            </a:r>
          </a:p>
          <a:p>
            <a:pPr marL="361950">
              <a:spcBef>
                <a:spcPts val="300"/>
              </a:spcBef>
            </a:pPr>
            <a:r>
              <a:rPr lang="de-DE" i="1" baseline="30000" dirty="0"/>
              <a:t>2</a:t>
            </a:r>
            <a:r>
              <a:rPr lang="de-DE" i="1" dirty="0"/>
              <a:t>Dies beinhaltet die interaktive Nutzung einer digitalen Dokumentation zur Übertragung der zur Weiterversorgung erforderlichen Daten sowie insbesondere auch eine Echtzeitübertragung der Versorgungskapazitäten von Rettungsmitteln, aufsuchendem Bereitschaftsdienst, integrierten Notfallzentren und Krankenhäusern, die die Anforderungen des Beschlusses des Gemeinsamen Bundesausschusses nach § 136c Absatz 4 für eine Teilnahme an der Basisnotfallversorgung, der erweiterten Notfallversorgung oder der umfassenden Notfallversorgung oder die Anforderungen für das Modul Notfallversorgung Kinder dieses Beschlusses erfüllen. </a:t>
            </a:r>
          </a:p>
          <a:p>
            <a:pPr marL="361950">
              <a:spcBef>
                <a:spcPts val="300"/>
              </a:spcBef>
            </a:pPr>
            <a:r>
              <a:rPr lang="de-DE" i="1" baseline="30000" dirty="0"/>
              <a:t>3</a:t>
            </a:r>
            <a:r>
              <a:rPr lang="de-DE" i="1" dirty="0"/>
              <a:t>Diese digitale Vernetzung und Kooperation gewährleistet, dass gemeinsamen Notfallleitsystemen eine Disposition über Ländergrenzen hinweg möglich ist. </a:t>
            </a:r>
          </a:p>
        </p:txBody>
      </p:sp>
      <p:grpSp>
        <p:nvGrpSpPr>
          <p:cNvPr id="14" name="Gruppieren 13">
            <a:extLst>
              <a:ext uri="{FF2B5EF4-FFF2-40B4-BE49-F238E27FC236}">
                <a16:creationId xmlns:a16="http://schemas.microsoft.com/office/drawing/2014/main" id="{38D38B43-2958-421F-9015-71BD66854952}"/>
              </a:ext>
            </a:extLst>
          </p:cNvPr>
          <p:cNvGrpSpPr/>
          <p:nvPr/>
        </p:nvGrpSpPr>
        <p:grpSpPr>
          <a:xfrm>
            <a:off x="609600" y="116632"/>
            <a:ext cx="2448272" cy="1080120"/>
            <a:chOff x="609600" y="116632"/>
            <a:chExt cx="2448272" cy="1080120"/>
          </a:xfrm>
        </p:grpSpPr>
        <p:sp>
          <p:nvSpPr>
            <p:cNvPr id="15" name="Pfeil: Chevron 14">
              <a:extLst>
                <a:ext uri="{FF2B5EF4-FFF2-40B4-BE49-F238E27FC236}">
                  <a16:creationId xmlns:a16="http://schemas.microsoft.com/office/drawing/2014/main" id="{62332DCA-66DD-4F8F-BE36-EF09142870E9}"/>
                </a:ext>
              </a:extLst>
            </p:cNvPr>
            <p:cNvSpPr/>
            <p:nvPr/>
          </p:nvSpPr>
          <p:spPr>
            <a:xfrm>
              <a:off x="609600" y="116632"/>
              <a:ext cx="2448272" cy="1080120"/>
            </a:xfrm>
            <a:prstGeom prst="chevron">
              <a:avLst>
                <a:gd name="adj" fmla="val 20348"/>
              </a:avLst>
            </a:prstGeom>
            <a:ln/>
          </p:spPr>
          <p:style>
            <a:lnRef idx="1">
              <a:schemeClr val="accent1"/>
            </a:lnRef>
            <a:fillRef idx="2">
              <a:schemeClr val="accent1"/>
            </a:fillRef>
            <a:effectRef idx="1">
              <a:schemeClr val="accent1"/>
            </a:effectRef>
            <a:fontRef idx="minor">
              <a:schemeClr val="dk1"/>
            </a:fontRef>
          </p:style>
          <p:txBody>
            <a:bodyPr rtlCol="0" anchor="b" anchorCtr="0"/>
            <a:lstStyle/>
            <a:p>
              <a:pPr algn="ctr"/>
              <a:r>
                <a:rPr lang="de-DE" sz="1400" dirty="0"/>
                <a:t>Gemeinsames Notfallleitsystem (GNL)</a:t>
              </a:r>
              <a:endParaRPr lang="de-DE" sz="1100" dirty="0">
                <a:solidFill>
                  <a:schemeClr val="tx1"/>
                </a:solidFill>
              </a:endParaRPr>
            </a:p>
          </p:txBody>
        </p:sp>
        <p:grpSp>
          <p:nvGrpSpPr>
            <p:cNvPr id="16" name="Gruppieren 15">
              <a:extLst>
                <a:ext uri="{FF2B5EF4-FFF2-40B4-BE49-F238E27FC236}">
                  <a16:creationId xmlns:a16="http://schemas.microsoft.com/office/drawing/2014/main" id="{8AA5F3F3-0C25-47E2-ABBC-C44B3EC75D87}"/>
                </a:ext>
              </a:extLst>
            </p:cNvPr>
            <p:cNvGrpSpPr/>
            <p:nvPr/>
          </p:nvGrpSpPr>
          <p:grpSpPr>
            <a:xfrm>
              <a:off x="1234224" y="186306"/>
              <a:ext cx="1199025" cy="550079"/>
              <a:chOff x="815969" y="1626466"/>
              <a:chExt cx="1199025" cy="550079"/>
            </a:xfrm>
          </p:grpSpPr>
          <p:pic>
            <p:nvPicPr>
              <p:cNvPr id="17" name="Picture 4" descr="Bildergebnis für 112">
                <a:extLst>
                  <a:ext uri="{FF2B5EF4-FFF2-40B4-BE49-F238E27FC236}">
                    <a16:creationId xmlns:a16="http://schemas.microsoft.com/office/drawing/2014/main" id="{904F5D56-17CC-4A56-BF28-288066C0B33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969" y="1628800"/>
                <a:ext cx="547745" cy="5477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ildergebnis für 116117">
                <a:extLst>
                  <a:ext uri="{FF2B5EF4-FFF2-40B4-BE49-F238E27FC236}">
                    <a16:creationId xmlns:a16="http://schemas.microsoft.com/office/drawing/2014/main" id="{0799EE52-7559-42BB-9450-B489C3C159A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015" y1="28272" x2="34470" y2="62304"/>
                            <a14:foregroundMark x1="34470" y1="62304" x2="56818" y2="75916"/>
                            <a14:foregroundMark x1="56818" y1="75916" x2="66667" y2="45026"/>
                            <a14:foregroundMark x1="66667" y1="45026" x2="46970" y2="25131"/>
                            <a14:foregroundMark x1="46970" y1="25131" x2="40152" y2="28796"/>
                            <a14:foregroundMark x1="59848" y1="39791" x2="55682" y2="41361"/>
                            <a14:foregroundMark x1="36364" y1="44503" x2="59848" y2="56021"/>
                            <a14:foregroundMark x1="59848" y1="56021" x2="43561" y2="51309"/>
                            <a14:foregroundMark x1="34470" y1="52356" x2="31439" y2="43455"/>
                          </a14:backgroundRemoval>
                        </a14:imgEffect>
                      </a14:imgLayer>
                    </a14:imgProps>
                  </a:ext>
                  <a:ext uri="{28A0092B-C50C-407E-A947-70E740481C1C}">
                    <a14:useLocalDpi xmlns:a14="http://schemas.microsoft.com/office/drawing/2010/main"/>
                  </a:ext>
                </a:extLst>
              </a:blip>
              <a:srcRect l="25491" t="18283" r="25491" b="18283"/>
              <a:stretch/>
            </p:blipFill>
            <p:spPr bwMode="auto">
              <a:xfrm>
                <a:off x="1429952" y="1626466"/>
                <a:ext cx="585042" cy="5477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7202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eue Vorlage Verei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000000"/>
          </a:solidFill>
        </a:ln>
      </a:spPr>
      <a:bodyPr rtlCol="0" anchor="ctr"/>
      <a:lstStyle>
        <a:defPPr algn="ctr">
          <a:defRPr sz="1400" dirty="0" err="1" smtClean="0"/>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Präsentation1" id="{0AB70A79-F7CA-4B29-9C08-0E7CE4E7DA31}" vid="{79238A52-C8A5-4A96-A535-C6864FE3291B}"/>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9E0701F641D7642B0F83F9A49CCF7B7" ma:contentTypeVersion="10" ma:contentTypeDescription="Ein neues Dokument erstellen." ma:contentTypeScope="" ma:versionID="3886b65c1d8806d19054600058fc6b82">
  <xsd:schema xmlns:xsd="http://www.w3.org/2001/XMLSchema" xmlns:xs="http://www.w3.org/2001/XMLSchema" xmlns:p="http://schemas.microsoft.com/office/2006/metadata/properties" xmlns:ns2="40b135e8-a7f0-4e88-b723-fb2e57fc3345" xmlns:ns3="f2262a54-1e3c-4f45-b177-d88a2ef222b7" targetNamespace="http://schemas.microsoft.com/office/2006/metadata/properties" ma:root="true" ma:fieldsID="64e9d1977188e6a60434ee278283ba2e" ns2:_="" ns3:_="">
    <xsd:import namespace="40b135e8-a7f0-4e88-b723-fb2e57fc3345"/>
    <xsd:import namespace="f2262a54-1e3c-4f45-b177-d88a2ef222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135e8-a7f0-4e88-b723-fb2e57fc3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262a54-1e3c-4f45-b177-d88a2ef222b7" elementFormDefault="qualified">
    <xsd:import namespace="http://schemas.microsoft.com/office/2006/documentManagement/types"/>
    <xsd:import namespace="http://schemas.microsoft.com/office/infopath/2007/PartnerControls"/>
    <xsd:element name="SharedWithUsers" ma:index="1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D39988-D01B-4A96-971E-7C84A529EF26}">
  <ds:schemaRefs>
    <ds:schemaRef ds:uri="http://schemas.microsoft.com/sharepoint/v3/contenttype/forms"/>
  </ds:schemaRefs>
</ds:datastoreItem>
</file>

<file path=customXml/itemProps2.xml><?xml version="1.0" encoding="utf-8"?>
<ds:datastoreItem xmlns:ds="http://schemas.openxmlformats.org/officeDocument/2006/customXml" ds:itemID="{87BFE972-60C6-4C73-8D8A-96DBBE8FE991}">
  <ds:schemaRefs>
    <ds:schemaRef ds:uri="http://schemas.microsoft.com/office/infopath/2007/PartnerControls"/>
    <ds:schemaRef ds:uri="http://purl.org/dc/terms/"/>
    <ds:schemaRef ds:uri="40b135e8-a7f0-4e88-b723-fb2e57fc3345"/>
    <ds:schemaRef ds:uri="http://schemas.microsoft.com/office/2006/documentManagement/types"/>
    <ds:schemaRef ds:uri="http://www.w3.org/XML/1998/namespace"/>
    <ds:schemaRef ds:uri="http://purl.org/dc/dcmitype/"/>
    <ds:schemaRef ds:uri="http://schemas.openxmlformats.org/package/2006/metadata/core-properties"/>
    <ds:schemaRef ds:uri="f2262a54-1e3c-4f45-b177-d88a2ef222b7"/>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5F50F88-2ACD-4311-ABD6-8F38B6BE8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135e8-a7f0-4e88-b723-fb2e57fc3345"/>
    <ds:schemaRef ds:uri="f2262a54-1e3c-4f45-b177-d88a2ef222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9339</Words>
  <Application>Microsoft Office PowerPoint</Application>
  <PresentationFormat>Breitbild</PresentationFormat>
  <Paragraphs>1122</Paragraphs>
  <Slides>69</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69</vt:i4>
      </vt:variant>
    </vt:vector>
  </HeadingPairs>
  <TitlesOfParts>
    <vt:vector size="72" baseType="lpstr">
      <vt:lpstr>Arial</vt:lpstr>
      <vt:lpstr>Calibri</vt:lpstr>
      <vt:lpstr>Neue Vorlage Verein</vt:lpstr>
      <vt:lpstr>Entwurf eines Gesetzes zur Reform der Notfallversorgung</vt:lpstr>
      <vt:lpstr>Inhalte</vt:lpstr>
      <vt:lpstr>Inhalte</vt:lpstr>
      <vt:lpstr>Neuer § 133b SGB V: Gemeinsames Notfallleitsystem</vt:lpstr>
      <vt:lpstr>Neuer § 133b SGB V: Gemeinsames Notfallleitsystem</vt:lpstr>
      <vt:lpstr>Neuer § 133b SGB V: Gemeinsames Notfallleitsystem</vt:lpstr>
      <vt:lpstr>PowerPoint-Präsentation</vt:lpstr>
      <vt:lpstr>Neuer § 133b SGB V: Gemeinsames Notfallleitsystem</vt:lpstr>
      <vt:lpstr>Neuer § 133b SGB V: Gemeinsames Notfallleitsystem</vt:lpstr>
      <vt:lpstr>Neuer § 133b SGB V: Gemeinsames Notfallleitsystem</vt:lpstr>
      <vt:lpstr>Neuer § 133b SGB V: Gemeinsames Notfallleitsystem</vt:lpstr>
      <vt:lpstr>Neuer § 133b SGB V: Gemeinsames Notfallleitsystem</vt:lpstr>
      <vt:lpstr>Neuer § 133b SGB V: Gemeinsames Notfallleitsystem</vt:lpstr>
      <vt:lpstr>Inhalte</vt:lpstr>
      <vt:lpstr>Änderung § 11 Abs. 1 SGB V: Leistungsarten</vt:lpstr>
      <vt:lpstr>Neufassung § 60 SGB V: Medizinische Notfallrettung</vt:lpstr>
      <vt:lpstr>Neufassung § 60 SGB V: Medizinische Notfallrettung</vt:lpstr>
      <vt:lpstr>Neufassung § 60 SGB V: Medizinische Notfallrettung</vt:lpstr>
      <vt:lpstr>Neufassung § 60 SGB V: Medizinische Notfallrettung</vt:lpstr>
      <vt:lpstr>Neufassung § 60 SGB V: Medizinische Notfallrettung</vt:lpstr>
      <vt:lpstr>Neufassung § 60 SGB V: Medizinische Notfallrettung</vt:lpstr>
      <vt:lpstr>Neuer § 60a SGB V: Krankentransporte und Krankenfahrten</vt:lpstr>
      <vt:lpstr>Neuer § 60a SGB V: Krankentransporte und Krankenfahrten</vt:lpstr>
      <vt:lpstr>Neuer § 60a SGB V: Krankentransporte und Krankenfahrten</vt:lpstr>
      <vt:lpstr>Neuer § 60a SGB V: Krankentransporte und Krankenfahrten</vt:lpstr>
      <vt:lpstr>Neuer § 60a SGB V: Krankentransporte und Krankenfahrten</vt:lpstr>
      <vt:lpstr>Neuer § 60a SGB V: Krankentransporte und Krankenfahrten</vt:lpstr>
      <vt:lpstr>Neuer § 60a SGB V: Krankentransporte und Krankenfahrten</vt:lpstr>
      <vt:lpstr>Neuer § 60a SGB V: Krankentransporte und Krankenfahrten</vt:lpstr>
      <vt:lpstr>Neufassung § 133 SGB V: Versorgung mit Leistungen der Notfallrettung</vt:lpstr>
      <vt:lpstr>Neufassung § 133 SGB V: Versorgung mit Leistungen der Notfallrettung</vt:lpstr>
      <vt:lpstr>Neufassung § 133 SGB V: Versorgung mit Leistungen der Notfallrettung</vt:lpstr>
      <vt:lpstr>Neufassung § 133 SGB V: Versorgung mit Leistungen der Notfallrettung</vt:lpstr>
      <vt:lpstr>Inhalte</vt:lpstr>
      <vt:lpstr>Neufassung/Ergänzung § 75 SGB V: Inhalt und Umfang der Sicherstellung</vt:lpstr>
      <vt:lpstr>Neufassung/Ergänzung § 75 SGB V: Inhalt und Umfang der Sicherstellung</vt:lpstr>
      <vt:lpstr>Neuer § 123 SGB V: Integrierte Notfallzentren</vt:lpstr>
      <vt:lpstr>Neuer § 123 SGB V: Integrierte Notfallzentren</vt:lpstr>
      <vt:lpstr>Neuer § 123 SGB V: Integrierte Notfallzentren</vt:lpstr>
      <vt:lpstr>Neuer § 123 SGB V: Integrierte Notfallzentren</vt:lpstr>
      <vt:lpstr>Neuer § 123 SGB V: Integrierte Notfallzentren</vt:lpstr>
      <vt:lpstr>Neuer § 123 SGB V: Integrierte Notfallzentren</vt:lpstr>
      <vt:lpstr>Neuer § 123 SGB V: Integrierte Notfallzentren</vt:lpstr>
      <vt:lpstr>Neuer § 123 SGB V: Integrierte Notfallzentren</vt:lpstr>
      <vt:lpstr>Neuer § 123 SGB V: Integrierte Notfallzentren</vt:lpstr>
      <vt:lpstr>Neuer § 123 SGB V: Integrierte Notfallzentren</vt:lpstr>
      <vt:lpstr>Neuer § 123 SGB V: Integrierte Notfallzentren</vt:lpstr>
      <vt:lpstr>Neuer § 123 SGB V: Integrierte Notfallzentren</vt:lpstr>
      <vt:lpstr>Ergänzung § 120 SGB V: Vergütung ambulanter Krankenhausleistungen</vt:lpstr>
      <vt:lpstr>Ergänzung § 120 SGB V: Vergütung ambulanter Krankenhausleistungen</vt:lpstr>
      <vt:lpstr>Inhalte</vt:lpstr>
      <vt:lpstr>Ergänzung § 90 SGB V: Landesausschüsse</vt:lpstr>
      <vt:lpstr>Ergänzung § 90 SGB V: Landesausschüsse</vt:lpstr>
      <vt:lpstr>Ergänzung § 90 SGB V: Landesausschüsse</vt:lpstr>
      <vt:lpstr>Ergänzung § 90 SGB V: Landesausschüsse</vt:lpstr>
      <vt:lpstr>Inhalte</vt:lpstr>
      <vt:lpstr>Ergänzung § 92 SGB V: Richtlinien des Gemeinsamen Bundesausschusses</vt:lpstr>
      <vt:lpstr>Neuer § 123 SGB V: Integrierte Notfallzentren</vt:lpstr>
      <vt:lpstr>Neuer § 123 SGB V: Integrierte Notfallzentren</vt:lpstr>
      <vt:lpstr>Neuer § 123 SGB V: Integrierte Notfallzentren</vt:lpstr>
      <vt:lpstr>Neuer § 133b SGB V: Gemeinsames Notfallleitsystem</vt:lpstr>
      <vt:lpstr>Zeitplan</vt:lpstr>
      <vt:lpstr>Bewertung</vt:lpstr>
      <vt:lpstr>Bewertung</vt:lpstr>
      <vt:lpstr>Bewertung</vt:lpstr>
      <vt:lpstr>Bewertung</vt:lpstr>
      <vt:lpstr>Bewertung</vt:lpstr>
      <vt:lpstr>Bewertung</vt:lpstr>
      <vt:lpstr>Bewertung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Reinhard Schaffert</dc:creator>
  <cp:lastModifiedBy>Reinhard Schaffert</cp:lastModifiedBy>
  <cp:revision>85</cp:revision>
  <cp:lastPrinted>2014-03-03T13:03:26Z</cp:lastPrinted>
  <dcterms:created xsi:type="dcterms:W3CDTF">2020-01-11T09:42:18Z</dcterms:created>
  <dcterms:modified xsi:type="dcterms:W3CDTF">2020-01-12T23:30:44Z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0x01010089E0701F641D7642B0F83F9A49CCF7B7</vt:lpwstr>
  </property>
</Properties>
</file>