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4"/>
  </p:sldMasterIdLst>
  <p:notesMasterIdLst>
    <p:notesMasterId r:id="rId109"/>
  </p:notesMasterIdLst>
  <p:handoutMasterIdLst>
    <p:handoutMasterId r:id="rId110"/>
  </p:handoutMasterIdLst>
  <p:sldIdLst>
    <p:sldId id="256" r:id="rId5"/>
    <p:sldId id="384" r:id="rId6"/>
    <p:sldId id="258" r:id="rId7"/>
    <p:sldId id="281" r:id="rId8"/>
    <p:sldId id="260" r:id="rId9"/>
    <p:sldId id="261" r:id="rId10"/>
    <p:sldId id="262" r:id="rId11"/>
    <p:sldId id="263" r:id="rId12"/>
    <p:sldId id="269" r:id="rId13"/>
    <p:sldId id="358" r:id="rId14"/>
    <p:sldId id="274" r:id="rId15"/>
    <p:sldId id="275" r:id="rId16"/>
    <p:sldId id="279" r:id="rId17"/>
    <p:sldId id="282" r:id="rId18"/>
    <p:sldId id="278" r:id="rId19"/>
    <p:sldId id="283" r:id="rId20"/>
    <p:sldId id="285" r:id="rId21"/>
    <p:sldId id="286" r:id="rId22"/>
    <p:sldId id="287" r:id="rId23"/>
    <p:sldId id="359" r:id="rId24"/>
    <p:sldId id="360" r:id="rId25"/>
    <p:sldId id="361" r:id="rId26"/>
    <p:sldId id="288" r:id="rId27"/>
    <p:sldId id="362" r:id="rId28"/>
    <p:sldId id="289" r:id="rId29"/>
    <p:sldId id="291" r:id="rId30"/>
    <p:sldId id="293" r:id="rId31"/>
    <p:sldId id="294" r:id="rId32"/>
    <p:sldId id="295" r:id="rId33"/>
    <p:sldId id="297" r:id="rId34"/>
    <p:sldId id="296" r:id="rId35"/>
    <p:sldId id="298" r:id="rId36"/>
    <p:sldId id="299" r:id="rId37"/>
    <p:sldId id="300" r:id="rId38"/>
    <p:sldId id="302" r:id="rId39"/>
    <p:sldId id="301" r:id="rId40"/>
    <p:sldId id="304" r:id="rId41"/>
    <p:sldId id="303" r:id="rId42"/>
    <p:sldId id="305" r:id="rId43"/>
    <p:sldId id="363" r:id="rId44"/>
    <p:sldId id="306" r:id="rId45"/>
    <p:sldId id="307" r:id="rId46"/>
    <p:sldId id="308" r:id="rId47"/>
    <p:sldId id="352" r:id="rId48"/>
    <p:sldId id="364" r:id="rId49"/>
    <p:sldId id="365" r:id="rId50"/>
    <p:sldId id="309" r:id="rId51"/>
    <p:sldId id="310" r:id="rId52"/>
    <p:sldId id="312" r:id="rId53"/>
    <p:sldId id="311" r:id="rId54"/>
    <p:sldId id="367" r:id="rId55"/>
    <p:sldId id="371" r:id="rId56"/>
    <p:sldId id="381" r:id="rId57"/>
    <p:sldId id="383" r:id="rId58"/>
    <p:sldId id="313" r:id="rId59"/>
    <p:sldId id="314" r:id="rId60"/>
    <p:sldId id="316" r:id="rId61"/>
    <p:sldId id="317" r:id="rId62"/>
    <p:sldId id="369" r:id="rId63"/>
    <p:sldId id="319" r:id="rId64"/>
    <p:sldId id="318" r:id="rId65"/>
    <p:sldId id="320" r:id="rId66"/>
    <p:sldId id="321" r:id="rId67"/>
    <p:sldId id="322" r:id="rId68"/>
    <p:sldId id="372" r:id="rId69"/>
    <p:sldId id="324" r:id="rId70"/>
    <p:sldId id="326" r:id="rId71"/>
    <p:sldId id="323" r:id="rId72"/>
    <p:sldId id="373" r:id="rId73"/>
    <p:sldId id="382" r:id="rId74"/>
    <p:sldId id="327" r:id="rId75"/>
    <p:sldId id="374" r:id="rId76"/>
    <p:sldId id="328" r:id="rId77"/>
    <p:sldId id="331" r:id="rId78"/>
    <p:sldId id="330" r:id="rId79"/>
    <p:sldId id="332" r:id="rId80"/>
    <p:sldId id="375" r:id="rId81"/>
    <p:sldId id="333" r:id="rId82"/>
    <p:sldId id="334" r:id="rId83"/>
    <p:sldId id="376" r:id="rId84"/>
    <p:sldId id="335" r:id="rId85"/>
    <p:sldId id="336" r:id="rId86"/>
    <p:sldId id="337" r:id="rId87"/>
    <p:sldId id="338" r:id="rId88"/>
    <p:sldId id="339" r:id="rId89"/>
    <p:sldId id="377" r:id="rId90"/>
    <p:sldId id="340" r:id="rId91"/>
    <p:sldId id="345" r:id="rId92"/>
    <p:sldId id="341" r:id="rId93"/>
    <p:sldId id="342" r:id="rId94"/>
    <p:sldId id="343" r:id="rId95"/>
    <p:sldId id="378" r:id="rId96"/>
    <p:sldId id="346" r:id="rId97"/>
    <p:sldId id="379" r:id="rId98"/>
    <p:sldId id="353" r:id="rId99"/>
    <p:sldId id="344" r:id="rId100"/>
    <p:sldId id="355" r:id="rId101"/>
    <p:sldId id="357" r:id="rId102"/>
    <p:sldId id="349" r:id="rId103"/>
    <p:sldId id="350" r:id="rId104"/>
    <p:sldId id="385" r:id="rId105"/>
    <p:sldId id="386" r:id="rId106"/>
    <p:sldId id="380" r:id="rId107"/>
    <p:sldId id="351" r:id="rId108"/>
  </p:sldIdLst>
  <p:sldSz cx="12192000" cy="6858000"/>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rdabschnitt" id="{F63D41E4-ED6A-4570-85FC-E2429DD31309}">
          <p14:sldIdLst>
            <p14:sldId id="256"/>
          </p14:sldIdLst>
        </p14:section>
        <p14:section name="Zusammenfassungsabschnitt" id="{FAA5F30D-85EB-4102-B7ED-BD0D9183A625}">
          <p14:sldIdLst>
            <p14:sldId id="384"/>
            <p14:sldId id="258"/>
          </p14:sldIdLst>
        </p14:section>
        <p14:section name="MDK-Reformgesetz – Ziele und Inhalte" id="{DC7E7226-A736-40C3-A9D2-A3C31FAD5901}">
          <p14:sldIdLst>
            <p14:sldId id="281"/>
            <p14:sldId id="260"/>
            <p14:sldId id="261"/>
            <p14:sldId id="262"/>
            <p14:sldId id="263"/>
            <p14:sldId id="269"/>
            <p14:sldId id="358"/>
            <p14:sldId id="274"/>
            <p14:sldId id="275"/>
            <p14:sldId id="279"/>
          </p14:sldIdLst>
        </p14:section>
        <p14:section name="MDK-Reformgesetz – Ziele und Inhalte" id="{9050660D-7535-4497-B5AC-8DF430793382}">
          <p14:sldIdLst>
            <p14:sldId id="282"/>
            <p14:sldId id="278"/>
            <p14:sldId id="283"/>
            <p14:sldId id="285"/>
            <p14:sldId id="286"/>
            <p14:sldId id="287"/>
            <p14:sldId id="359"/>
            <p14:sldId id="360"/>
            <p14:sldId id="361"/>
            <p14:sldId id="288"/>
            <p14:sldId id="362"/>
            <p14:sldId id="289"/>
            <p14:sldId id="291"/>
            <p14:sldId id="293"/>
            <p14:sldId id="294"/>
            <p14:sldId id="295"/>
            <p14:sldId id="297"/>
            <p14:sldId id="296"/>
            <p14:sldId id="298"/>
            <p14:sldId id="299"/>
            <p14:sldId id="300"/>
            <p14:sldId id="302"/>
            <p14:sldId id="301"/>
            <p14:sldId id="304"/>
            <p14:sldId id="303"/>
            <p14:sldId id="305"/>
            <p14:sldId id="363"/>
            <p14:sldId id="306"/>
            <p14:sldId id="307"/>
            <p14:sldId id="308"/>
            <p14:sldId id="352"/>
            <p14:sldId id="364"/>
            <p14:sldId id="365"/>
            <p14:sldId id="309"/>
          </p14:sldIdLst>
        </p14:section>
        <p14:section name="MDK-Reformgesetz – Ziele und Inhalte" id="{6AC87E14-6283-4F20-91F9-DFCD4D157A56}">
          <p14:sldIdLst>
            <p14:sldId id="310"/>
            <p14:sldId id="312"/>
            <p14:sldId id="311"/>
            <p14:sldId id="367"/>
            <p14:sldId id="371"/>
            <p14:sldId id="381"/>
            <p14:sldId id="383"/>
          </p14:sldIdLst>
        </p14:section>
        <p14:section name="MDK-Reformgesetz – Ziele und Inhalte" id="{1DE926DF-014A-4B57-8923-A39485321762}">
          <p14:sldIdLst>
            <p14:sldId id="313"/>
            <p14:sldId id="314"/>
            <p14:sldId id="316"/>
            <p14:sldId id="317"/>
            <p14:sldId id="369"/>
            <p14:sldId id="319"/>
            <p14:sldId id="318"/>
            <p14:sldId id="320"/>
            <p14:sldId id="321"/>
            <p14:sldId id="322"/>
            <p14:sldId id="372"/>
            <p14:sldId id="324"/>
            <p14:sldId id="326"/>
            <p14:sldId id="323"/>
            <p14:sldId id="373"/>
            <p14:sldId id="382"/>
            <p14:sldId id="327"/>
            <p14:sldId id="374"/>
          </p14:sldIdLst>
        </p14:section>
        <p14:section name="MDK-Reformgesetz – Ziele und Inhalte" id="{E8264CDD-4923-477D-84A5-C4A714995D04}">
          <p14:sldIdLst>
            <p14:sldId id="328"/>
            <p14:sldId id="331"/>
            <p14:sldId id="330"/>
            <p14:sldId id="332"/>
            <p14:sldId id="375"/>
            <p14:sldId id="333"/>
          </p14:sldIdLst>
        </p14:section>
        <p14:section name="MDK-Reformgesetz – Ziele und Inhalte" id="{03104368-F580-4E1A-B9CA-6E80C806D9B9}">
          <p14:sldIdLst>
            <p14:sldId id="334"/>
            <p14:sldId id="376"/>
            <p14:sldId id="335"/>
            <p14:sldId id="336"/>
            <p14:sldId id="337"/>
            <p14:sldId id="338"/>
            <p14:sldId id="339"/>
            <p14:sldId id="377"/>
            <p14:sldId id="340"/>
            <p14:sldId id="345"/>
          </p14:sldIdLst>
        </p14:section>
        <p14:section name="MDK-Reformgesetz – Ziele und Inhalte" id="{BACA5A28-BD22-48BB-878C-F06D2222E397}">
          <p14:sldIdLst>
            <p14:sldId id="341"/>
            <p14:sldId id="342"/>
            <p14:sldId id="343"/>
            <p14:sldId id="378"/>
          </p14:sldIdLst>
        </p14:section>
        <p14:section name="MDK-Reformgesetz – Bewertung" id="{D585E30A-53E7-44C4-949A-454D7EDA0570}">
          <p14:sldIdLst>
            <p14:sldId id="346"/>
            <p14:sldId id="379"/>
            <p14:sldId id="353"/>
            <p14:sldId id="344"/>
            <p14:sldId id="355"/>
            <p14:sldId id="357"/>
            <p14:sldId id="349"/>
            <p14:sldId id="350"/>
            <p14:sldId id="385"/>
            <p14:sldId id="386"/>
            <p14:sldId id="380"/>
            <p14:sldId id="3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hard Wegner" initials="BW" lastIdx="1" clrIdx="0">
    <p:extLst>
      <p:ext uri="{19B8F6BF-5375-455C-9EA6-DF929625EA0E}">
        <p15:presenceInfo xmlns:p15="http://schemas.microsoft.com/office/powerpoint/2012/main" userId="Bernhard Weg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A10"/>
    <a:srgbClr val="B6F034"/>
    <a:srgbClr val="808080"/>
    <a:srgbClr val="5F5F5F"/>
    <a:srgbClr val="B2B2B2"/>
    <a:srgbClr val="DDDDDD"/>
    <a:srgbClr val="000000"/>
    <a:srgbClr val="006600"/>
    <a:srgbClr val="F4FDDF"/>
    <a:srgbClr val="CCEC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8" autoAdjust="0"/>
    <p:restoredTop sz="94629" autoAdjust="0"/>
  </p:normalViewPr>
  <p:slideViewPr>
    <p:cSldViewPr>
      <p:cViewPr varScale="1">
        <p:scale>
          <a:sx n="110" d="100"/>
          <a:sy n="110" d="100"/>
        </p:scale>
        <p:origin x="555" y="4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err="1"/>
              <a:t>Verwaltungsrat</a:t>
            </a:r>
            <a:r>
              <a:rPr lang="en-US" dirty="0"/>
              <a:t> MD Bund</a:t>
            </a:r>
          </a:p>
        </c:rich>
      </c:tx>
      <c:overlay val="0"/>
      <c:spPr>
        <a:noFill/>
        <a:ln>
          <a:noFill/>
        </a:ln>
        <a:effectLst/>
      </c:spPr>
    </c:title>
    <c:autoTitleDeleted val="0"/>
    <c:plotArea>
      <c:layout/>
      <c:pieChart>
        <c:varyColors val="1"/>
        <c:ser>
          <c:idx val="0"/>
          <c:order val="0"/>
          <c:tx>
            <c:strRef>
              <c:f>Tabelle1!$B$1</c:f>
              <c:strCache>
                <c:ptCount val="1"/>
                <c:pt idx="0">
                  <c:v>Verwaltungsrat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A6B-419E-9361-6D968401E6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9A6B-419E-9361-6D968401E6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9A6B-419E-9361-6D968401E6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9A-44A3-8702-06C169B2B064}"/>
              </c:ext>
            </c:extLst>
          </c:dPt>
          <c:dLbls>
            <c:dLbl>
              <c:idx val="2"/>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A6B-419E-9361-6D968401E67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1"/>
            <c:showSerName val="0"/>
            <c:showPercent val="0"/>
            <c:showBubbleSize val="0"/>
            <c:separator>:</c:separator>
            <c:showLeaderLines val="0"/>
            <c:extLst>
              <c:ext xmlns:c15="http://schemas.microsoft.com/office/drawing/2012/chart" uri="{CE6537A1-D6FC-4f65-9D91-7224C49458BB}"/>
            </c:extLst>
          </c:dLbls>
          <c:cat>
            <c:strRef>
              <c:f>Tabelle1!$A$2:$A$4</c:f>
              <c:strCache>
                <c:ptCount val="3"/>
                <c:pt idx="0">
                  <c:v>Patientenvertreter</c:v>
                </c:pt>
                <c:pt idx="1">
                  <c:v>Ärztekammer und Pflegeverbände</c:v>
                </c:pt>
                <c:pt idx="2">
                  <c:v>Kassenvertreter</c:v>
                </c:pt>
              </c:strCache>
            </c:strRef>
          </c:cat>
          <c:val>
            <c:numRef>
              <c:f>Tabelle1!$B$2:$B$4</c:f>
              <c:numCache>
                <c:formatCode>General</c:formatCode>
                <c:ptCount val="3"/>
                <c:pt idx="0">
                  <c:v>5</c:v>
                </c:pt>
                <c:pt idx="1">
                  <c:v>2</c:v>
                </c:pt>
                <c:pt idx="2">
                  <c:v>16</c:v>
                </c:pt>
              </c:numCache>
            </c:numRef>
          </c:val>
          <c:extLst>
            <c:ext xmlns:c16="http://schemas.microsoft.com/office/drawing/2014/chart" uri="{C3380CC4-5D6E-409C-BE32-E72D297353CC}">
              <c16:uniqueId val="{00000000-9A6B-419E-9361-6D968401E676}"/>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err="1"/>
              <a:t>Verwaltungsrat</a:t>
            </a:r>
            <a:r>
              <a:rPr lang="en-US" baseline="0" dirty="0"/>
              <a:t> MD Land</a:t>
            </a:r>
            <a:endParaRPr lang="en-US" dirty="0"/>
          </a:p>
        </c:rich>
      </c:tx>
      <c:overlay val="0"/>
      <c:spPr>
        <a:noFill/>
        <a:ln>
          <a:noFill/>
        </a:ln>
        <a:effectLst/>
      </c:spPr>
    </c:title>
    <c:autoTitleDeleted val="0"/>
    <c:plotArea>
      <c:layout/>
      <c:pieChart>
        <c:varyColors val="1"/>
        <c:ser>
          <c:idx val="0"/>
          <c:order val="0"/>
          <c:tx>
            <c:strRef>
              <c:f>Tabelle1!$B$1</c:f>
              <c:strCache>
                <c:ptCount val="1"/>
                <c:pt idx="0">
                  <c:v>Verwaltungsrat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A6B-419E-9361-6D968401E6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9A6B-419E-9361-6D968401E6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9A6B-419E-9361-6D968401E6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FF-435D-9D58-25A9CFF7D58D}"/>
              </c:ext>
            </c:extLst>
          </c:dPt>
          <c:dLbls>
            <c:dLbl>
              <c:idx val="2"/>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A6B-419E-9361-6D968401E67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1"/>
            <c:showSerName val="0"/>
            <c:showPercent val="0"/>
            <c:showBubbleSize val="0"/>
            <c:separator>:</c:separator>
            <c:showLeaderLines val="0"/>
            <c:extLst>
              <c:ext xmlns:c15="http://schemas.microsoft.com/office/drawing/2012/chart" uri="{CE6537A1-D6FC-4f65-9D91-7224C49458BB}"/>
            </c:extLst>
          </c:dLbls>
          <c:cat>
            <c:strRef>
              <c:f>Tabelle1!$A$2:$A$4</c:f>
              <c:strCache>
                <c:ptCount val="3"/>
                <c:pt idx="0">
                  <c:v>Patientenvertreter</c:v>
                </c:pt>
                <c:pt idx="1">
                  <c:v>Ärztekammer und Pflegeverbände</c:v>
                </c:pt>
                <c:pt idx="2">
                  <c:v>Kassenvertreter</c:v>
                </c:pt>
              </c:strCache>
            </c:strRef>
          </c:cat>
          <c:val>
            <c:numRef>
              <c:f>Tabelle1!$B$2:$B$4</c:f>
              <c:numCache>
                <c:formatCode>General</c:formatCode>
                <c:ptCount val="3"/>
                <c:pt idx="0">
                  <c:v>5</c:v>
                </c:pt>
                <c:pt idx="1">
                  <c:v>2</c:v>
                </c:pt>
                <c:pt idx="2">
                  <c:v>16</c:v>
                </c:pt>
              </c:numCache>
            </c:numRef>
          </c:val>
          <c:extLst>
            <c:ext xmlns:c16="http://schemas.microsoft.com/office/drawing/2014/chart" uri="{C3380CC4-5D6E-409C-BE32-E72D297353CC}">
              <c16:uniqueId val="{00000000-9A6B-419E-9361-6D968401E676}"/>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Vorgesehene</a:t>
            </a:r>
            <a:r>
              <a:rPr lang="de-DE" baseline="0" dirty="0"/>
              <a:t> Entwicklung der Prüfquoten</a:t>
            </a:r>
            <a:endParaRPr lang="de-D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1</c:v>
                </c:pt>
              </c:strCache>
            </c:strRef>
          </c:tx>
          <c:spPr>
            <a:solidFill>
              <a:schemeClr val="accent1"/>
            </a:solidFill>
            <a:ln>
              <a:noFill/>
            </a:ln>
            <a:effectLst>
              <a:outerShdw blurRad="50800" dist="38100" dir="2700000" algn="tl" rotWithShape="0">
                <a:prstClr val="black">
                  <a:alpha val="40000"/>
                </a:prstClr>
              </a:outerShdw>
            </a:effectLst>
          </c:spPr>
          <c:invertIfNegative val="0"/>
          <c:cat>
            <c:strRef>
              <c:f>Tabelle1!$A$2:$A$4</c:f>
              <c:strCache>
                <c:ptCount val="3"/>
                <c:pt idx="0">
                  <c:v>Aktuell</c:v>
                </c:pt>
                <c:pt idx="1">
                  <c:v>2020</c:v>
                </c:pt>
                <c:pt idx="2">
                  <c:v>2021
Anteil unbeanstandeter Rechnungen --&gt;</c:v>
                </c:pt>
              </c:strCache>
            </c:strRef>
          </c:cat>
          <c:val>
            <c:numRef>
              <c:f>Tabelle1!$B$2:$B$4</c:f>
              <c:numCache>
                <c:formatCode>General</c:formatCode>
                <c:ptCount val="3"/>
                <c:pt idx="2" formatCode="0%">
                  <c:v>0.15</c:v>
                </c:pt>
              </c:numCache>
            </c:numRef>
          </c:val>
          <c:extLst>
            <c:ext xmlns:c16="http://schemas.microsoft.com/office/drawing/2014/chart" uri="{C3380CC4-5D6E-409C-BE32-E72D297353CC}">
              <c16:uniqueId val="{00000000-77F5-4775-AC18-7F53D6171832}"/>
            </c:ext>
          </c:extLst>
        </c:ser>
        <c:ser>
          <c:idx val="1"/>
          <c:order val="1"/>
          <c:tx>
            <c:strRef>
              <c:f>Tabelle1!$C$1</c:f>
              <c:strCache>
                <c:ptCount val="1"/>
                <c:pt idx="0">
                  <c:v>2</c:v>
                </c:pt>
              </c:strCache>
            </c:strRef>
          </c:tx>
          <c:spPr>
            <a:solidFill>
              <a:schemeClr val="accent2"/>
            </a:solidFill>
            <a:ln>
              <a:noFill/>
            </a:ln>
            <a:effectLst>
              <a:outerShdw blurRad="50800" dist="38100" dir="2700000" algn="tl" rotWithShape="0">
                <a:prstClr val="black">
                  <a:alpha val="40000"/>
                </a:prstClr>
              </a:outerShdw>
            </a:effectLst>
          </c:spPr>
          <c:invertIfNegative val="0"/>
          <c:dPt>
            <c:idx val="0"/>
            <c:invertIfNegative val="0"/>
            <c:bubble3D val="0"/>
            <c:spPr>
              <a:gradFill>
                <a:gsLst>
                  <a:gs pos="0">
                    <a:srgbClr val="002060"/>
                  </a:gs>
                  <a:gs pos="60000">
                    <a:srgbClr val="0070C0"/>
                  </a:gs>
                  <a:gs pos="100000">
                    <a:schemeClr val="accent1">
                      <a:tint val="15000"/>
                      <a:satMod val="350000"/>
                    </a:schemeClr>
                  </a:gs>
                </a:gsLst>
                <a:lin ang="16200000" scaled="1"/>
              </a:gra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7F5-4775-AC18-7F53D6171832}"/>
              </c:ext>
            </c:extLst>
          </c:dPt>
          <c:cat>
            <c:strRef>
              <c:f>Tabelle1!$A$2:$A$4</c:f>
              <c:strCache>
                <c:ptCount val="3"/>
                <c:pt idx="0">
                  <c:v>Aktuell</c:v>
                </c:pt>
                <c:pt idx="1">
                  <c:v>2020</c:v>
                </c:pt>
                <c:pt idx="2">
                  <c:v>2021
Anteil unbeanstandeter Rechnungen --&gt;</c:v>
                </c:pt>
              </c:strCache>
            </c:strRef>
          </c:cat>
          <c:val>
            <c:numRef>
              <c:f>Tabelle1!$C$2:$C$4</c:f>
              <c:numCache>
                <c:formatCode>0%</c:formatCode>
                <c:ptCount val="3"/>
                <c:pt idx="0">
                  <c:v>0.2</c:v>
                </c:pt>
                <c:pt idx="1">
                  <c:v>0.125</c:v>
                </c:pt>
                <c:pt idx="2">
                  <c:v>0.1</c:v>
                </c:pt>
              </c:numCache>
            </c:numRef>
          </c:val>
          <c:extLst>
            <c:ext xmlns:c16="http://schemas.microsoft.com/office/drawing/2014/chart" uri="{C3380CC4-5D6E-409C-BE32-E72D297353CC}">
              <c16:uniqueId val="{00000001-77F5-4775-AC18-7F53D6171832}"/>
            </c:ext>
          </c:extLst>
        </c:ser>
        <c:ser>
          <c:idx val="2"/>
          <c:order val="2"/>
          <c:tx>
            <c:strRef>
              <c:f>Tabelle1!$D$1</c:f>
              <c:strCache>
                <c:ptCount val="1"/>
                <c:pt idx="0">
                  <c:v>3</c:v>
                </c:pt>
              </c:strCache>
            </c:strRef>
          </c:tx>
          <c:spPr>
            <a:solidFill>
              <a:schemeClr val="accent3"/>
            </a:solidFill>
            <a:ln>
              <a:noFill/>
            </a:ln>
            <a:effectLst>
              <a:outerShdw blurRad="50800" dist="38100" dir="2700000" algn="tl" rotWithShape="0">
                <a:prstClr val="black">
                  <a:alpha val="40000"/>
                </a:prstClr>
              </a:outerShdw>
            </a:effectLst>
          </c:spPr>
          <c:invertIfNegative val="0"/>
          <c:cat>
            <c:strRef>
              <c:f>Tabelle1!$A$2:$A$4</c:f>
              <c:strCache>
                <c:ptCount val="3"/>
                <c:pt idx="0">
                  <c:v>Aktuell</c:v>
                </c:pt>
                <c:pt idx="1">
                  <c:v>2020</c:v>
                </c:pt>
                <c:pt idx="2">
                  <c:v>2021
Anteil unbeanstandeter Rechnungen --&gt;</c:v>
                </c:pt>
              </c:strCache>
            </c:strRef>
          </c:cat>
          <c:val>
            <c:numRef>
              <c:f>Tabelle1!$D$2:$D$4</c:f>
              <c:numCache>
                <c:formatCode>General</c:formatCode>
                <c:ptCount val="3"/>
                <c:pt idx="2" formatCode="0%">
                  <c:v>0.05</c:v>
                </c:pt>
              </c:numCache>
            </c:numRef>
          </c:val>
          <c:extLst>
            <c:ext xmlns:c16="http://schemas.microsoft.com/office/drawing/2014/chart" uri="{C3380CC4-5D6E-409C-BE32-E72D297353CC}">
              <c16:uniqueId val="{00000002-77F5-4775-AC18-7F53D6171832}"/>
            </c:ext>
          </c:extLst>
        </c:ser>
        <c:dLbls>
          <c:showLegendKey val="0"/>
          <c:showVal val="0"/>
          <c:showCatName val="0"/>
          <c:showSerName val="0"/>
          <c:showPercent val="0"/>
          <c:showBubbleSize val="0"/>
        </c:dLbls>
        <c:gapWidth val="0"/>
        <c:overlap val="25"/>
        <c:axId val="950121999"/>
        <c:axId val="939897887"/>
      </c:barChart>
      <c:catAx>
        <c:axId val="95012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939897887"/>
        <c:crosses val="autoZero"/>
        <c:auto val="1"/>
        <c:lblAlgn val="ctr"/>
        <c:lblOffset val="100"/>
        <c:noMultiLvlLbl val="0"/>
      </c:catAx>
      <c:valAx>
        <c:axId val="939897887"/>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950121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0.86667</cdr:x>
      <cdr:y>0.71856</cdr:y>
    </cdr:from>
    <cdr:to>
      <cdr:x>0.98795</cdr:x>
      <cdr:y>0.78243</cdr:y>
    </cdr:to>
    <cdr:sp macro="" textlink="">
      <cdr:nvSpPr>
        <cdr:cNvPr id="2" name="Rechteck 1">
          <a:extLst xmlns:a="http://schemas.openxmlformats.org/drawingml/2006/main">
            <a:ext uri="{FF2B5EF4-FFF2-40B4-BE49-F238E27FC236}">
              <a16:creationId xmlns:a16="http://schemas.microsoft.com/office/drawing/2014/main" id="{3F791199-712A-40AF-8FD5-5E57B6FFC7AF}"/>
            </a:ext>
          </a:extLst>
        </cdr:cNvPr>
        <cdr:cNvSpPr/>
      </cdr:nvSpPr>
      <cdr:spPr>
        <a:xfrm xmlns:a="http://schemas.openxmlformats.org/drawingml/2006/main">
          <a:off x="9361040" y="3240360"/>
          <a:ext cx="1309960" cy="288032"/>
        </a:xfrm>
        <a:prstGeom xmlns:a="http://schemas.openxmlformats.org/drawingml/2006/main" prst="rect">
          <a:avLst/>
        </a:prstGeom>
        <a:gradFill xmlns:a="http://schemas.openxmlformats.org/drawingml/2006/main" flip="none" rotWithShape="1">
          <a:gsLst>
            <a:gs pos="59000">
              <a:srgbClr val="9BDA10"/>
            </a:gs>
            <a:gs pos="100000">
              <a:srgbClr val="C00000"/>
            </a:gs>
          </a:gsLst>
          <a:lin ang="0" scaled="1"/>
          <a:tileRect/>
        </a:gra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rtlCol="0" anchor="ctr"/>
        <a:lstStyle xmlns:a="http://schemas.openxmlformats.org/drawingml/2006/main"/>
        <a:p xmlns:a="http://schemas.openxmlformats.org/drawingml/2006/main">
          <a:r>
            <a:rPr lang="de-DE" sz="1000" dirty="0"/>
            <a:t>≥ 60 % korrekt</a:t>
          </a:r>
        </a:p>
      </cdr:txBody>
    </cdr:sp>
  </cdr:relSizeAnchor>
  <cdr:relSizeAnchor xmlns:cdr="http://schemas.openxmlformats.org/drawingml/2006/chartDrawing">
    <cdr:from>
      <cdr:x>0.77333</cdr:x>
      <cdr:y>0.54291</cdr:y>
    </cdr:from>
    <cdr:to>
      <cdr:x>0.89461</cdr:x>
      <cdr:y>0.60678</cdr:y>
    </cdr:to>
    <cdr:sp macro="" textlink="">
      <cdr:nvSpPr>
        <cdr:cNvPr id="3" name="Rechteck 2">
          <a:extLst xmlns:a="http://schemas.openxmlformats.org/drawingml/2006/main">
            <a:ext uri="{FF2B5EF4-FFF2-40B4-BE49-F238E27FC236}">
              <a16:creationId xmlns:a16="http://schemas.microsoft.com/office/drawing/2014/main" id="{7E000439-EC44-4613-950A-323C5155D5DA}"/>
            </a:ext>
          </a:extLst>
        </cdr:cNvPr>
        <cdr:cNvSpPr/>
      </cdr:nvSpPr>
      <cdr:spPr>
        <a:xfrm xmlns:a="http://schemas.openxmlformats.org/drawingml/2006/main">
          <a:off x="8352928" y="2448272"/>
          <a:ext cx="1309960" cy="288032"/>
        </a:xfrm>
        <a:prstGeom xmlns:a="http://schemas.openxmlformats.org/drawingml/2006/main" prst="rect">
          <a:avLst/>
        </a:prstGeom>
        <a:gradFill xmlns:a="http://schemas.openxmlformats.org/drawingml/2006/main" flip="none" rotWithShape="1">
          <a:gsLst>
            <a:gs pos="29000">
              <a:srgbClr val="9BDA10"/>
            </a:gs>
            <a:gs pos="100000">
              <a:srgbClr val="C00000"/>
            </a:gs>
          </a:gsLst>
          <a:lin ang="0" scaled="1"/>
          <a:tileRect/>
        </a:gra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rtlCol="0" anchor="ctr"/>
        <a:lstStyle xmlns:a="http://schemas.openxmlformats.org/drawingml/2006/main"/>
        <a:p xmlns:a="http://schemas.openxmlformats.org/drawingml/2006/main">
          <a:r>
            <a:rPr lang="de-DE" sz="1000" dirty="0"/>
            <a:t>≥40%,&lt;60% korrekt</a:t>
          </a:r>
        </a:p>
      </cdr:txBody>
    </cdr:sp>
  </cdr:relSizeAnchor>
  <cdr:relSizeAnchor xmlns:cdr="http://schemas.openxmlformats.org/drawingml/2006/chartDrawing">
    <cdr:from>
      <cdr:x>0.67992</cdr:x>
      <cdr:y>0.33533</cdr:y>
    </cdr:from>
    <cdr:to>
      <cdr:x>0.8012</cdr:x>
      <cdr:y>0.3992</cdr:y>
    </cdr:to>
    <cdr:sp macro="" textlink="">
      <cdr:nvSpPr>
        <cdr:cNvPr id="4" name="Rechteck 3">
          <a:extLst xmlns:a="http://schemas.openxmlformats.org/drawingml/2006/main">
            <a:ext uri="{FF2B5EF4-FFF2-40B4-BE49-F238E27FC236}">
              <a16:creationId xmlns:a16="http://schemas.microsoft.com/office/drawing/2014/main" id="{B39D4AAC-A0C7-4C0D-8188-9E4642F510A9}"/>
            </a:ext>
          </a:extLst>
        </cdr:cNvPr>
        <cdr:cNvSpPr/>
      </cdr:nvSpPr>
      <cdr:spPr>
        <a:xfrm xmlns:a="http://schemas.openxmlformats.org/drawingml/2006/main">
          <a:off x="7343975" y="1512168"/>
          <a:ext cx="1309960" cy="288032"/>
        </a:xfrm>
        <a:prstGeom xmlns:a="http://schemas.openxmlformats.org/drawingml/2006/main" prst="rect">
          <a:avLst/>
        </a:prstGeom>
        <a:gradFill xmlns:a="http://schemas.openxmlformats.org/drawingml/2006/main" flip="none" rotWithShape="1">
          <a:gsLst>
            <a:gs pos="10000">
              <a:srgbClr val="9BDA10"/>
            </a:gs>
            <a:gs pos="57000">
              <a:srgbClr val="C00000"/>
            </a:gs>
          </a:gsLst>
          <a:lin ang="0" scaled="1"/>
          <a:tileRect/>
        </a:gradFill>
        <a:ln xmlns:a="http://schemas.openxmlformats.org/drawingml/2006/main">
          <a:no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rtlCol="0" anchor="ctr"/>
        <a:lstStyle xmlns:a="http://schemas.openxmlformats.org/drawingml/2006/main"/>
        <a:p xmlns:a="http://schemas.openxmlformats.org/drawingml/2006/main">
          <a:r>
            <a:rPr lang="de-DE" sz="1000" dirty="0"/>
            <a:t>&lt; 40% Korrekt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0684" tIns="45342" rIns="90684" bIns="45342" rtlCol="0"/>
          <a:lstStyle>
            <a:lvl1pPr algn="l" fontAlgn="auto">
              <a:spcBef>
                <a:spcPts val="0"/>
              </a:spcBef>
              <a:spcAft>
                <a:spcPts val="0"/>
              </a:spcAft>
              <a:defRPr sz="1200" dirty="0">
                <a:latin typeface="+mn-lt"/>
              </a:defRPr>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0684" tIns="45342" rIns="90684" bIns="45342" rtlCol="0"/>
          <a:lstStyle>
            <a:lvl1pPr algn="r" fontAlgn="auto">
              <a:spcBef>
                <a:spcPts val="0"/>
              </a:spcBef>
              <a:spcAft>
                <a:spcPts val="0"/>
              </a:spcAft>
              <a:defRPr sz="1200" smtClean="0">
                <a:latin typeface="+mn-lt"/>
              </a:defRPr>
            </a:lvl1pPr>
          </a:lstStyle>
          <a:p>
            <a:pPr>
              <a:defRPr/>
            </a:pPr>
            <a:fld id="{BDD4F135-0286-4933-B5E4-75F7C1444DFE}" type="datetimeFigureOut">
              <a:rPr lang="de-DE"/>
              <a:pPr>
                <a:defRPr/>
              </a:pPr>
              <a:t>02.12.2019</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0684" tIns="45342" rIns="90684" bIns="45342" rtlCol="0" anchor="b"/>
          <a:lstStyle>
            <a:lvl1pPr algn="l" fontAlgn="auto">
              <a:spcBef>
                <a:spcPts val="0"/>
              </a:spcBef>
              <a:spcAft>
                <a:spcPts val="0"/>
              </a:spcAft>
              <a:defRPr sz="1200" dirty="0">
                <a:latin typeface="+mn-lt"/>
              </a:defRPr>
            </a:lvl1pPr>
          </a:lstStyle>
          <a:p>
            <a:pPr>
              <a:defRPr/>
            </a:pPr>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0684" tIns="45342" rIns="90684" bIns="45342" rtlCol="0" anchor="b"/>
          <a:lstStyle>
            <a:lvl1pPr algn="r" fontAlgn="auto">
              <a:spcBef>
                <a:spcPts val="0"/>
              </a:spcBef>
              <a:spcAft>
                <a:spcPts val="0"/>
              </a:spcAft>
              <a:defRPr sz="1200" smtClean="0">
                <a:latin typeface="+mn-lt"/>
              </a:defRPr>
            </a:lvl1pPr>
          </a:lstStyle>
          <a:p>
            <a:pPr>
              <a:defRPr/>
            </a:pPr>
            <a:fld id="{D27813D4-1D8C-42D2-990C-4E2590DEEBD1}" type="slidenum">
              <a:rPr lang="de-DE"/>
              <a:pPr>
                <a:defRPr/>
              </a:pPr>
              <a:t>‹Nr.›</a:t>
            </a:fld>
            <a:endParaRPr lang="de-DE" dirty="0"/>
          </a:p>
        </p:txBody>
      </p:sp>
    </p:spTree>
    <p:extLst>
      <p:ext uri="{BB962C8B-B14F-4D97-AF65-F5344CB8AC3E}">
        <p14:creationId xmlns:p14="http://schemas.microsoft.com/office/powerpoint/2010/main" val="3107697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19" tIns="45709" rIns="91419" bIns="45709" rtlCol="0"/>
          <a:lstStyle>
            <a:lvl1pPr algn="l" fontAlgn="auto">
              <a:spcBef>
                <a:spcPts val="0"/>
              </a:spcBef>
              <a:spcAft>
                <a:spcPts val="0"/>
              </a:spcAft>
              <a:defRPr sz="1200" dirty="0">
                <a:latin typeface="+mn-lt"/>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19" tIns="45709" rIns="91419" bIns="45709" rtlCol="0"/>
          <a:lstStyle>
            <a:lvl1pPr algn="r" fontAlgn="auto">
              <a:spcBef>
                <a:spcPts val="0"/>
              </a:spcBef>
              <a:spcAft>
                <a:spcPts val="0"/>
              </a:spcAft>
              <a:defRPr sz="1200" smtClean="0">
                <a:latin typeface="+mn-lt"/>
              </a:defRPr>
            </a:lvl1pPr>
          </a:lstStyle>
          <a:p>
            <a:pPr>
              <a:defRPr/>
            </a:pPr>
            <a:fld id="{D2A39131-DD58-46D4-AC6B-DE8B630ECBEA}" type="datetimeFigureOut">
              <a:rPr lang="de-DE"/>
              <a:pPr>
                <a:defRPr/>
              </a:pPr>
              <a:t>02.12.2019</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9" tIns="45709" rIns="91419" bIns="45709" rtlCol="0" anchor="ctr"/>
          <a:lstStyle/>
          <a:p>
            <a:pPr lvl="0"/>
            <a:endParaRPr lang="de-DE" noProof="0" dirty="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19" tIns="45709" rIns="91419" bIns="45709"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19" tIns="45709" rIns="91419" bIns="45709" rtlCol="0" anchor="b"/>
          <a:lstStyle>
            <a:lvl1pPr algn="l" fontAlgn="auto">
              <a:spcBef>
                <a:spcPts val="0"/>
              </a:spcBef>
              <a:spcAft>
                <a:spcPts val="0"/>
              </a:spcAft>
              <a:defRPr sz="1200" dirty="0">
                <a:latin typeface="+mn-lt"/>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19" tIns="45709" rIns="91419" bIns="45709" rtlCol="0" anchor="b"/>
          <a:lstStyle>
            <a:lvl1pPr algn="r" fontAlgn="auto">
              <a:spcBef>
                <a:spcPts val="0"/>
              </a:spcBef>
              <a:spcAft>
                <a:spcPts val="0"/>
              </a:spcAft>
              <a:defRPr sz="1200" smtClean="0">
                <a:latin typeface="+mn-lt"/>
              </a:defRPr>
            </a:lvl1pPr>
          </a:lstStyle>
          <a:p>
            <a:pPr>
              <a:defRPr/>
            </a:pPr>
            <a:fld id="{122C869A-BEEF-4B00-83F8-A889057CBB4B}" type="slidenum">
              <a:rPr lang="de-DE"/>
              <a:pPr>
                <a:defRPr/>
              </a:pPr>
              <a:t>‹Nr.›</a:t>
            </a:fld>
            <a:endParaRPr lang="de-DE" dirty="0"/>
          </a:p>
        </p:txBody>
      </p:sp>
    </p:spTree>
    <p:extLst>
      <p:ext uri="{BB962C8B-B14F-4D97-AF65-F5344CB8AC3E}">
        <p14:creationId xmlns:p14="http://schemas.microsoft.com/office/powerpoint/2010/main" val="748782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94416" y="4293096"/>
            <a:ext cx="10090149" cy="1345704"/>
          </a:xfrm>
          <a:prstGeom prst="rect">
            <a:avLst/>
          </a:prstGeom>
        </p:spPr>
        <p:txBody>
          <a:bodyPr/>
          <a:lstStyle>
            <a:lvl1pPr marL="0" indent="0" algn="ctr">
              <a:buNone/>
              <a:defRPr sz="1600">
                <a:solidFill>
                  <a:schemeClr val="tx1">
                    <a:tint val="7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4" name="Titel 3">
            <a:extLst>
              <a:ext uri="{FF2B5EF4-FFF2-40B4-BE49-F238E27FC236}">
                <a16:creationId xmlns:a16="http://schemas.microsoft.com/office/drawing/2014/main" id="{C6C9AD8C-9D41-4CD0-BCFC-879E36932E5F}"/>
              </a:ext>
            </a:extLst>
          </p:cNvPr>
          <p:cNvSpPr>
            <a:spLocks noGrp="1"/>
          </p:cNvSpPr>
          <p:nvPr>
            <p:ph type="title"/>
          </p:nvPr>
        </p:nvSpPr>
        <p:spPr>
          <a:xfrm>
            <a:off x="1094416" y="3495476"/>
            <a:ext cx="10090149" cy="509588"/>
          </a:xfrm>
          <a:prstGeom prst="rect">
            <a:avLst/>
          </a:prstGeom>
        </p:spPr>
        <p:txBody>
          <a:bodyPr/>
          <a:lstStyle>
            <a:lvl1pPr algn="ctr">
              <a:defRPr sz="2000" b="1">
                <a:effectLst/>
              </a:defRPr>
            </a:lvl1pPr>
          </a:lstStyle>
          <a:p>
            <a:r>
              <a:rPr lang="de-DE"/>
              <a:t>Mastertitelformat bearbeiten</a:t>
            </a:r>
            <a:endParaRPr lang="de-DE" dirty="0"/>
          </a:p>
        </p:txBody>
      </p:sp>
      <p:pic>
        <p:nvPicPr>
          <p:cNvPr id="2" name="Grafik 1">
            <a:extLst>
              <a:ext uri="{FF2B5EF4-FFF2-40B4-BE49-F238E27FC236}">
                <a16:creationId xmlns:a16="http://schemas.microsoft.com/office/drawing/2014/main" id="{07F5702C-5DE2-4488-B598-975ED29A96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122" y="1707569"/>
            <a:ext cx="1404000" cy="1708759"/>
          </a:xfrm>
          <a:prstGeom prst="rect">
            <a:avLst/>
          </a:prstGeom>
        </p:spPr>
      </p:pic>
      <p:pic>
        <p:nvPicPr>
          <p:cNvPr id="5" name="Grafik 4">
            <a:extLst>
              <a:ext uri="{FF2B5EF4-FFF2-40B4-BE49-F238E27FC236}">
                <a16:creationId xmlns:a16="http://schemas.microsoft.com/office/drawing/2014/main" id="{5288709A-2128-439B-AE4D-7D66964FD4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1862" y="1707569"/>
            <a:ext cx="1404000" cy="1703451"/>
          </a:xfrm>
          <a:prstGeom prst="rect">
            <a:avLst/>
          </a:prstGeom>
        </p:spPr>
      </p:pic>
      <p:pic>
        <p:nvPicPr>
          <p:cNvPr id="6" name="Grafik 5">
            <a:extLst>
              <a:ext uri="{FF2B5EF4-FFF2-40B4-BE49-F238E27FC236}">
                <a16:creationId xmlns:a16="http://schemas.microsoft.com/office/drawing/2014/main" id="{7D7D4F42-A133-4CA1-95D9-4D678CBF9F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9602" y="1707569"/>
            <a:ext cx="1404000" cy="1712297"/>
          </a:xfrm>
          <a:prstGeom prst="rect">
            <a:avLst/>
          </a:prstGeom>
        </p:spPr>
      </p:pic>
      <p:pic>
        <p:nvPicPr>
          <p:cNvPr id="8" name="Grafik 7">
            <a:extLst>
              <a:ext uri="{FF2B5EF4-FFF2-40B4-BE49-F238E27FC236}">
                <a16:creationId xmlns:a16="http://schemas.microsoft.com/office/drawing/2014/main" id="{C34B7EB0-34F2-4BA9-A1DC-3E9935E17C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7343" y="1707569"/>
            <a:ext cx="1404000" cy="1711725"/>
          </a:xfrm>
          <a:prstGeom prst="rect">
            <a:avLst/>
          </a:prstGeom>
        </p:spPr>
      </p:pic>
      <p:pic>
        <p:nvPicPr>
          <p:cNvPr id="9" name="Grafik 8">
            <a:extLst>
              <a:ext uri="{FF2B5EF4-FFF2-40B4-BE49-F238E27FC236}">
                <a16:creationId xmlns:a16="http://schemas.microsoft.com/office/drawing/2014/main" id="{21DF574A-CCA2-431D-A8C7-017B750E2F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5084" y="1707569"/>
            <a:ext cx="1404000" cy="1713157"/>
          </a:xfrm>
          <a:prstGeom prst="rect">
            <a:avLst/>
          </a:prstGeom>
        </p:spPr>
      </p:pic>
      <p:pic>
        <p:nvPicPr>
          <p:cNvPr id="10" name="Grafik 9">
            <a:extLst>
              <a:ext uri="{FF2B5EF4-FFF2-40B4-BE49-F238E27FC236}">
                <a16:creationId xmlns:a16="http://schemas.microsoft.com/office/drawing/2014/main" id="{9F1375F0-7F05-4307-A517-F64DAC07EA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32825" y="1707569"/>
            <a:ext cx="1404000" cy="1726608"/>
          </a:xfrm>
          <a:prstGeom prst="rect">
            <a:avLst/>
          </a:prstGeom>
        </p:spPr>
      </p:pic>
      <p:pic>
        <p:nvPicPr>
          <p:cNvPr id="12" name="Grafik 11">
            <a:extLst>
              <a:ext uri="{FF2B5EF4-FFF2-40B4-BE49-F238E27FC236}">
                <a16:creationId xmlns:a16="http://schemas.microsoft.com/office/drawing/2014/main" id="{5D35AD07-75E3-4A45-9343-222BF250D506}"/>
              </a:ext>
            </a:extLst>
          </p:cNvPr>
          <p:cNvPicPr>
            <a:picLocks noChangeAspect="1"/>
          </p:cNvPicPr>
          <p:nvPr/>
        </p:nvPicPr>
        <p:blipFill rotWithShape="1">
          <a:blip r:embed="rId8" cstate="print">
            <a:alphaModFix amt="75000"/>
            <a:extLst>
              <a:ext uri="{28A0092B-C50C-407E-A947-70E740481C1C}">
                <a14:useLocalDpi xmlns:a14="http://schemas.microsoft.com/office/drawing/2010/main"/>
              </a:ext>
            </a:extLst>
          </a:blip>
          <a:srcRect/>
          <a:stretch/>
        </p:blipFill>
        <p:spPr>
          <a:xfrm>
            <a:off x="9780565" y="1707569"/>
            <a:ext cx="1404000" cy="1726608"/>
          </a:xfrm>
          <a:prstGeom prst="rect">
            <a:avLst/>
          </a:prstGeom>
        </p:spPr>
      </p:pic>
      <p:pic>
        <p:nvPicPr>
          <p:cNvPr id="11" name="Grafik 10">
            <a:extLst>
              <a:ext uri="{FF2B5EF4-FFF2-40B4-BE49-F238E27FC236}">
                <a16:creationId xmlns:a16="http://schemas.microsoft.com/office/drawing/2014/main" id="{2B0CD61F-F42B-4676-A85B-7CB2BFF39D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122" y="1707569"/>
            <a:ext cx="1404000" cy="1708759"/>
          </a:xfrm>
          <a:prstGeom prst="rect">
            <a:avLst/>
          </a:prstGeom>
        </p:spPr>
      </p:pic>
      <p:pic>
        <p:nvPicPr>
          <p:cNvPr id="13" name="Grafik 12">
            <a:extLst>
              <a:ext uri="{FF2B5EF4-FFF2-40B4-BE49-F238E27FC236}">
                <a16:creationId xmlns:a16="http://schemas.microsoft.com/office/drawing/2014/main" id="{C9AAD7C0-1D90-4F18-9D2E-3FD1462861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41862" y="1707569"/>
            <a:ext cx="1404000" cy="1703451"/>
          </a:xfrm>
          <a:prstGeom prst="rect">
            <a:avLst/>
          </a:prstGeom>
        </p:spPr>
      </p:pic>
      <p:pic>
        <p:nvPicPr>
          <p:cNvPr id="14" name="Grafik 13">
            <a:extLst>
              <a:ext uri="{FF2B5EF4-FFF2-40B4-BE49-F238E27FC236}">
                <a16:creationId xmlns:a16="http://schemas.microsoft.com/office/drawing/2014/main" id="{6002659F-E50D-41FD-BD45-979E63BF4B5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89602" y="1707569"/>
            <a:ext cx="1404000" cy="1712297"/>
          </a:xfrm>
          <a:prstGeom prst="rect">
            <a:avLst/>
          </a:prstGeom>
        </p:spPr>
      </p:pic>
      <p:pic>
        <p:nvPicPr>
          <p:cNvPr id="15" name="Grafik 14">
            <a:extLst>
              <a:ext uri="{FF2B5EF4-FFF2-40B4-BE49-F238E27FC236}">
                <a16:creationId xmlns:a16="http://schemas.microsoft.com/office/drawing/2014/main" id="{754D7493-E7C0-47C1-BA3B-B2979EBBA49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37343" y="1707569"/>
            <a:ext cx="1404000" cy="1711725"/>
          </a:xfrm>
          <a:prstGeom prst="rect">
            <a:avLst/>
          </a:prstGeom>
        </p:spPr>
      </p:pic>
      <p:pic>
        <p:nvPicPr>
          <p:cNvPr id="16" name="Grafik 15">
            <a:extLst>
              <a:ext uri="{FF2B5EF4-FFF2-40B4-BE49-F238E27FC236}">
                <a16:creationId xmlns:a16="http://schemas.microsoft.com/office/drawing/2014/main" id="{70CEDDA8-AAC0-4E2B-883F-E8BDD89DCD8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85084" y="1707569"/>
            <a:ext cx="1404000" cy="1713157"/>
          </a:xfrm>
          <a:prstGeom prst="rect">
            <a:avLst/>
          </a:prstGeom>
        </p:spPr>
      </p:pic>
      <p:pic>
        <p:nvPicPr>
          <p:cNvPr id="17" name="Grafik 16">
            <a:extLst>
              <a:ext uri="{FF2B5EF4-FFF2-40B4-BE49-F238E27FC236}">
                <a16:creationId xmlns:a16="http://schemas.microsoft.com/office/drawing/2014/main" id="{F279F07F-CDB6-4BA2-A85D-04473732F3E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332825" y="1707569"/>
            <a:ext cx="1404000" cy="1726608"/>
          </a:xfrm>
          <a:prstGeom prst="rect">
            <a:avLst/>
          </a:prstGeom>
        </p:spPr>
      </p:pic>
      <p:pic>
        <p:nvPicPr>
          <p:cNvPr id="18" name="Grafik 17">
            <a:extLst>
              <a:ext uri="{FF2B5EF4-FFF2-40B4-BE49-F238E27FC236}">
                <a16:creationId xmlns:a16="http://schemas.microsoft.com/office/drawing/2014/main" id="{C2010874-E0D1-4EFC-863A-BBEE2350B8F3}"/>
              </a:ext>
            </a:extLst>
          </p:cNvPr>
          <p:cNvPicPr>
            <a:picLocks noChangeAspect="1"/>
          </p:cNvPicPr>
          <p:nvPr userDrawn="1"/>
        </p:nvPicPr>
        <p:blipFill rotWithShape="1">
          <a:blip r:embed="rId8" cstate="print">
            <a:alphaModFix amt="75000"/>
            <a:extLst>
              <a:ext uri="{28A0092B-C50C-407E-A947-70E740481C1C}">
                <a14:useLocalDpi xmlns:a14="http://schemas.microsoft.com/office/drawing/2010/main"/>
              </a:ext>
            </a:extLst>
          </a:blip>
          <a:srcRect/>
          <a:stretch/>
        </p:blipFill>
        <p:spPr>
          <a:xfrm>
            <a:off x="9780565" y="1707569"/>
            <a:ext cx="1404000" cy="1726608"/>
          </a:xfrm>
          <a:prstGeom prst="rect">
            <a:avLst/>
          </a:prstGeom>
        </p:spPr>
      </p:pic>
    </p:spTree>
    <p:extLst>
      <p:ext uri="{BB962C8B-B14F-4D97-AF65-F5344CB8AC3E}">
        <p14:creationId xmlns:p14="http://schemas.microsoft.com/office/powerpoint/2010/main" val="21571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94416" y="4293096"/>
            <a:ext cx="10090149" cy="1345704"/>
          </a:xfrm>
          <a:prstGeom prst="rect">
            <a:avLst/>
          </a:prstGeom>
        </p:spPr>
        <p:txBody>
          <a:bodyPr/>
          <a:lstStyle>
            <a:lvl1pPr marL="0" indent="0" algn="ctr">
              <a:buNone/>
              <a:defRPr sz="1600">
                <a:solidFill>
                  <a:schemeClr val="tx1">
                    <a:tint val="7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4" name="Titel 3">
            <a:extLst>
              <a:ext uri="{FF2B5EF4-FFF2-40B4-BE49-F238E27FC236}">
                <a16:creationId xmlns:a16="http://schemas.microsoft.com/office/drawing/2014/main" id="{C6C9AD8C-9D41-4CD0-BCFC-879E36932E5F}"/>
              </a:ext>
            </a:extLst>
          </p:cNvPr>
          <p:cNvSpPr>
            <a:spLocks noGrp="1"/>
          </p:cNvSpPr>
          <p:nvPr>
            <p:ph type="title"/>
          </p:nvPr>
        </p:nvSpPr>
        <p:spPr>
          <a:xfrm>
            <a:off x="1094416" y="2780928"/>
            <a:ext cx="10090149" cy="1224136"/>
          </a:xfrm>
          <a:prstGeom prst="rect">
            <a:avLst/>
          </a:prstGeom>
        </p:spPr>
        <p:txBody>
          <a:bodyPr/>
          <a:lstStyle>
            <a:lvl1pPr algn="ctr">
              <a:defRPr sz="2000" b="1">
                <a:effectLst/>
              </a:defRPr>
            </a:lvl1pPr>
          </a:lstStyle>
          <a:p>
            <a:r>
              <a:rPr lang="de-DE"/>
              <a:t>Mastertitelformat bearbeiten</a:t>
            </a:r>
            <a:endParaRPr lang="de-DE" dirty="0"/>
          </a:p>
        </p:txBody>
      </p:sp>
    </p:spTree>
    <p:extLst>
      <p:ext uri="{BB962C8B-B14F-4D97-AF65-F5344CB8AC3E}">
        <p14:creationId xmlns:p14="http://schemas.microsoft.com/office/powerpoint/2010/main" val="292116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ECBC5E9-9E93-4311-8877-B605AF2BED8E}"/>
              </a:ext>
            </a:extLst>
          </p:cNvPr>
          <p:cNvSpPr/>
          <p:nvPr/>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 name="Inhaltsplatzhalter 2"/>
          <p:cNvSpPr>
            <a:spLocks noGrp="1"/>
          </p:cNvSpPr>
          <p:nvPr>
            <p:ph idx="1"/>
          </p:nvPr>
        </p:nvSpPr>
        <p:spPr>
          <a:xfrm>
            <a:off x="609600" y="1530504"/>
            <a:ext cx="10972800" cy="4860000"/>
          </a:xfrm>
          <a:prstGeom prst="rect">
            <a:avLst/>
          </a:prstGeom>
        </p:spPr>
        <p:txBody>
          <a:bodyPr/>
          <a:lstStyle>
            <a:lvl1pPr marL="266700" indent="-266700">
              <a:spcBef>
                <a:spcPts val="900"/>
              </a:spcBef>
              <a:buClr>
                <a:srgbClr val="002060"/>
              </a:buClr>
              <a:buFontTx/>
              <a:buBlip>
                <a:blip r:embed="rId2"/>
              </a:buBlip>
              <a:defRPr sz="1800">
                <a:effectLst/>
                <a:latin typeface="+mn-lt"/>
              </a:defRPr>
            </a:lvl1pPr>
            <a:lvl2pPr marL="541338" indent="-274638">
              <a:spcBef>
                <a:spcPts val="600"/>
              </a:spcBef>
              <a:buClr>
                <a:srgbClr val="9BDA10"/>
              </a:buClr>
              <a:buFontTx/>
              <a:buBlip>
                <a:blip r:embed="rId2"/>
              </a:buBlip>
              <a:defRPr sz="1600">
                <a:effectLst/>
                <a:latin typeface="+mn-lt"/>
              </a:defRPr>
            </a:lvl2pPr>
            <a:lvl3pPr marL="719138" indent="-177800">
              <a:spcBef>
                <a:spcPts val="400"/>
              </a:spcBef>
              <a:buFontTx/>
              <a:buBlip>
                <a:blip r:embed="rId2"/>
              </a:buBlip>
              <a:defRPr sz="1400">
                <a:effectLst/>
                <a:latin typeface="+mn-lt"/>
              </a:defRPr>
            </a:lvl3pPr>
            <a:lvl4pPr marL="896938" indent="-177800">
              <a:spcBef>
                <a:spcPts val="300"/>
              </a:spcBef>
              <a:defRPr sz="1200">
                <a:effectLst/>
                <a:latin typeface="+mn-lt"/>
              </a:defRPr>
            </a:lvl4pPr>
            <a:lvl5pPr marL="1074738" indent="-177800">
              <a:spcBef>
                <a:spcPts val="300"/>
              </a:spcBef>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02.12.2019</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
        <p:nvSpPr>
          <p:cNvPr id="19" name="Titel 1">
            <a:extLst>
              <a:ext uri="{FF2B5EF4-FFF2-40B4-BE49-F238E27FC236}">
                <a16:creationId xmlns:a16="http://schemas.microsoft.com/office/drawing/2014/main" id="{DF61D880-2AC0-4E2A-8179-1451A436D753}"/>
              </a:ext>
            </a:extLst>
          </p:cNvPr>
          <p:cNvSpPr>
            <a:spLocks noGrp="1"/>
          </p:cNvSpPr>
          <p:nvPr>
            <p:ph type="title"/>
          </p:nvPr>
        </p:nvSpPr>
        <p:spPr>
          <a:xfrm>
            <a:off x="609600" y="764704"/>
            <a:ext cx="10972800" cy="509588"/>
          </a:xfrm>
          <a:prstGeom prst="rect">
            <a:avLst/>
          </a:prstGeom>
        </p:spPr>
        <p:txBody>
          <a:bodyPr/>
          <a:lstStyle>
            <a:lvl1pPr algn="l">
              <a:defRPr lang="de-DE" sz="1800" b="1" i="0" kern="1200" spc="100" baseline="0" dirty="0">
                <a:solidFill>
                  <a:schemeClr val="tx1">
                    <a:tint val="75000"/>
                  </a:schemeClr>
                </a:solidFill>
                <a:effectLst/>
                <a:latin typeface="+mn-lt"/>
                <a:ea typeface="+mn-ea"/>
                <a:cs typeface="Arial" panose="020B0604020202020204" pitchFamily="34" charset="0"/>
              </a:defRPr>
            </a:lvl1pPr>
          </a:lstStyle>
          <a:p>
            <a:r>
              <a:rPr lang="de-DE"/>
              <a:t>Mastertitelformat bearbeiten</a:t>
            </a:r>
            <a:endParaRPr lang="de-DE" dirty="0"/>
          </a:p>
        </p:txBody>
      </p:sp>
      <p:sp>
        <p:nvSpPr>
          <p:cNvPr id="18" name="Rechteck 17">
            <a:extLst>
              <a:ext uri="{FF2B5EF4-FFF2-40B4-BE49-F238E27FC236}">
                <a16:creationId xmlns:a16="http://schemas.microsoft.com/office/drawing/2014/main" id="{56CE55DB-3D8C-412D-9B1D-B06754F8DC3F}"/>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grpSp>
        <p:nvGrpSpPr>
          <p:cNvPr id="20" name="Gruppieren 19">
            <a:extLst>
              <a:ext uri="{FF2B5EF4-FFF2-40B4-BE49-F238E27FC236}">
                <a16:creationId xmlns:a16="http://schemas.microsoft.com/office/drawing/2014/main" id="{37EE2AB1-8A50-412B-9605-746BCB8D63AB}"/>
              </a:ext>
            </a:extLst>
          </p:cNvPr>
          <p:cNvGrpSpPr/>
          <p:nvPr userDrawn="1"/>
        </p:nvGrpSpPr>
        <p:grpSpPr>
          <a:xfrm>
            <a:off x="623392" y="1304784"/>
            <a:ext cx="10945216" cy="108000"/>
            <a:chOff x="623392" y="1304784"/>
            <a:chExt cx="10945216" cy="108000"/>
          </a:xfrm>
        </p:grpSpPr>
        <p:sp>
          <p:nvSpPr>
            <p:cNvPr id="21" name="Rechteck 20">
              <a:extLst>
                <a:ext uri="{FF2B5EF4-FFF2-40B4-BE49-F238E27FC236}">
                  <a16:creationId xmlns:a16="http://schemas.microsoft.com/office/drawing/2014/main" id="{742A6B51-7407-4F30-A095-F0417104F904}"/>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2" name="Ellipse 21">
              <a:extLst>
                <a:ext uri="{FF2B5EF4-FFF2-40B4-BE49-F238E27FC236}">
                  <a16:creationId xmlns:a16="http://schemas.microsoft.com/office/drawing/2014/main" id="{06097491-F728-4A6F-BA0A-6EDA9533B868}"/>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3" name="Ellipse 22">
              <a:extLst>
                <a:ext uri="{FF2B5EF4-FFF2-40B4-BE49-F238E27FC236}">
                  <a16:creationId xmlns:a16="http://schemas.microsoft.com/office/drawing/2014/main" id="{E0A5B264-8737-4D6F-B39F-63E16C7FB29A}"/>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5" name="Ellipse 24">
              <a:extLst>
                <a:ext uri="{FF2B5EF4-FFF2-40B4-BE49-F238E27FC236}">
                  <a16:creationId xmlns:a16="http://schemas.microsoft.com/office/drawing/2014/main" id="{95DCFD10-0C70-488E-BD9E-9342D0DE8DED}"/>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4" name="Ellipse 33">
              <a:extLst>
                <a:ext uri="{FF2B5EF4-FFF2-40B4-BE49-F238E27FC236}">
                  <a16:creationId xmlns:a16="http://schemas.microsoft.com/office/drawing/2014/main" id="{8864B62A-6485-476B-9545-DCF0FEB35998}"/>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5" name="Ellipse 34">
              <a:extLst>
                <a:ext uri="{FF2B5EF4-FFF2-40B4-BE49-F238E27FC236}">
                  <a16:creationId xmlns:a16="http://schemas.microsoft.com/office/drawing/2014/main" id="{AD74179B-9E80-45F8-A4C8-CA3E5D266173}"/>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6" name="Ellipse 35">
              <a:extLst>
                <a:ext uri="{FF2B5EF4-FFF2-40B4-BE49-F238E27FC236}">
                  <a16:creationId xmlns:a16="http://schemas.microsoft.com/office/drawing/2014/main" id="{E490B1D7-F030-4420-BB06-D0918F5C5148}"/>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7" name="Ellipse 36">
              <a:extLst>
                <a:ext uri="{FF2B5EF4-FFF2-40B4-BE49-F238E27FC236}">
                  <a16:creationId xmlns:a16="http://schemas.microsoft.com/office/drawing/2014/main" id="{2B07D5CD-EF04-4319-99E9-A5E21F4D4D4E}"/>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8" name="Ellipse 37">
              <a:extLst>
                <a:ext uri="{FF2B5EF4-FFF2-40B4-BE49-F238E27FC236}">
                  <a16:creationId xmlns:a16="http://schemas.microsoft.com/office/drawing/2014/main" id="{80F7756A-B26A-424D-AF23-23249045F652}"/>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Tree>
    <p:extLst>
      <p:ext uri="{BB962C8B-B14F-4D97-AF65-F5344CB8AC3E}">
        <p14:creationId xmlns:p14="http://schemas.microsoft.com/office/powerpoint/2010/main" val="256705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ECBC5E9-9E93-4311-8877-B605AF2BED8E}"/>
              </a:ext>
            </a:extLst>
          </p:cNvPr>
          <p:cNvSpPr/>
          <p:nvPr/>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 name="Inhaltsplatzhalter 2"/>
          <p:cNvSpPr>
            <a:spLocks noGrp="1"/>
          </p:cNvSpPr>
          <p:nvPr>
            <p:ph idx="1"/>
          </p:nvPr>
        </p:nvSpPr>
        <p:spPr>
          <a:xfrm>
            <a:off x="609600" y="1530504"/>
            <a:ext cx="5414392" cy="4860000"/>
          </a:xfrm>
          <a:prstGeom prst="rect">
            <a:avLst/>
          </a:prstGeom>
        </p:spPr>
        <p:txBody>
          <a:bodyPr/>
          <a:lstStyle>
            <a:lvl1pPr marL="266700" indent="-266700">
              <a:spcBef>
                <a:spcPts val="900"/>
              </a:spcBef>
              <a:buClr>
                <a:srgbClr val="002060"/>
              </a:buClr>
              <a:buFontTx/>
              <a:buBlip>
                <a:blip r:embed="rId2"/>
              </a:buBlip>
              <a:defRPr sz="1800">
                <a:effectLst/>
                <a:latin typeface="+mn-lt"/>
              </a:defRPr>
            </a:lvl1pPr>
            <a:lvl2pPr marL="541338" indent="-274638">
              <a:spcBef>
                <a:spcPts val="600"/>
              </a:spcBef>
              <a:buClr>
                <a:srgbClr val="9BDA10"/>
              </a:buClr>
              <a:buFontTx/>
              <a:buBlip>
                <a:blip r:embed="rId2"/>
              </a:buBlip>
              <a:defRPr sz="1600">
                <a:effectLst/>
                <a:latin typeface="+mn-lt"/>
              </a:defRPr>
            </a:lvl2pPr>
            <a:lvl3pPr marL="719138" indent="-177800">
              <a:spcBef>
                <a:spcPts val="400"/>
              </a:spcBef>
              <a:buFontTx/>
              <a:buBlip>
                <a:blip r:embed="rId2"/>
              </a:buBlip>
              <a:defRPr sz="1400">
                <a:effectLst/>
                <a:latin typeface="+mn-lt"/>
              </a:defRPr>
            </a:lvl3pPr>
            <a:lvl4pPr marL="896938" indent="-177800">
              <a:spcBef>
                <a:spcPts val="300"/>
              </a:spcBef>
              <a:defRPr sz="1200">
                <a:effectLst/>
                <a:latin typeface="+mn-lt"/>
              </a:defRPr>
            </a:lvl4pPr>
            <a:lvl5pPr marL="1074738" indent="-177800">
              <a:spcBef>
                <a:spcPts val="300"/>
              </a:spcBef>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02.12.2019</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
        <p:nvSpPr>
          <p:cNvPr id="19" name="Titel 1">
            <a:extLst>
              <a:ext uri="{FF2B5EF4-FFF2-40B4-BE49-F238E27FC236}">
                <a16:creationId xmlns:a16="http://schemas.microsoft.com/office/drawing/2014/main" id="{DF61D880-2AC0-4E2A-8179-1451A436D753}"/>
              </a:ext>
            </a:extLst>
          </p:cNvPr>
          <p:cNvSpPr>
            <a:spLocks noGrp="1"/>
          </p:cNvSpPr>
          <p:nvPr>
            <p:ph type="title"/>
          </p:nvPr>
        </p:nvSpPr>
        <p:spPr>
          <a:xfrm>
            <a:off x="609600" y="764704"/>
            <a:ext cx="10972800" cy="509588"/>
          </a:xfrm>
          <a:prstGeom prst="rect">
            <a:avLst/>
          </a:prstGeom>
        </p:spPr>
        <p:txBody>
          <a:bodyPr/>
          <a:lstStyle>
            <a:lvl1pPr algn="l">
              <a:defRPr lang="de-DE" sz="1800" b="1" i="0" kern="1200" spc="100" baseline="0" dirty="0">
                <a:solidFill>
                  <a:schemeClr val="tx1">
                    <a:tint val="75000"/>
                  </a:schemeClr>
                </a:solidFill>
                <a:effectLst/>
                <a:latin typeface="+mn-lt"/>
                <a:ea typeface="+mn-ea"/>
                <a:cs typeface="Arial" panose="020B0604020202020204" pitchFamily="34" charset="0"/>
              </a:defRPr>
            </a:lvl1pPr>
          </a:lstStyle>
          <a:p>
            <a:r>
              <a:rPr lang="de-DE"/>
              <a:t>Mastertitelformat bearbeiten</a:t>
            </a:r>
            <a:endParaRPr lang="de-DE" dirty="0"/>
          </a:p>
        </p:txBody>
      </p:sp>
      <p:sp>
        <p:nvSpPr>
          <p:cNvPr id="20" name="Inhaltsplatzhalter 2">
            <a:extLst>
              <a:ext uri="{FF2B5EF4-FFF2-40B4-BE49-F238E27FC236}">
                <a16:creationId xmlns:a16="http://schemas.microsoft.com/office/drawing/2014/main" id="{D989A08E-9664-4BE4-AF90-FC0EC544C789}"/>
              </a:ext>
            </a:extLst>
          </p:cNvPr>
          <p:cNvSpPr>
            <a:spLocks noGrp="1"/>
          </p:cNvSpPr>
          <p:nvPr>
            <p:ph idx="13"/>
          </p:nvPr>
        </p:nvSpPr>
        <p:spPr>
          <a:xfrm>
            <a:off x="6168010" y="1530504"/>
            <a:ext cx="5400598" cy="4860000"/>
          </a:xfrm>
          <a:prstGeom prst="rect">
            <a:avLst/>
          </a:prstGeom>
        </p:spPr>
        <p:txBody>
          <a:bodyPr/>
          <a:lstStyle>
            <a:lvl1pPr marL="266700" indent="-266700">
              <a:spcBef>
                <a:spcPts val="900"/>
              </a:spcBef>
              <a:buClr>
                <a:srgbClr val="002060"/>
              </a:buClr>
              <a:buFontTx/>
              <a:buBlip>
                <a:blip r:embed="rId2"/>
              </a:buBlip>
              <a:defRPr sz="1800">
                <a:effectLst/>
                <a:latin typeface="+mn-lt"/>
              </a:defRPr>
            </a:lvl1pPr>
            <a:lvl2pPr marL="541338" indent="-274638">
              <a:spcBef>
                <a:spcPts val="600"/>
              </a:spcBef>
              <a:buClr>
                <a:srgbClr val="9BDA10"/>
              </a:buClr>
              <a:buFontTx/>
              <a:buBlip>
                <a:blip r:embed="rId2"/>
              </a:buBlip>
              <a:defRPr sz="1600">
                <a:effectLst/>
                <a:latin typeface="+mn-lt"/>
              </a:defRPr>
            </a:lvl2pPr>
            <a:lvl3pPr marL="719138" indent="-177800">
              <a:spcBef>
                <a:spcPts val="400"/>
              </a:spcBef>
              <a:buFontTx/>
              <a:buBlip>
                <a:blip r:embed="rId2"/>
              </a:buBlip>
              <a:defRPr sz="1400">
                <a:effectLst/>
                <a:latin typeface="+mn-lt"/>
              </a:defRPr>
            </a:lvl3pPr>
            <a:lvl4pPr marL="896938" indent="-177800">
              <a:spcBef>
                <a:spcPts val="300"/>
              </a:spcBef>
              <a:defRPr sz="1200">
                <a:effectLst/>
                <a:latin typeface="+mn-lt"/>
              </a:defRPr>
            </a:lvl4pPr>
            <a:lvl5pPr marL="1074738" indent="-177800">
              <a:spcBef>
                <a:spcPts val="300"/>
              </a:spcBef>
              <a:defRPr sz="1200">
                <a:effectLst/>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Rechteck 20">
            <a:extLst>
              <a:ext uri="{FF2B5EF4-FFF2-40B4-BE49-F238E27FC236}">
                <a16:creationId xmlns:a16="http://schemas.microsoft.com/office/drawing/2014/main" id="{356DBA26-1CB3-4B0D-A350-37317DC5BDBC}"/>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grpSp>
        <p:nvGrpSpPr>
          <p:cNvPr id="22" name="Gruppieren 21">
            <a:extLst>
              <a:ext uri="{FF2B5EF4-FFF2-40B4-BE49-F238E27FC236}">
                <a16:creationId xmlns:a16="http://schemas.microsoft.com/office/drawing/2014/main" id="{E22AECC4-0603-44AA-B00E-31E65CF17485}"/>
              </a:ext>
            </a:extLst>
          </p:cNvPr>
          <p:cNvGrpSpPr/>
          <p:nvPr userDrawn="1"/>
        </p:nvGrpSpPr>
        <p:grpSpPr>
          <a:xfrm>
            <a:off x="623392" y="1304784"/>
            <a:ext cx="10945216" cy="108000"/>
            <a:chOff x="623392" y="1304784"/>
            <a:chExt cx="10945216" cy="108000"/>
          </a:xfrm>
        </p:grpSpPr>
        <p:sp>
          <p:nvSpPr>
            <p:cNvPr id="23" name="Rechteck 22">
              <a:extLst>
                <a:ext uri="{FF2B5EF4-FFF2-40B4-BE49-F238E27FC236}">
                  <a16:creationId xmlns:a16="http://schemas.microsoft.com/office/drawing/2014/main" id="{8F824103-81C4-4A7E-A921-BAAED5F244FA}"/>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5" name="Ellipse 24">
              <a:extLst>
                <a:ext uri="{FF2B5EF4-FFF2-40B4-BE49-F238E27FC236}">
                  <a16:creationId xmlns:a16="http://schemas.microsoft.com/office/drawing/2014/main" id="{EC6B6F86-27C3-433D-9E27-FB96B1DFC775}"/>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4" name="Ellipse 33">
              <a:extLst>
                <a:ext uri="{FF2B5EF4-FFF2-40B4-BE49-F238E27FC236}">
                  <a16:creationId xmlns:a16="http://schemas.microsoft.com/office/drawing/2014/main" id="{B66B142F-E2F6-4F71-838E-C018BD1707DD}"/>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5" name="Ellipse 34">
              <a:extLst>
                <a:ext uri="{FF2B5EF4-FFF2-40B4-BE49-F238E27FC236}">
                  <a16:creationId xmlns:a16="http://schemas.microsoft.com/office/drawing/2014/main" id="{58DDD991-EF20-44BB-AB17-88CDB39EDA74}"/>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6" name="Ellipse 35">
              <a:extLst>
                <a:ext uri="{FF2B5EF4-FFF2-40B4-BE49-F238E27FC236}">
                  <a16:creationId xmlns:a16="http://schemas.microsoft.com/office/drawing/2014/main" id="{93F5BCCB-7426-4692-95AF-1EB10D662F6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7" name="Ellipse 36">
              <a:extLst>
                <a:ext uri="{FF2B5EF4-FFF2-40B4-BE49-F238E27FC236}">
                  <a16:creationId xmlns:a16="http://schemas.microsoft.com/office/drawing/2014/main" id="{81CD42F7-24AE-4960-AE29-F92248C6A163}"/>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8" name="Ellipse 37">
              <a:extLst>
                <a:ext uri="{FF2B5EF4-FFF2-40B4-BE49-F238E27FC236}">
                  <a16:creationId xmlns:a16="http://schemas.microsoft.com/office/drawing/2014/main" id="{C03705D1-F7B0-4796-816D-575903A00B9F}"/>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9" name="Ellipse 38">
              <a:extLst>
                <a:ext uri="{FF2B5EF4-FFF2-40B4-BE49-F238E27FC236}">
                  <a16:creationId xmlns:a16="http://schemas.microsoft.com/office/drawing/2014/main" id="{A96E316F-39EC-49CA-BB5F-336B5B199388}"/>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40" name="Ellipse 39">
              <a:extLst>
                <a:ext uri="{FF2B5EF4-FFF2-40B4-BE49-F238E27FC236}">
                  <a16:creationId xmlns:a16="http://schemas.microsoft.com/office/drawing/2014/main" id="{D36123F2-BB75-4354-8F18-E9025C3C45E7}"/>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Tree>
    <p:extLst>
      <p:ext uri="{BB962C8B-B14F-4D97-AF65-F5344CB8AC3E}">
        <p14:creationId xmlns:p14="http://schemas.microsoft.com/office/powerpoint/2010/main" val="112886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BCE6F0C-1259-4DE2-9B34-F82A8F0F19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3533" y="1330393"/>
            <a:ext cx="3987815" cy="5286653"/>
          </a:xfrm>
          <a:prstGeom prst="rect">
            <a:avLst/>
          </a:prstGeom>
        </p:spPr>
      </p:pic>
      <p:sp>
        <p:nvSpPr>
          <p:cNvPr id="9" name="Rechteck 8">
            <a:extLst>
              <a:ext uri="{FF2B5EF4-FFF2-40B4-BE49-F238E27FC236}">
                <a16:creationId xmlns:a16="http://schemas.microsoft.com/office/drawing/2014/main" id="{DECBC5E9-9E93-4311-8877-B605AF2BED8E}"/>
              </a:ext>
            </a:extLst>
          </p:cNvPr>
          <p:cNvSpPr/>
          <p:nvPr userDrawn="1"/>
        </p:nvSpPr>
        <p:spPr>
          <a:xfrm>
            <a:off x="623392" y="6614284"/>
            <a:ext cx="10945216" cy="216024"/>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4" name="Datumsplatzhalter 3"/>
          <p:cNvSpPr>
            <a:spLocks noGrp="1"/>
          </p:cNvSpPr>
          <p:nvPr>
            <p:ph type="dt" sz="half" idx="10"/>
          </p:nvPr>
        </p:nvSpPr>
        <p:spPr>
          <a:xfrm>
            <a:off x="609600" y="6617252"/>
            <a:ext cx="2844800" cy="196131"/>
          </a:xfrm>
          <a:prstGeom prst="rect">
            <a:avLst/>
          </a:prstGeom>
        </p:spPr>
        <p:txBody>
          <a:bodyPr/>
          <a:lstStyle>
            <a:lvl1pPr>
              <a:defRPr>
                <a:effectLst/>
                <a:latin typeface="+mn-lt"/>
              </a:defRPr>
            </a:lvl1pPr>
          </a:lstStyle>
          <a:p>
            <a:pPr>
              <a:defRPr/>
            </a:pPr>
            <a:fld id="{B3F36C46-FB5A-420F-B5B7-311859D32DE1}" type="datetime1">
              <a:rPr lang="de-DE" smtClean="0"/>
              <a:t>02.12.2019</a:t>
            </a:fld>
            <a:endParaRPr lang="de-DE" dirty="0"/>
          </a:p>
        </p:txBody>
      </p:sp>
      <p:sp>
        <p:nvSpPr>
          <p:cNvPr id="5" name="Fußzeilenplatzhalter 4"/>
          <p:cNvSpPr>
            <a:spLocks noGrp="1"/>
          </p:cNvSpPr>
          <p:nvPr>
            <p:ph type="ftr" sz="quarter" idx="11"/>
          </p:nvPr>
        </p:nvSpPr>
        <p:spPr>
          <a:xfrm>
            <a:off x="4165600" y="6617252"/>
            <a:ext cx="3860800" cy="196131"/>
          </a:xfrm>
          <a:prstGeom prst="rect">
            <a:avLst/>
          </a:prstGeom>
        </p:spPr>
        <p:txBody>
          <a:bodyPr/>
          <a:lstStyle>
            <a:lvl1pPr>
              <a:defRPr>
                <a:effectLst/>
                <a:latin typeface="+mn-lt"/>
              </a:defRPr>
            </a:lvl1pPr>
          </a:lstStyle>
          <a:p>
            <a:pPr>
              <a:defRPr/>
            </a:pPr>
            <a:r>
              <a:rPr lang="de-DE"/>
              <a:t>Reinhard Schaffert | Geschäftsführer</a:t>
            </a:r>
            <a:endParaRPr lang="de-DE" dirty="0"/>
          </a:p>
        </p:txBody>
      </p:sp>
      <p:sp>
        <p:nvSpPr>
          <p:cNvPr id="6" name="Foliennummernplatzhalter 5"/>
          <p:cNvSpPr>
            <a:spLocks noGrp="1"/>
          </p:cNvSpPr>
          <p:nvPr>
            <p:ph type="sldNum" sz="quarter" idx="12"/>
          </p:nvPr>
        </p:nvSpPr>
        <p:spPr>
          <a:xfrm>
            <a:off x="8737600" y="6617252"/>
            <a:ext cx="2844800" cy="196131"/>
          </a:xfrm>
          <a:prstGeom prst="rect">
            <a:avLst/>
          </a:prstGeom>
        </p:spPr>
        <p:txBody>
          <a:bodyPr/>
          <a:lstStyle>
            <a:lvl1pPr>
              <a:defRPr>
                <a:effectLst/>
                <a:latin typeface="+mn-lt"/>
              </a:defRPr>
            </a:lvl1pPr>
          </a:lstStyle>
          <a:p>
            <a:pPr>
              <a:defRPr/>
            </a:pPr>
            <a:fld id="{26B0DD0A-270A-4270-B6CA-863BF67EFA8E}" type="slidenum">
              <a:rPr lang="de-DE" smtClean="0"/>
              <a:pPr>
                <a:defRPr/>
              </a:pPr>
              <a:t>‹Nr.›</a:t>
            </a:fld>
            <a:endParaRPr lang="de-DE" dirty="0"/>
          </a:p>
        </p:txBody>
      </p:sp>
      <p:grpSp>
        <p:nvGrpSpPr>
          <p:cNvPr id="33" name="Gruppieren 32">
            <a:extLst>
              <a:ext uri="{FF2B5EF4-FFF2-40B4-BE49-F238E27FC236}">
                <a16:creationId xmlns:a16="http://schemas.microsoft.com/office/drawing/2014/main" id="{C3C2034D-7EDC-4CD8-ADC5-B6303672696E}"/>
              </a:ext>
            </a:extLst>
          </p:cNvPr>
          <p:cNvGrpSpPr/>
          <p:nvPr userDrawn="1"/>
        </p:nvGrpSpPr>
        <p:grpSpPr>
          <a:xfrm>
            <a:off x="623392" y="1304784"/>
            <a:ext cx="10945216" cy="108000"/>
            <a:chOff x="623392" y="1304784"/>
            <a:chExt cx="10945216" cy="108000"/>
          </a:xfrm>
        </p:grpSpPr>
        <p:sp>
          <p:nvSpPr>
            <p:cNvPr id="11" name="Rechteck 10">
              <a:extLst>
                <a:ext uri="{FF2B5EF4-FFF2-40B4-BE49-F238E27FC236}">
                  <a16:creationId xmlns:a16="http://schemas.microsoft.com/office/drawing/2014/main" id="{93EF3F61-0378-4EFA-8BAE-4E2DCE147B27}"/>
                </a:ext>
              </a:extLst>
            </p:cNvPr>
            <p:cNvSpPr/>
            <p:nvPr/>
          </p:nvSpPr>
          <p:spPr>
            <a:xfrm>
              <a:off x="623392" y="1335924"/>
              <a:ext cx="10945216" cy="45719"/>
            </a:xfrm>
            <a:prstGeom prst="rect">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4" name="Ellipse 23">
              <a:extLst>
                <a:ext uri="{FF2B5EF4-FFF2-40B4-BE49-F238E27FC236}">
                  <a16:creationId xmlns:a16="http://schemas.microsoft.com/office/drawing/2014/main" id="{73196CD3-62E8-4075-B95C-8383526BD6F9}"/>
                </a:ext>
              </a:extLst>
            </p:cNvPr>
            <p:cNvSpPr/>
            <p:nvPr userDrawn="1"/>
          </p:nvSpPr>
          <p:spPr>
            <a:xfrm>
              <a:off x="1070628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6" name="Ellipse 25">
              <a:extLst>
                <a:ext uri="{FF2B5EF4-FFF2-40B4-BE49-F238E27FC236}">
                  <a16:creationId xmlns:a16="http://schemas.microsoft.com/office/drawing/2014/main" id="{CB4B1E2C-62C4-4785-A4B1-265A84024400}"/>
                </a:ext>
              </a:extLst>
            </p:cNvPr>
            <p:cNvSpPr/>
            <p:nvPr userDrawn="1"/>
          </p:nvSpPr>
          <p:spPr>
            <a:xfrm>
              <a:off x="137771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7" name="Ellipse 26">
              <a:extLst>
                <a:ext uri="{FF2B5EF4-FFF2-40B4-BE49-F238E27FC236}">
                  <a16:creationId xmlns:a16="http://schemas.microsoft.com/office/drawing/2014/main" id="{FA2A59C0-8B0F-4F1D-888A-C23B707B8D3A}"/>
                </a:ext>
              </a:extLst>
            </p:cNvPr>
            <p:cNvSpPr/>
            <p:nvPr userDrawn="1"/>
          </p:nvSpPr>
          <p:spPr>
            <a:xfrm>
              <a:off x="271037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8" name="Ellipse 27">
              <a:extLst>
                <a:ext uri="{FF2B5EF4-FFF2-40B4-BE49-F238E27FC236}">
                  <a16:creationId xmlns:a16="http://schemas.microsoft.com/office/drawing/2014/main" id="{1C720E68-FF27-4C8A-BC68-3D819CA85879}"/>
                </a:ext>
              </a:extLst>
            </p:cNvPr>
            <p:cNvSpPr/>
            <p:nvPr userDrawn="1"/>
          </p:nvSpPr>
          <p:spPr>
            <a:xfrm>
              <a:off x="4043023"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29" name="Ellipse 28">
              <a:extLst>
                <a:ext uri="{FF2B5EF4-FFF2-40B4-BE49-F238E27FC236}">
                  <a16:creationId xmlns:a16="http://schemas.microsoft.com/office/drawing/2014/main" id="{2AE8FD06-CA8E-43E8-A1C7-36C9CDB65741}"/>
                </a:ext>
              </a:extLst>
            </p:cNvPr>
            <p:cNvSpPr/>
            <p:nvPr userDrawn="1"/>
          </p:nvSpPr>
          <p:spPr>
            <a:xfrm>
              <a:off x="5375675"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0" name="Ellipse 29">
              <a:extLst>
                <a:ext uri="{FF2B5EF4-FFF2-40B4-BE49-F238E27FC236}">
                  <a16:creationId xmlns:a16="http://schemas.microsoft.com/office/drawing/2014/main" id="{F617DD27-C526-491F-9C51-53CF573A3EB9}"/>
                </a:ext>
              </a:extLst>
            </p:cNvPr>
            <p:cNvSpPr/>
            <p:nvPr userDrawn="1"/>
          </p:nvSpPr>
          <p:spPr>
            <a:xfrm>
              <a:off x="6708327"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1" name="Ellipse 30">
              <a:extLst>
                <a:ext uri="{FF2B5EF4-FFF2-40B4-BE49-F238E27FC236}">
                  <a16:creationId xmlns:a16="http://schemas.microsoft.com/office/drawing/2014/main" id="{C0DBC1D2-F823-4E08-A693-C3AAEDD1F4A0}"/>
                </a:ext>
              </a:extLst>
            </p:cNvPr>
            <p:cNvSpPr/>
            <p:nvPr userDrawn="1"/>
          </p:nvSpPr>
          <p:spPr>
            <a:xfrm>
              <a:off x="8040979"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sp>
          <p:nvSpPr>
            <p:cNvPr id="32" name="Ellipse 31">
              <a:extLst>
                <a:ext uri="{FF2B5EF4-FFF2-40B4-BE49-F238E27FC236}">
                  <a16:creationId xmlns:a16="http://schemas.microsoft.com/office/drawing/2014/main" id="{38570DC4-4FDC-43F1-8BB7-9EE0D308183F}"/>
                </a:ext>
              </a:extLst>
            </p:cNvPr>
            <p:cNvSpPr/>
            <p:nvPr userDrawn="1"/>
          </p:nvSpPr>
          <p:spPr>
            <a:xfrm>
              <a:off x="9373631" y="1304784"/>
              <a:ext cx="108000" cy="108000"/>
            </a:xfrm>
            <a:prstGeom prst="ellips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sp>
      </p:grpSp>
      <p:sp>
        <p:nvSpPr>
          <p:cNvPr id="19" name="Titel 1">
            <a:extLst>
              <a:ext uri="{FF2B5EF4-FFF2-40B4-BE49-F238E27FC236}">
                <a16:creationId xmlns:a16="http://schemas.microsoft.com/office/drawing/2014/main" id="{DF61D880-2AC0-4E2A-8179-1451A436D753}"/>
              </a:ext>
            </a:extLst>
          </p:cNvPr>
          <p:cNvSpPr>
            <a:spLocks noGrp="1"/>
          </p:cNvSpPr>
          <p:nvPr>
            <p:ph type="title" hasCustomPrompt="1"/>
          </p:nvPr>
        </p:nvSpPr>
        <p:spPr>
          <a:xfrm>
            <a:off x="609600" y="764704"/>
            <a:ext cx="10972800" cy="509588"/>
          </a:xfrm>
          <a:prstGeom prst="rect">
            <a:avLst/>
          </a:prstGeom>
        </p:spPr>
        <p:txBody>
          <a:bodyPr/>
          <a:lstStyle>
            <a:lvl1pPr algn="ctr">
              <a:defRPr lang="de-DE" sz="1800" b="1" i="0" kern="1200" spc="100" baseline="0" dirty="0">
                <a:solidFill>
                  <a:schemeClr val="tx1">
                    <a:tint val="75000"/>
                  </a:schemeClr>
                </a:solidFill>
                <a:effectLst/>
                <a:latin typeface="+mn-lt"/>
                <a:ea typeface="+mn-ea"/>
                <a:cs typeface="Arial" panose="020B0604020202020204" pitchFamily="34" charset="0"/>
              </a:defRPr>
            </a:lvl1pPr>
          </a:lstStyle>
          <a:p>
            <a:r>
              <a:rPr lang="de-DE" dirty="0"/>
              <a:t>Vielen Dank</a:t>
            </a:r>
          </a:p>
        </p:txBody>
      </p:sp>
      <p:pic>
        <p:nvPicPr>
          <p:cNvPr id="20" name="Grafik 19">
            <a:extLst>
              <a:ext uri="{FF2B5EF4-FFF2-40B4-BE49-F238E27FC236}">
                <a16:creationId xmlns:a16="http://schemas.microsoft.com/office/drawing/2014/main" id="{C4B7DECF-2EF3-4A3E-975A-28C9BC6749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31904" y="3399659"/>
            <a:ext cx="6065915" cy="2919403"/>
          </a:xfrm>
          <a:prstGeom prst="rect">
            <a:avLst/>
          </a:prstGeom>
          <a:effectLst>
            <a:outerShdw blurRad="50800" dist="38100" dir="2700000" algn="tl" rotWithShape="0">
              <a:prstClr val="black">
                <a:alpha val="40000"/>
              </a:prstClr>
            </a:outerShdw>
          </a:effectLst>
        </p:spPr>
      </p:pic>
      <p:sp>
        <p:nvSpPr>
          <p:cNvPr id="21" name="Rechteck 20">
            <a:extLst>
              <a:ext uri="{FF2B5EF4-FFF2-40B4-BE49-F238E27FC236}">
                <a16:creationId xmlns:a16="http://schemas.microsoft.com/office/drawing/2014/main" id="{577ADD08-C5AE-4BD3-B0A6-A25D7777BBEB}"/>
              </a:ext>
            </a:extLst>
          </p:cNvPr>
          <p:cNvSpPr/>
          <p:nvPr userDrawn="1"/>
        </p:nvSpPr>
        <p:spPr>
          <a:xfrm>
            <a:off x="5231904" y="1519313"/>
            <a:ext cx="6065915" cy="8295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l"/>
            <a:r>
              <a:rPr lang="de-DE" sz="1400" b="1" dirty="0"/>
              <a:t>Geschäftsstelle:</a:t>
            </a:r>
          </a:p>
          <a:p>
            <a:pPr lvl="0" algn="l"/>
            <a:r>
              <a:rPr lang="de-DE" sz="1400" dirty="0"/>
              <a:t>Forsthausstr. 1-3 / Haus 3e | 35578 Wetzlar | 06441 / 897 43 41</a:t>
            </a:r>
          </a:p>
          <a:p>
            <a:pPr lvl="0" algn="l"/>
            <a:r>
              <a:rPr lang="de-DE" sz="1400" dirty="0"/>
              <a:t>gf@klinikverbund-hessen.de | klinikverbund-hessen.de</a:t>
            </a:r>
          </a:p>
        </p:txBody>
      </p:sp>
      <p:pic>
        <p:nvPicPr>
          <p:cNvPr id="7" name="Grafik 6">
            <a:extLst>
              <a:ext uri="{FF2B5EF4-FFF2-40B4-BE49-F238E27FC236}">
                <a16:creationId xmlns:a16="http://schemas.microsoft.com/office/drawing/2014/main" id="{11E96DF0-9DB1-43F8-9B00-319EB6D8E31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02424" y="1590476"/>
            <a:ext cx="695395" cy="695395"/>
          </a:xfrm>
          <a:prstGeom prst="rect">
            <a:avLst/>
          </a:prstGeom>
        </p:spPr>
      </p:pic>
    </p:spTree>
    <p:extLst>
      <p:ext uri="{BB962C8B-B14F-4D97-AF65-F5344CB8AC3E}">
        <p14:creationId xmlns:p14="http://schemas.microsoft.com/office/powerpoint/2010/main" val="397956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609600" y="6617252"/>
            <a:ext cx="2844800" cy="196131"/>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solidFill>
                <a:effectLst/>
                <a:latin typeface="+mn-lt"/>
                <a:cs typeface="Arial" panose="020B0604020202020204" pitchFamily="34" charset="0"/>
              </a:defRPr>
            </a:lvl1pPr>
          </a:lstStyle>
          <a:p>
            <a:pPr>
              <a:defRPr/>
            </a:pPr>
            <a:fld id="{9EF65DEE-A214-4DD4-BF28-55F28B24A5E0}" type="datetime1">
              <a:rPr lang="de-DE" smtClean="0"/>
              <a:t>02.12.2019</a:t>
            </a:fld>
            <a:endParaRPr lang="de-DE" dirty="0"/>
          </a:p>
        </p:txBody>
      </p:sp>
      <p:sp>
        <p:nvSpPr>
          <p:cNvPr id="5" name="Fußzeilenplatzhalter 4"/>
          <p:cNvSpPr>
            <a:spLocks noGrp="1"/>
          </p:cNvSpPr>
          <p:nvPr>
            <p:ph type="ftr" sz="quarter" idx="3"/>
          </p:nvPr>
        </p:nvSpPr>
        <p:spPr>
          <a:xfrm>
            <a:off x="4165600" y="6617252"/>
            <a:ext cx="3860800" cy="196131"/>
          </a:xfrm>
          <a:prstGeom prst="rect">
            <a:avLst/>
          </a:prstGeom>
        </p:spPr>
        <p:txBody>
          <a:bodyPr vert="horz" lIns="91440" tIns="45720" rIns="91440" bIns="45720" rtlCol="0" anchor="ctr"/>
          <a:lstStyle>
            <a:lvl1pPr algn="ctr" fontAlgn="auto">
              <a:spcBef>
                <a:spcPts val="0"/>
              </a:spcBef>
              <a:spcAft>
                <a:spcPts val="0"/>
              </a:spcAft>
              <a:defRPr sz="800" dirty="0" smtClean="0">
                <a:solidFill>
                  <a:schemeClr val="tx1"/>
                </a:solidFill>
                <a:effectLst/>
                <a:latin typeface="+mn-lt"/>
                <a:cs typeface="Arial" panose="020B0604020202020204" pitchFamily="34" charset="0"/>
              </a:defRPr>
            </a:lvl1pPr>
          </a:lstStyle>
          <a:p>
            <a:pPr>
              <a:defRPr/>
            </a:pPr>
            <a:r>
              <a:rPr lang="de-DE"/>
              <a:t>Reinhard Schaffert | Geschäftsführer</a:t>
            </a:r>
            <a:endParaRPr lang="de-DE" dirty="0"/>
          </a:p>
        </p:txBody>
      </p:sp>
      <p:sp>
        <p:nvSpPr>
          <p:cNvPr id="6" name="Foliennummernplatzhalter 5"/>
          <p:cNvSpPr>
            <a:spLocks noGrp="1"/>
          </p:cNvSpPr>
          <p:nvPr>
            <p:ph type="sldNum" sz="quarter" idx="4"/>
          </p:nvPr>
        </p:nvSpPr>
        <p:spPr>
          <a:xfrm>
            <a:off x="8737600" y="6617252"/>
            <a:ext cx="2844800" cy="196131"/>
          </a:xfrm>
          <a:prstGeom prst="rect">
            <a:avLst/>
          </a:prstGeom>
        </p:spPr>
        <p:txBody>
          <a:bodyPr vert="horz" lIns="91440" tIns="45720" rIns="91440" bIns="45720" rtlCol="0" anchor="ctr"/>
          <a:lstStyle>
            <a:lvl1pPr algn="r" fontAlgn="auto">
              <a:spcBef>
                <a:spcPts val="0"/>
              </a:spcBef>
              <a:spcAft>
                <a:spcPts val="0"/>
              </a:spcAft>
              <a:defRPr sz="800" smtClean="0">
                <a:solidFill>
                  <a:schemeClr val="tx1"/>
                </a:solidFill>
                <a:effectLst/>
                <a:latin typeface="+mn-lt"/>
                <a:cs typeface="Arial" panose="020B0604020202020204" pitchFamily="34" charset="0"/>
              </a:defRPr>
            </a:lvl1pPr>
          </a:lstStyle>
          <a:p>
            <a:pPr>
              <a:defRPr/>
            </a:pPr>
            <a:fld id="{C4F3B788-4162-49FF-BBAD-340911E3718A}" type="slidenum">
              <a:rPr lang="de-DE" smtClean="0"/>
              <a:pPr>
                <a:defRPr/>
              </a:pPr>
              <a:t>‹Nr.›</a:t>
            </a:fld>
            <a:endParaRPr lang="de-DE" dirty="0"/>
          </a:p>
        </p:txBody>
      </p:sp>
      <p:pic>
        <p:nvPicPr>
          <p:cNvPr id="3" name="Grafik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71709" y="116633"/>
            <a:ext cx="2410691" cy="602673"/>
          </a:xfrm>
          <a:prstGeom prst="rect">
            <a:avLst/>
          </a:prstGeom>
        </p:spPr>
      </p:pic>
      <p:pic>
        <p:nvPicPr>
          <p:cNvPr id="7" name="Grafik 6">
            <a:extLst>
              <a:ext uri="{FF2B5EF4-FFF2-40B4-BE49-F238E27FC236}">
                <a16:creationId xmlns:a16="http://schemas.microsoft.com/office/drawing/2014/main" id="{A8DA25D3-37A1-482F-93A0-3851CF6D7E4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171709" y="116633"/>
            <a:ext cx="2410691" cy="602673"/>
          </a:xfrm>
          <a:prstGeom prst="rect">
            <a:avLst/>
          </a:prstGeom>
        </p:spPr>
      </p:pic>
    </p:spTree>
    <p:extLst>
      <p:ext uri="{BB962C8B-B14F-4D97-AF65-F5344CB8AC3E}">
        <p14:creationId xmlns:p14="http://schemas.microsoft.com/office/powerpoint/2010/main" val="17100435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lang="de-DE" sz="1800" b="1" kern="1200" dirty="0">
          <a:solidFill>
            <a:srgbClr val="898989"/>
          </a:solidFill>
          <a:effectLst/>
          <a:latin typeface="+mn-lt"/>
          <a:ea typeface="+mn-ea"/>
          <a:cs typeface="Arial" panose="020B0604020202020204" pitchFamily="34" charset="0"/>
        </a:defRPr>
      </a:lvl1pPr>
      <a:lvl2pPr algn="l" rtl="0" eaLnBrk="1" fontAlgn="base" hangingPunct="1">
        <a:spcBef>
          <a:spcPct val="0"/>
        </a:spcBef>
        <a:spcAft>
          <a:spcPct val="0"/>
        </a:spcAft>
        <a:defRPr sz="2000">
          <a:solidFill>
            <a:srgbClr val="898989"/>
          </a:solidFill>
          <a:latin typeface="Arial" charset="0"/>
          <a:cs typeface="Arial" charset="0"/>
        </a:defRPr>
      </a:lvl2pPr>
      <a:lvl3pPr algn="l" rtl="0" eaLnBrk="1" fontAlgn="base" hangingPunct="1">
        <a:spcBef>
          <a:spcPct val="0"/>
        </a:spcBef>
        <a:spcAft>
          <a:spcPct val="0"/>
        </a:spcAft>
        <a:defRPr sz="2000">
          <a:solidFill>
            <a:srgbClr val="898989"/>
          </a:solidFill>
          <a:latin typeface="Arial" charset="0"/>
          <a:cs typeface="Arial" charset="0"/>
        </a:defRPr>
      </a:lvl3pPr>
      <a:lvl4pPr algn="l" rtl="0" eaLnBrk="1" fontAlgn="base" hangingPunct="1">
        <a:spcBef>
          <a:spcPct val="0"/>
        </a:spcBef>
        <a:spcAft>
          <a:spcPct val="0"/>
        </a:spcAft>
        <a:defRPr sz="2000">
          <a:solidFill>
            <a:srgbClr val="898989"/>
          </a:solidFill>
          <a:latin typeface="Arial" charset="0"/>
          <a:cs typeface="Arial" charset="0"/>
        </a:defRPr>
      </a:lvl4pPr>
      <a:lvl5pPr algn="l" rtl="0" eaLnBrk="1" fontAlgn="base" hangingPunct="1">
        <a:spcBef>
          <a:spcPct val="0"/>
        </a:spcBef>
        <a:spcAft>
          <a:spcPct val="0"/>
        </a:spcAft>
        <a:defRPr sz="2000">
          <a:solidFill>
            <a:srgbClr val="898989"/>
          </a:solidFill>
          <a:latin typeface="Arial" charset="0"/>
          <a:cs typeface="Arial" charset="0"/>
        </a:defRPr>
      </a:lvl5pPr>
      <a:lvl6pPr marL="457200" algn="l" rtl="0" eaLnBrk="1" fontAlgn="base" hangingPunct="1">
        <a:spcBef>
          <a:spcPct val="0"/>
        </a:spcBef>
        <a:spcAft>
          <a:spcPct val="0"/>
        </a:spcAft>
        <a:defRPr sz="2000">
          <a:solidFill>
            <a:srgbClr val="898989"/>
          </a:solidFill>
          <a:latin typeface="Arial" charset="0"/>
          <a:cs typeface="Arial" charset="0"/>
        </a:defRPr>
      </a:lvl6pPr>
      <a:lvl7pPr marL="914400" algn="l" rtl="0" eaLnBrk="1" fontAlgn="base" hangingPunct="1">
        <a:spcBef>
          <a:spcPct val="0"/>
        </a:spcBef>
        <a:spcAft>
          <a:spcPct val="0"/>
        </a:spcAft>
        <a:defRPr sz="2000">
          <a:solidFill>
            <a:srgbClr val="898989"/>
          </a:solidFill>
          <a:latin typeface="Arial" charset="0"/>
          <a:cs typeface="Arial" charset="0"/>
        </a:defRPr>
      </a:lvl7pPr>
      <a:lvl8pPr marL="1371600" algn="l" rtl="0" eaLnBrk="1" fontAlgn="base" hangingPunct="1">
        <a:spcBef>
          <a:spcPct val="0"/>
        </a:spcBef>
        <a:spcAft>
          <a:spcPct val="0"/>
        </a:spcAft>
        <a:defRPr sz="2000">
          <a:solidFill>
            <a:srgbClr val="898989"/>
          </a:solidFill>
          <a:latin typeface="Arial" charset="0"/>
          <a:cs typeface="Arial" charset="0"/>
        </a:defRPr>
      </a:lvl8pPr>
      <a:lvl9pPr marL="1828800" algn="l" rtl="0" eaLnBrk="1" fontAlgn="base" hangingPunct="1">
        <a:spcBef>
          <a:spcPct val="0"/>
        </a:spcBef>
        <a:spcAft>
          <a:spcPct val="0"/>
        </a:spcAft>
        <a:defRPr sz="2000">
          <a:solidFill>
            <a:srgbClr val="898989"/>
          </a:solidFill>
          <a:latin typeface="Arial" charset="0"/>
          <a:cs typeface="Arial" charset="0"/>
        </a:defRPr>
      </a:lvl9pPr>
    </p:titleStyle>
    <p:bodyStyle>
      <a:lvl1pPr marL="268288" indent="-268288" algn="l" rtl="0" eaLnBrk="1" fontAlgn="base" hangingPunct="1">
        <a:spcBef>
          <a:spcPct val="20000"/>
        </a:spcBef>
        <a:spcAft>
          <a:spcPct val="0"/>
        </a:spcAft>
        <a:buFontTx/>
        <a:buBlip>
          <a:blip r:embed="rId8"/>
        </a:buBlip>
        <a:defRPr lang="de-DE" sz="1800" kern="1200" dirty="0">
          <a:solidFill>
            <a:schemeClr val="tx1"/>
          </a:solidFill>
          <a:effectLst/>
          <a:latin typeface="+mn-lt"/>
          <a:ea typeface="+mn-ea"/>
          <a:cs typeface="Arial" panose="020B0604020202020204" pitchFamily="34" charset="0"/>
        </a:defRPr>
      </a:lvl1pPr>
      <a:lvl2pPr marL="538163" indent="-269875" algn="l" rtl="0" eaLnBrk="1" fontAlgn="base" hangingPunct="1">
        <a:spcBef>
          <a:spcPct val="20000"/>
        </a:spcBef>
        <a:spcAft>
          <a:spcPct val="0"/>
        </a:spcAft>
        <a:buFontTx/>
        <a:buBlip>
          <a:blip r:embed="rId8"/>
        </a:buBlip>
        <a:defRPr lang="de-DE" sz="1600" kern="1200" dirty="0">
          <a:solidFill>
            <a:schemeClr val="tx1"/>
          </a:solidFill>
          <a:effectLst/>
          <a:latin typeface="+mn-lt"/>
          <a:ea typeface="+mn-ea"/>
          <a:cs typeface="Arial" panose="020B0604020202020204" pitchFamily="34" charset="0"/>
        </a:defRPr>
      </a:lvl2pPr>
      <a:lvl3pPr marL="717550" indent="-179388" algn="l" rtl="0" eaLnBrk="1" fontAlgn="base" hangingPunct="1">
        <a:spcBef>
          <a:spcPct val="20000"/>
        </a:spcBef>
        <a:spcAft>
          <a:spcPct val="0"/>
        </a:spcAft>
        <a:buFont typeface="Arial" charset="0"/>
        <a:buChar char="•"/>
        <a:defRPr lang="de-DE" sz="1400" kern="1200" dirty="0">
          <a:solidFill>
            <a:schemeClr val="tx1"/>
          </a:solidFill>
          <a:effectLst/>
          <a:latin typeface="+mn-lt"/>
          <a:ea typeface="+mn-ea"/>
          <a:cs typeface="Arial" panose="020B0604020202020204" pitchFamily="34" charset="0"/>
        </a:defRPr>
      </a:lvl3pPr>
      <a:lvl4pPr marL="896938" indent="-179388" algn="l" rtl="0" eaLnBrk="1" fontAlgn="base" hangingPunct="1">
        <a:spcBef>
          <a:spcPct val="20000"/>
        </a:spcBef>
        <a:spcAft>
          <a:spcPct val="0"/>
        </a:spcAft>
        <a:buFont typeface="Arial" charset="0"/>
        <a:buChar char="–"/>
        <a:defRPr lang="de-DE" sz="1200" kern="1200" dirty="0">
          <a:solidFill>
            <a:schemeClr val="tx1"/>
          </a:solidFill>
          <a:effectLst/>
          <a:latin typeface="+mn-lt"/>
          <a:ea typeface="+mn-ea"/>
          <a:cs typeface="Arial" panose="020B0604020202020204" pitchFamily="34" charset="0"/>
        </a:defRPr>
      </a:lvl4pPr>
      <a:lvl5pPr marL="1076325" indent="-179388" algn="l" rtl="0" eaLnBrk="1" fontAlgn="base" hangingPunct="1">
        <a:spcBef>
          <a:spcPct val="20000"/>
        </a:spcBef>
        <a:spcAft>
          <a:spcPct val="0"/>
        </a:spcAft>
        <a:buFont typeface="Arial" charset="0"/>
        <a:buChar char="»"/>
        <a:defRPr lang="de-DE" sz="1200" kern="1200" dirty="0">
          <a:solidFill>
            <a:schemeClr val="tx1"/>
          </a:solidFill>
          <a:effectLst/>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5.xm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slide" Target="slide48.xml"/><Relationship Id="rId17" Type="http://schemas.openxmlformats.org/officeDocument/2006/relationships/slide" Target="slide93.xml"/><Relationship Id="rId2" Type="http://schemas.openxmlformats.org/officeDocument/2006/relationships/image" Target="../media/image15.png"/><Relationship Id="rId16" Type="http://schemas.openxmlformats.org/officeDocument/2006/relationships/slide" Target="slide89.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slide" Target="slide14.xml"/><Relationship Id="rId5" Type="http://schemas.openxmlformats.org/officeDocument/2006/relationships/image" Target="../media/image18.png"/><Relationship Id="rId15" Type="http://schemas.openxmlformats.org/officeDocument/2006/relationships/slide" Target="slide79.xml"/><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slide" Target="slide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A106A2B-6AF7-4527-99F2-DB0B1AB6EB80}"/>
              </a:ext>
            </a:extLst>
          </p:cNvPr>
          <p:cNvSpPr>
            <a:spLocks noGrp="1"/>
          </p:cNvSpPr>
          <p:nvPr>
            <p:ph type="subTitle" idx="1"/>
          </p:nvPr>
        </p:nvSpPr>
        <p:spPr/>
        <p:txBody>
          <a:bodyPr/>
          <a:lstStyle/>
          <a:p>
            <a:r>
              <a:rPr lang="de-DE" sz="1800" dirty="0"/>
              <a:t>Stand 07.11.2019 </a:t>
            </a:r>
            <a:r>
              <a:rPr lang="de-DE" sz="1800"/>
              <a:t>– Verabschiedung Bundestag</a:t>
            </a:r>
            <a:endParaRPr lang="de-DE" sz="1800" dirty="0"/>
          </a:p>
        </p:txBody>
      </p:sp>
      <p:sp>
        <p:nvSpPr>
          <p:cNvPr id="3" name="Titel 2">
            <a:extLst>
              <a:ext uri="{FF2B5EF4-FFF2-40B4-BE49-F238E27FC236}">
                <a16:creationId xmlns:a16="http://schemas.microsoft.com/office/drawing/2014/main" id="{05085183-7496-4002-A7CD-36FD5FD6CC61}"/>
              </a:ext>
            </a:extLst>
          </p:cNvPr>
          <p:cNvSpPr>
            <a:spLocks noGrp="1"/>
          </p:cNvSpPr>
          <p:nvPr>
            <p:ph type="title"/>
          </p:nvPr>
        </p:nvSpPr>
        <p:spPr/>
        <p:txBody>
          <a:bodyPr/>
          <a:lstStyle/>
          <a:p>
            <a:r>
              <a:rPr lang="de-DE" dirty="0"/>
              <a:t>MDK-Reformgesetz</a:t>
            </a:r>
          </a:p>
        </p:txBody>
      </p:sp>
      <p:pic>
        <p:nvPicPr>
          <p:cNvPr id="1026" name="Picture 2" descr="Creative Commons Lizenzvertrag">
            <a:hlinkClick r:id="rId2"/>
            <a:extLst>
              <a:ext uri="{FF2B5EF4-FFF2-40B4-BE49-F238E27FC236}">
                <a16:creationId xmlns:a16="http://schemas.microsoft.com/office/drawing/2014/main" id="{C292C7CD-6DF5-42E3-9B9A-9A1157DEB2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6900" y="6381328"/>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25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Anpassungen des Schlichtungsausschusses</a:t>
            </a:r>
          </a:p>
          <a:p>
            <a:r>
              <a:rPr lang="de-DE" dirty="0"/>
              <a:t>Schlichtungsausschuss auf Bundesebene zur Klärung strittiger </a:t>
            </a:r>
            <a:r>
              <a:rPr lang="de-DE" dirty="0" err="1"/>
              <a:t>Kodierfragen</a:t>
            </a:r>
            <a:r>
              <a:rPr lang="de-DE" dirty="0"/>
              <a:t> </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10</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2982260"/>
            <a:ext cx="10972800" cy="312937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19 KHG</a:t>
            </a:r>
          </a:p>
          <a:p>
            <a:pPr marL="266700" lvl="2" indent="-266700">
              <a:lnSpc>
                <a:spcPct val="110000"/>
              </a:lnSpc>
              <a:spcBef>
                <a:spcPts val="600"/>
              </a:spcBef>
              <a:buFont typeface="+mj-lt"/>
              <a:buAutoNum type="arabicParenBoth"/>
            </a:pPr>
            <a:r>
              <a:rPr lang="de-DE" sz="1400" i="1" dirty="0"/>
              <a:t>…</a:t>
            </a:r>
          </a:p>
          <a:p>
            <a:pPr marL="268288" lvl="2">
              <a:lnSpc>
                <a:spcPct val="110000"/>
              </a:lnSpc>
              <a:spcBef>
                <a:spcPts val="600"/>
              </a:spcBef>
            </a:pPr>
            <a:r>
              <a:rPr lang="de-DE" sz="1400" i="1" baseline="30000" dirty="0"/>
              <a:t>5</a:t>
            </a:r>
            <a:r>
              <a:rPr lang="de-DE" sz="1400" i="1" dirty="0"/>
              <a:t>Für die Geschäftsführung des Schlichtungsausschusses wird eine Geschäftsstelle errichtet, die insbesondere die Vorbereitung der Entscheidungen des Schlichtungsausschusses und die Information über dessen Entscheidungen vornimmt. </a:t>
            </a:r>
          </a:p>
          <a:p>
            <a:pPr marL="268288" lvl="2">
              <a:lnSpc>
                <a:spcPct val="110000"/>
              </a:lnSpc>
              <a:spcBef>
                <a:spcPts val="600"/>
              </a:spcBef>
            </a:pPr>
            <a:r>
              <a:rPr lang="de-DE" sz="1400" i="1" baseline="30000" dirty="0"/>
              <a:t>6</a:t>
            </a:r>
            <a:r>
              <a:rPr lang="de-DE" sz="1400" i="1" dirty="0"/>
              <a:t>Die Geschäftsstelle wird von dem Institut für das Entgeltsystem im Krankenhaus geführt, das zu diesem Zweck eine Geschäftsordnung erlässt. </a:t>
            </a:r>
          </a:p>
          <a:p>
            <a:pPr marL="268288" lvl="2">
              <a:lnSpc>
                <a:spcPct val="110000"/>
              </a:lnSpc>
              <a:spcBef>
                <a:spcPts val="600"/>
              </a:spcBef>
            </a:pPr>
            <a:r>
              <a:rPr lang="de-DE" sz="1400" i="1" baseline="30000" dirty="0"/>
              <a:t>7</a:t>
            </a:r>
            <a:r>
              <a:rPr lang="de-DE" sz="1400" i="1" dirty="0"/>
              <a:t>Die Kosten der Geschäftsstelle sind aus dem Zuschlag nach § 17b Absatz 5 Satz 1 zu finanzieren, der entsprechend zu erhöhen ist. </a:t>
            </a:r>
          </a:p>
          <a:p>
            <a:pPr marL="268288" lvl="2">
              <a:lnSpc>
                <a:spcPct val="110000"/>
              </a:lnSpc>
              <a:spcBef>
                <a:spcPts val="600"/>
              </a:spcBef>
            </a:pPr>
            <a:r>
              <a:rPr lang="de-DE" sz="1400" i="1" baseline="30000" dirty="0"/>
              <a:t>8</a:t>
            </a:r>
            <a:r>
              <a:rPr lang="de-DE" sz="1400" i="1" dirty="0"/>
              <a:t>Die Vertragsparteien nach Satz 1 vereinbaren das Nähere über die Zahl, die Bestellung, die Amtsdauer, die Amtsführung, die Erstattung der baren Auslagen und die Entschädigung für den Zeitaufwand der Mitglieder des Schlichtungsausschusses sowie das Verfahren, die Höhe und die Erhebung der Gebühren.</a:t>
            </a:r>
          </a:p>
          <a:p>
            <a:pPr marL="342900" lvl="2" indent="-342900">
              <a:lnSpc>
                <a:spcPct val="110000"/>
              </a:lnSpc>
              <a:spcBef>
                <a:spcPts val="600"/>
              </a:spcBef>
              <a:buFont typeface="+mj-lt"/>
              <a:buAutoNum type="arabicParenBoth" startAt="2"/>
            </a:pPr>
            <a:r>
              <a:rPr lang="de-DE" sz="1400" i="1" dirty="0"/>
              <a:t>Aufgabe des Schlichtungsausschusses auf Bundesebene ist die verbindliche Klärung von Kodier- und Abrechnungsfragen von grundsätzlicher Bedeutung.</a:t>
            </a:r>
          </a:p>
        </p:txBody>
      </p:sp>
    </p:spTree>
    <p:extLst>
      <p:ext uri="{BB962C8B-B14F-4D97-AF65-F5344CB8AC3E}">
        <p14:creationId xmlns:p14="http://schemas.microsoft.com/office/powerpoint/2010/main" val="294158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82D632C-4EE2-4299-BAF7-453FDEEDD312}"/>
              </a:ext>
            </a:extLst>
          </p:cNvPr>
          <p:cNvSpPr>
            <a:spLocks noGrp="1"/>
          </p:cNvSpPr>
          <p:nvPr>
            <p:ph idx="1"/>
          </p:nvPr>
        </p:nvSpPr>
        <p:spPr/>
        <p:txBody>
          <a:bodyPr/>
          <a:lstStyle/>
          <a:p>
            <a:pPr marL="0" indent="0">
              <a:buNone/>
            </a:pPr>
            <a:r>
              <a:rPr lang="de-DE" b="1" dirty="0"/>
              <a:t>Was fehlt?</a:t>
            </a:r>
            <a:endParaRPr lang="de-DE" dirty="0"/>
          </a:p>
          <a:p>
            <a:pPr fontAlgn="t"/>
            <a:r>
              <a:rPr lang="de-DE" dirty="0"/>
              <a:t>Qualitätsvorgaben für die MDK-Gutachten wie z. B.</a:t>
            </a:r>
          </a:p>
          <a:p>
            <a:pPr lvl="1" fontAlgn="t"/>
            <a:r>
              <a:rPr lang="de-DE" dirty="0"/>
              <a:t>Facharztstandard (Begutachtung durch in entsprechenden Fachgebieten qualifizierte Mitarbeiter)</a:t>
            </a:r>
          </a:p>
          <a:p>
            <a:pPr lvl="1" fontAlgn="t"/>
            <a:r>
              <a:rPr lang="de-DE" dirty="0"/>
              <a:t>formale und inhaltliche Mindeststandards für Gutachten</a:t>
            </a:r>
          </a:p>
          <a:p>
            <a:pPr fontAlgn="t"/>
            <a:r>
              <a:rPr lang="de-DE" dirty="0"/>
              <a:t>Expliziter Hinweis, dass der MDK bei der Einzelfallprüfung die sachgerechte und korrekte Abrechnung zu prüfen hat und dabei</a:t>
            </a:r>
          </a:p>
          <a:p>
            <a:pPr lvl="1" fontAlgn="t"/>
            <a:r>
              <a:rPr lang="de-DE" dirty="0"/>
              <a:t>die Abrechnung des Krankenhauses nur beanstanden kann, wenn nachweislich und begründet gegen Abrechnungs- und </a:t>
            </a:r>
            <a:r>
              <a:rPr lang="de-DE" dirty="0" err="1"/>
              <a:t>Kodierregelungen</a:t>
            </a:r>
            <a:r>
              <a:rPr lang="de-DE" dirty="0"/>
              <a:t> verstoßen wurde</a:t>
            </a:r>
          </a:p>
          <a:p>
            <a:pPr lvl="1" fontAlgn="t"/>
            <a:r>
              <a:rPr lang="de-DE" dirty="0"/>
              <a:t>zu prüfen ist, ob relevante Kodes oder Angaben für eine korrekte Abbildung des Falles fehlen, das Krankenhaus also zu wenig abgerechnet hat</a:t>
            </a:r>
          </a:p>
          <a:p>
            <a:pPr lvl="1" fontAlgn="t"/>
            <a:r>
              <a:rPr lang="de-DE"/>
              <a:t>landesspezifische Behandlungskonzepte sowie regionalen </a:t>
            </a:r>
            <a:r>
              <a:rPr lang="de-DE" dirty="0"/>
              <a:t>Behandlungsmöglichkeiten zu berücksichtigen hat</a:t>
            </a:r>
          </a:p>
          <a:p>
            <a:pPr lvl="1" fontAlgn="t"/>
            <a:r>
              <a:rPr lang="de-DE" dirty="0"/>
              <a:t>sofern aus seiner Sicht notwendige Angaben aus den Unterlagen nicht hervorgehen oder offensichtlich wesentliche Unterlagen oder Angaben fehlen diese beim Krankenhaus (ggf. unter Fristsetzung) nachzufordern sind.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100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Bewertung</a:t>
            </a:r>
          </a:p>
        </p:txBody>
      </p:sp>
    </p:spTree>
    <p:extLst>
      <p:ext uri="{BB962C8B-B14F-4D97-AF65-F5344CB8AC3E}">
        <p14:creationId xmlns:p14="http://schemas.microsoft.com/office/powerpoint/2010/main" val="3995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FFAC41-A960-4F4A-8894-949D89450FAB}"/>
              </a:ext>
            </a:extLst>
          </p:cNvPr>
          <p:cNvSpPr>
            <a:spLocks noGrp="1"/>
          </p:cNvSpPr>
          <p:nvPr>
            <p:ph idx="1"/>
          </p:nvPr>
        </p:nvSpPr>
        <p:spPr/>
        <p:txBody>
          <a:bodyPr/>
          <a:lstStyle/>
          <a:p>
            <a:r>
              <a:rPr lang="de-DE" dirty="0"/>
              <a:t>§ 275c Abs. 6 SGB V: Verbot der Einzelfallprüfung aus Anlass der Pflegeentgelte und Strukturmerkmale </a:t>
            </a:r>
          </a:p>
          <a:p>
            <a:pPr lvl="1"/>
            <a:r>
              <a:rPr lang="de-DE" dirty="0"/>
              <a:t>Gilt – da im SGB V – nur für die gesetzliche Krankenversicherung: Darf PKV die Pflegeentgelte prüfen?</a:t>
            </a:r>
          </a:p>
          <a:p>
            <a:r>
              <a:rPr lang="de-DE" dirty="0"/>
              <a:t>(§ 17b Abs. 2b KHG: Erörterungsgebot vor Klageerhebung </a:t>
            </a:r>
          </a:p>
          <a:p>
            <a:pPr lvl="1"/>
            <a:r>
              <a:rPr lang="de-DE" dirty="0"/>
              <a:t>Wie verhält sich die Erörterung sämtlicher medizinischer Sachverhalte mit der </a:t>
            </a:r>
            <a:r>
              <a:rPr lang="de-DE" b="1" dirty="0"/>
              <a:t>Krankenkasse </a:t>
            </a:r>
            <a:r>
              <a:rPr lang="de-DE" dirty="0"/>
              <a:t>zur ärztlichen Schweigepflicht</a:t>
            </a:r>
          </a:p>
          <a:p>
            <a:pPr lvl="1"/>
            <a:r>
              <a:rPr lang="de-DE" dirty="0"/>
              <a:t>Braucht es eine Aufklärung/Einverständnis des Patienten darüber?</a:t>
            </a:r>
          </a:p>
          <a:p>
            <a:pPr lvl="1"/>
            <a:r>
              <a:rPr lang="de-DE" dirty="0"/>
              <a:t>Ist eine solche Beschränkung des Rechtsschutzes grundsätzlich überhaupt möglich?</a:t>
            </a:r>
          </a:p>
          <a:p>
            <a:r>
              <a:rPr lang="de-DE" dirty="0"/>
              <a:t>§ 275c Absatz 3: Aufschläge (Strafzahlungen)</a:t>
            </a:r>
          </a:p>
          <a:p>
            <a:pPr lvl="1"/>
            <a:r>
              <a:rPr lang="de-DE" dirty="0"/>
              <a:t>Gelten die gleichen rechtlichen Regeln wie für andere Ansprüche zwischen Krankenhaus und Krankenkasse, d. h. sind die Ansprüche auf Zahlung (bzw. Rückzahlung wenn das MDK-Gutachten aufgehoben wird) auf dem Sozialrechtsweg zu machen oder gilt hier das Schuldrecht nach dem BGB?</a:t>
            </a:r>
          </a:p>
          <a:p>
            <a:pPr lvl="1"/>
            <a:r>
              <a:rPr lang="de-DE" dirty="0"/>
              <a:t>Worauf bezieht sich die jeweilig Jahresangabe („</a:t>
            </a:r>
            <a:r>
              <a:rPr lang="de-DE" i="1" dirty="0"/>
              <a:t>Im Jahr 2020</a:t>
            </a:r>
            <a:r>
              <a:rPr lang="de-DE" dirty="0"/>
              <a:t>…“ </a:t>
            </a:r>
            <a:r>
              <a:rPr lang="de-DE" dirty="0" err="1"/>
              <a:t>bwz</a:t>
            </a:r>
            <a:r>
              <a:rPr lang="de-DE" dirty="0"/>
              <a:t>. „</a:t>
            </a:r>
            <a:r>
              <a:rPr lang="de-DE" i="1" dirty="0"/>
              <a:t>Ab dem Jahr 2021</a:t>
            </a:r>
            <a:r>
              <a:rPr lang="de-DE" dirty="0"/>
              <a:t>“)? </a:t>
            </a:r>
            <a:br>
              <a:rPr lang="de-DE" dirty="0"/>
            </a:br>
            <a:r>
              <a:rPr lang="de-DE" dirty="0"/>
              <a:t>Hier steht nicht: „</a:t>
            </a:r>
            <a:r>
              <a:rPr lang="de-DE" i="1" dirty="0"/>
              <a:t>Für Fälle die ab dem Jahr … aufgenommen werden…</a:t>
            </a:r>
            <a:r>
              <a:rPr lang="de-DE" dirty="0"/>
              <a:t>“. Daher kann sich die Regelung auch auf das Rechnungsdatum oder das Datum des Gutachtens beziehen?</a:t>
            </a:r>
          </a:p>
          <a:p>
            <a:pPr lvl="1"/>
            <a:endParaRPr lang="de-DE" dirty="0"/>
          </a:p>
        </p:txBody>
      </p:sp>
      <p:sp>
        <p:nvSpPr>
          <p:cNvPr id="3" name="Datumsplatzhalter 2">
            <a:extLst>
              <a:ext uri="{FF2B5EF4-FFF2-40B4-BE49-F238E27FC236}">
                <a16:creationId xmlns:a16="http://schemas.microsoft.com/office/drawing/2014/main" id="{1EE2A771-283D-46F7-9773-FDA93CB59DB4}"/>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AE1D0E8-419D-45AF-9A61-22E115E0E403}"/>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C06D1E9D-61FE-49A3-A0E8-0812F9BEBB0F}"/>
              </a:ext>
            </a:extLst>
          </p:cNvPr>
          <p:cNvSpPr>
            <a:spLocks noGrp="1"/>
          </p:cNvSpPr>
          <p:nvPr>
            <p:ph type="sldNum" sz="quarter" idx="12"/>
          </p:nvPr>
        </p:nvSpPr>
        <p:spPr/>
        <p:txBody>
          <a:bodyPr/>
          <a:lstStyle/>
          <a:p>
            <a:pPr>
              <a:defRPr/>
            </a:pPr>
            <a:fld id="{26B0DD0A-270A-4270-B6CA-863BF67EFA8E}" type="slidenum">
              <a:rPr lang="de-DE" smtClean="0"/>
              <a:pPr>
                <a:defRPr/>
              </a:pPr>
              <a:t>101</a:t>
            </a:fld>
            <a:endParaRPr lang="de-DE" dirty="0"/>
          </a:p>
        </p:txBody>
      </p:sp>
      <p:sp>
        <p:nvSpPr>
          <p:cNvPr id="6" name="Titel 5">
            <a:extLst>
              <a:ext uri="{FF2B5EF4-FFF2-40B4-BE49-F238E27FC236}">
                <a16:creationId xmlns:a16="http://schemas.microsoft.com/office/drawing/2014/main" id="{108C265F-A9DA-4157-B5A5-EAC37CF7E564}"/>
              </a:ext>
            </a:extLst>
          </p:cNvPr>
          <p:cNvSpPr>
            <a:spLocks noGrp="1"/>
          </p:cNvSpPr>
          <p:nvPr>
            <p:ph type="title"/>
          </p:nvPr>
        </p:nvSpPr>
        <p:spPr/>
        <p:txBody>
          <a:bodyPr/>
          <a:lstStyle/>
          <a:p>
            <a:r>
              <a:rPr lang="de-DE" dirty="0"/>
              <a:t>Offene (juristische) Fragen</a:t>
            </a:r>
          </a:p>
        </p:txBody>
      </p:sp>
    </p:spTree>
    <p:extLst>
      <p:ext uri="{BB962C8B-B14F-4D97-AF65-F5344CB8AC3E}">
        <p14:creationId xmlns:p14="http://schemas.microsoft.com/office/powerpoint/2010/main" val="294019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FFAC41-A960-4F4A-8894-949D89450FAB}"/>
              </a:ext>
            </a:extLst>
          </p:cNvPr>
          <p:cNvSpPr>
            <a:spLocks noGrp="1"/>
          </p:cNvSpPr>
          <p:nvPr>
            <p:ph idx="1"/>
          </p:nvPr>
        </p:nvSpPr>
        <p:spPr/>
        <p:txBody>
          <a:bodyPr/>
          <a:lstStyle/>
          <a:p>
            <a:r>
              <a:rPr lang="de-DE" dirty="0"/>
              <a:t>§ 275c Abs. 5 SGB V: Keine Aufschiebende Wirkung bzw. Berücksichtigung von Klagen und Widersprüchen bei der Ermittlung von Prüfquote und Aufschlägen</a:t>
            </a:r>
          </a:p>
          <a:p>
            <a:pPr lvl="1"/>
            <a:r>
              <a:rPr lang="de-DE" dirty="0"/>
              <a:t>Die Prüfquote und damit die Höhe des Aufschlags richtet sich alleine nach den Erstbegutachtungen durch Einzelgutachter des MD, für die es keine Qualitätsvorgaben gibt und die nicht einmal Facharzt der begutachteten Fachrichtung sein müssen. </a:t>
            </a:r>
          </a:p>
          <a:p>
            <a:pPr lvl="1"/>
            <a:r>
              <a:rPr lang="de-DE" dirty="0"/>
              <a:t>Wie ist die fehlende Möglichkeit einer Korrektur von Prüfquote und Aufschlagshöhe juristisch zu bewerten?</a:t>
            </a:r>
            <a:br>
              <a:rPr lang="de-DE" dirty="0"/>
            </a:br>
            <a:r>
              <a:rPr lang="de-DE" dirty="0"/>
              <a:t>(z. B. nach gerichtlicher Korrektur von Gutachten und daraus folgender eigentlich anderer Einstufung) </a:t>
            </a:r>
          </a:p>
          <a:p>
            <a:pPr lvl="1"/>
            <a:r>
              <a:rPr lang="de-DE" dirty="0"/>
              <a:t>Besteht hier ausreichender Rechtsschutz? </a:t>
            </a:r>
          </a:p>
          <a:p>
            <a:pPr lvl="1"/>
            <a:r>
              <a:rPr lang="de-DE" dirty="0"/>
              <a:t>Kann ggf. der MDK in Regress genommen werden?</a:t>
            </a:r>
          </a:p>
          <a:p>
            <a:r>
              <a:rPr lang="de-DE"/>
              <a:t>…</a:t>
            </a:r>
            <a:endParaRPr lang="de-DE" dirty="0"/>
          </a:p>
          <a:p>
            <a:pPr marL="266700" lvl="1" indent="0">
              <a:buNone/>
            </a:pPr>
            <a:endParaRPr lang="de-DE" dirty="0"/>
          </a:p>
          <a:p>
            <a:pPr lvl="1"/>
            <a:endParaRPr lang="de-DE" dirty="0"/>
          </a:p>
          <a:p>
            <a:pPr lvl="1"/>
            <a:endParaRPr lang="de-DE" dirty="0"/>
          </a:p>
        </p:txBody>
      </p:sp>
      <p:sp>
        <p:nvSpPr>
          <p:cNvPr id="3" name="Datumsplatzhalter 2">
            <a:extLst>
              <a:ext uri="{FF2B5EF4-FFF2-40B4-BE49-F238E27FC236}">
                <a16:creationId xmlns:a16="http://schemas.microsoft.com/office/drawing/2014/main" id="{1EE2A771-283D-46F7-9773-FDA93CB59DB4}"/>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AE1D0E8-419D-45AF-9A61-22E115E0E403}"/>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C06D1E9D-61FE-49A3-A0E8-0812F9BEBB0F}"/>
              </a:ext>
            </a:extLst>
          </p:cNvPr>
          <p:cNvSpPr>
            <a:spLocks noGrp="1"/>
          </p:cNvSpPr>
          <p:nvPr>
            <p:ph type="sldNum" sz="quarter" idx="12"/>
          </p:nvPr>
        </p:nvSpPr>
        <p:spPr/>
        <p:txBody>
          <a:bodyPr/>
          <a:lstStyle/>
          <a:p>
            <a:pPr>
              <a:defRPr/>
            </a:pPr>
            <a:fld id="{26B0DD0A-270A-4270-B6CA-863BF67EFA8E}" type="slidenum">
              <a:rPr lang="de-DE" smtClean="0"/>
              <a:pPr>
                <a:defRPr/>
              </a:pPr>
              <a:t>102</a:t>
            </a:fld>
            <a:endParaRPr lang="de-DE" dirty="0"/>
          </a:p>
        </p:txBody>
      </p:sp>
      <p:sp>
        <p:nvSpPr>
          <p:cNvPr id="6" name="Titel 5">
            <a:extLst>
              <a:ext uri="{FF2B5EF4-FFF2-40B4-BE49-F238E27FC236}">
                <a16:creationId xmlns:a16="http://schemas.microsoft.com/office/drawing/2014/main" id="{108C265F-A9DA-4157-B5A5-EAC37CF7E564}"/>
              </a:ext>
            </a:extLst>
          </p:cNvPr>
          <p:cNvSpPr>
            <a:spLocks noGrp="1"/>
          </p:cNvSpPr>
          <p:nvPr>
            <p:ph type="title"/>
          </p:nvPr>
        </p:nvSpPr>
        <p:spPr/>
        <p:txBody>
          <a:bodyPr/>
          <a:lstStyle/>
          <a:p>
            <a:r>
              <a:rPr lang="de-DE" dirty="0"/>
              <a:t>Offene (juristische) Fragen</a:t>
            </a:r>
          </a:p>
        </p:txBody>
      </p:sp>
    </p:spTree>
    <p:extLst>
      <p:ext uri="{BB962C8B-B14F-4D97-AF65-F5344CB8AC3E}">
        <p14:creationId xmlns:p14="http://schemas.microsoft.com/office/powerpoint/2010/main" val="35854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B4D40984-B087-4791-842D-267528B30F0F}"/>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6" name="Rechteck 25">
            <a:extLst>
              <a:ext uri="{FF2B5EF4-FFF2-40B4-BE49-F238E27FC236}">
                <a16:creationId xmlns:a16="http://schemas.microsoft.com/office/drawing/2014/main" id="{FF6F2D01-2B77-4522-8278-6C79B12CDF04}"/>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103</a:t>
            </a:fld>
            <a:endParaRPr lang="de-DE" dirty="0"/>
          </a:p>
        </p:txBody>
      </p:sp>
      <p:sp>
        <p:nvSpPr>
          <p:cNvPr id="7" name="Titel 6">
            <a:extLst>
              <a:ext uri="{FF2B5EF4-FFF2-40B4-BE49-F238E27FC236}">
                <a16:creationId xmlns:a16="http://schemas.microsoft.com/office/drawing/2014/main" id="{A1E83085-A98E-4484-A956-4B558017C578}"/>
              </a:ext>
            </a:extLst>
          </p:cNvPr>
          <p:cNvSpPr>
            <a:spLocks noGrp="1"/>
          </p:cNvSpPr>
          <p:nvPr>
            <p:ph type="title"/>
          </p:nvPr>
        </p:nvSpPr>
        <p:spPr/>
        <p:txBody>
          <a:bodyPr/>
          <a:lstStyle/>
          <a:p>
            <a:r>
              <a:rPr lang="de-DE" dirty="0"/>
              <a:t>MDK-Reformgesetz – Bewertung</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Fallabschließende Prüfung</a:t>
            </a:r>
          </a:p>
          <a:p>
            <a:pPr marL="179388" lvl="1" indent="-179388">
              <a:spcBef>
                <a:spcPts val="300"/>
              </a:spcBef>
              <a:buBlip>
                <a:blip r:embed="rId2"/>
              </a:buBlip>
            </a:pPr>
            <a:r>
              <a:rPr lang="de-DE" sz="1400" dirty="0">
                <a:solidFill>
                  <a:srgbClr val="B2B2B2"/>
                </a:solidFill>
              </a:rPr>
              <a:t>Verbot der Nachprüfung</a:t>
            </a:r>
          </a:p>
          <a:p>
            <a:pPr marL="179388" lvl="1" indent="-179388">
              <a:spcBef>
                <a:spcPts val="300"/>
              </a:spcBef>
              <a:buBlip>
                <a:blip r:embed="rId2"/>
              </a:buBlip>
            </a:pPr>
            <a:r>
              <a:rPr lang="de-DE" sz="1400" dirty="0">
                <a:solidFill>
                  <a:srgbClr val="B2B2B2"/>
                </a:solidFill>
              </a:rPr>
              <a:t>Verpflichtende Umsetzung</a:t>
            </a:r>
          </a:p>
          <a:p>
            <a:pPr marL="179388" lvl="1" indent="-179388">
              <a:spcBef>
                <a:spcPts val="300"/>
              </a:spcBef>
              <a:buBlip>
                <a:blip r:embed="rId2"/>
              </a:buBlip>
            </a:pPr>
            <a:r>
              <a:rPr lang="de-DE" sz="1400" dirty="0">
                <a:solidFill>
                  <a:srgbClr val="B2B2B2"/>
                </a:solidFill>
              </a:rPr>
              <a:t>Aufrechnungsverbot</a:t>
            </a:r>
          </a:p>
          <a:p>
            <a:pPr marL="179388" lvl="1"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Verfahrensordnung für DIMDI</a:t>
            </a:r>
          </a:p>
          <a:p>
            <a:pPr marL="179388" lvl="1"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pic>
        <p:nvPicPr>
          <p:cNvPr id="8" name="Grafik 7">
            <a:extLst>
              <a:ext uri="{FF2B5EF4-FFF2-40B4-BE49-F238E27FC236}">
                <a16:creationId xmlns:a16="http://schemas.microsoft.com/office/drawing/2014/main" id="{6BD2AE7A-FC3B-4BCE-AABD-095E44D932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84709" y="1340768"/>
            <a:ext cx="5027892" cy="5008352"/>
          </a:xfrm>
          <a:prstGeom prst="rect">
            <a:avLst/>
          </a:prstGeom>
        </p:spPr>
      </p:pic>
    </p:spTree>
    <p:extLst>
      <p:ext uri="{BB962C8B-B14F-4D97-AF65-F5344CB8AC3E}">
        <p14:creationId xmlns:p14="http://schemas.microsoft.com/office/powerpoint/2010/main" val="34093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A4A1CAD-9410-4E94-BB81-8FA7B1D7E952}"/>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3" name="Fußzeilenplatzhalter 2">
            <a:extLst>
              <a:ext uri="{FF2B5EF4-FFF2-40B4-BE49-F238E27FC236}">
                <a16:creationId xmlns:a16="http://schemas.microsoft.com/office/drawing/2014/main" id="{AB35CE2B-2B62-44D2-9E91-A2E6B51AF59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4" name="Foliennummernplatzhalter 3">
            <a:extLst>
              <a:ext uri="{FF2B5EF4-FFF2-40B4-BE49-F238E27FC236}">
                <a16:creationId xmlns:a16="http://schemas.microsoft.com/office/drawing/2014/main" id="{E48C73D1-9A37-454A-B9F9-C4537DE45423}"/>
              </a:ext>
            </a:extLst>
          </p:cNvPr>
          <p:cNvSpPr>
            <a:spLocks noGrp="1"/>
          </p:cNvSpPr>
          <p:nvPr>
            <p:ph type="sldNum" sz="quarter" idx="12"/>
          </p:nvPr>
        </p:nvSpPr>
        <p:spPr/>
        <p:txBody>
          <a:bodyPr/>
          <a:lstStyle/>
          <a:p>
            <a:pPr>
              <a:defRPr/>
            </a:pPr>
            <a:fld id="{26B0DD0A-270A-4270-B6CA-863BF67EFA8E}" type="slidenum">
              <a:rPr lang="de-DE" smtClean="0"/>
              <a:pPr>
                <a:defRPr/>
              </a:pPr>
              <a:t>104</a:t>
            </a:fld>
            <a:endParaRPr lang="de-DE" dirty="0"/>
          </a:p>
        </p:txBody>
      </p:sp>
      <p:sp>
        <p:nvSpPr>
          <p:cNvPr id="5" name="Titel 4">
            <a:extLst>
              <a:ext uri="{FF2B5EF4-FFF2-40B4-BE49-F238E27FC236}">
                <a16:creationId xmlns:a16="http://schemas.microsoft.com/office/drawing/2014/main" id="{955C6E39-468E-490A-8463-BDE6E42189BF}"/>
              </a:ext>
            </a:extLst>
          </p:cNvPr>
          <p:cNvSpPr>
            <a:spLocks noGrp="1"/>
          </p:cNvSpPr>
          <p:nvPr>
            <p:ph type="title"/>
          </p:nvPr>
        </p:nvSpPr>
        <p:spPr/>
        <p:txBody>
          <a:bodyPr/>
          <a:lstStyle/>
          <a:p>
            <a:r>
              <a:rPr lang="de-DE" dirty="0"/>
              <a:t>Vielen Dank</a:t>
            </a:r>
          </a:p>
        </p:txBody>
      </p:sp>
    </p:spTree>
    <p:extLst>
      <p:ext uri="{BB962C8B-B14F-4D97-AF65-F5344CB8AC3E}">
        <p14:creationId xmlns:p14="http://schemas.microsoft.com/office/powerpoint/2010/main" val="222812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Anpassungen des Schlichtungsausschusses</a:t>
            </a:r>
          </a:p>
          <a:p>
            <a:r>
              <a:rPr lang="de-DE" dirty="0"/>
              <a:t>Erweiterung des Kreises der potentiellen Antragsteller</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11</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2700295"/>
            <a:ext cx="10914584" cy="3609505"/>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19 KHG</a:t>
            </a:r>
          </a:p>
          <a:p>
            <a:pPr marL="266700" lvl="2" indent="-266700">
              <a:lnSpc>
                <a:spcPct val="110000"/>
              </a:lnSpc>
              <a:spcBef>
                <a:spcPts val="600"/>
              </a:spcBef>
              <a:buFont typeface="+mj-lt"/>
              <a:buAutoNum type="arabicParenBoth" startAt="3"/>
            </a:pPr>
            <a:r>
              <a:rPr lang="de-DE" sz="1400" i="1" baseline="30000" dirty="0"/>
              <a:t>1</a:t>
            </a:r>
            <a:r>
              <a:rPr lang="de-DE" sz="1400" i="1" dirty="0"/>
              <a:t>Der Schlichtungsausschuss kann vom </a:t>
            </a:r>
          </a:p>
          <a:p>
            <a:pPr marL="446088" lvl="2" indent="-177800">
              <a:lnSpc>
                <a:spcPct val="110000"/>
              </a:lnSpc>
              <a:spcBef>
                <a:spcPts val="600"/>
              </a:spcBef>
              <a:buFont typeface="Arial" panose="020B0604020202020204" pitchFamily="34" charset="0"/>
              <a:buChar char="•"/>
            </a:pPr>
            <a:r>
              <a:rPr lang="de-DE" sz="1400" i="1" dirty="0"/>
              <a:t>Spitzenverband Bund der Krankenkassen, </a:t>
            </a:r>
          </a:p>
          <a:p>
            <a:pPr marL="446088" lvl="2" indent="-177800">
              <a:lnSpc>
                <a:spcPct val="110000"/>
              </a:lnSpc>
              <a:spcBef>
                <a:spcPts val="0"/>
              </a:spcBef>
              <a:buFont typeface="Arial" panose="020B0604020202020204" pitchFamily="34" charset="0"/>
              <a:buChar char="•"/>
            </a:pPr>
            <a:r>
              <a:rPr lang="de-DE" sz="1400" i="1" dirty="0"/>
              <a:t>von dem Verband der Privaten Krankenversicherung, </a:t>
            </a:r>
          </a:p>
          <a:p>
            <a:pPr marL="446088" lvl="2" indent="-177800">
              <a:lnSpc>
                <a:spcPct val="110000"/>
              </a:lnSpc>
              <a:spcBef>
                <a:spcPts val="0"/>
              </a:spcBef>
              <a:buFont typeface="Arial" panose="020B0604020202020204" pitchFamily="34" charset="0"/>
              <a:buChar char="•"/>
            </a:pPr>
            <a:r>
              <a:rPr lang="de-DE" sz="1400" i="1" dirty="0"/>
              <a:t>der Deutschen Krankenhausgesellschaft, </a:t>
            </a:r>
          </a:p>
          <a:p>
            <a:pPr marL="446088" lvl="2" indent="-177800">
              <a:lnSpc>
                <a:spcPct val="110000"/>
              </a:lnSpc>
              <a:spcBef>
                <a:spcPts val="0"/>
              </a:spcBef>
              <a:buFont typeface="Arial" panose="020B0604020202020204" pitchFamily="34" charset="0"/>
              <a:buChar char="•"/>
            </a:pPr>
            <a:r>
              <a:rPr lang="de-DE" sz="1400" i="1" dirty="0"/>
              <a:t>den Landesverbänden der Krankenkassen und den Ersatzkassen, </a:t>
            </a:r>
          </a:p>
          <a:p>
            <a:pPr marL="446088" lvl="2" indent="-177800">
              <a:lnSpc>
                <a:spcPct val="110000"/>
              </a:lnSpc>
              <a:spcBef>
                <a:spcPts val="0"/>
              </a:spcBef>
              <a:buFont typeface="Arial" panose="020B0604020202020204" pitchFamily="34" charset="0"/>
              <a:buChar char="•"/>
            </a:pPr>
            <a:r>
              <a:rPr lang="de-DE" sz="1400" i="1" dirty="0"/>
              <a:t>den Landeskrankenhausgesellschaften, </a:t>
            </a:r>
          </a:p>
          <a:p>
            <a:pPr marL="446088" lvl="2" indent="-177800">
              <a:lnSpc>
                <a:spcPct val="110000"/>
              </a:lnSpc>
              <a:spcBef>
                <a:spcPts val="0"/>
              </a:spcBef>
              <a:buFont typeface="Arial" panose="020B0604020202020204" pitchFamily="34" charset="0"/>
              <a:buChar char="•"/>
            </a:pPr>
            <a:r>
              <a:rPr lang="de-DE" sz="1400" i="1" dirty="0"/>
              <a:t>den Krankenkassen, </a:t>
            </a:r>
          </a:p>
          <a:p>
            <a:pPr marL="446088" lvl="2" indent="-177800">
              <a:lnSpc>
                <a:spcPct val="110000"/>
              </a:lnSpc>
              <a:spcBef>
                <a:spcPts val="0"/>
              </a:spcBef>
              <a:buFont typeface="Arial" panose="020B0604020202020204" pitchFamily="34" charset="0"/>
              <a:buChar char="•"/>
            </a:pPr>
            <a:r>
              <a:rPr lang="de-DE" sz="1400" i="1" dirty="0"/>
              <a:t>den Krankenhäusern, </a:t>
            </a:r>
          </a:p>
          <a:p>
            <a:pPr marL="446088" lvl="2" indent="-177800">
              <a:lnSpc>
                <a:spcPct val="110000"/>
              </a:lnSpc>
              <a:spcBef>
                <a:spcPts val="0"/>
              </a:spcBef>
              <a:buFont typeface="Arial" panose="020B0604020202020204" pitchFamily="34" charset="0"/>
              <a:buChar char="•"/>
            </a:pPr>
            <a:r>
              <a:rPr lang="de-DE" sz="1400" i="1" dirty="0"/>
              <a:t>den Medizinischen Diensten, </a:t>
            </a:r>
          </a:p>
          <a:p>
            <a:pPr marL="446088" lvl="2" indent="-177800">
              <a:lnSpc>
                <a:spcPct val="110000"/>
              </a:lnSpc>
              <a:spcBef>
                <a:spcPts val="0"/>
              </a:spcBef>
              <a:buFont typeface="Arial" panose="020B0604020202020204" pitchFamily="34" charset="0"/>
              <a:buChar char="•"/>
            </a:pPr>
            <a:r>
              <a:rPr lang="de-DE" sz="1400" i="1" dirty="0"/>
              <a:t>den mit Kodierung von Krankenhausleistungen befassten Fachgesellschaften, </a:t>
            </a:r>
          </a:p>
          <a:p>
            <a:pPr marL="446088" lvl="2" indent="-177800">
              <a:lnSpc>
                <a:spcPct val="110000"/>
              </a:lnSpc>
              <a:spcBef>
                <a:spcPts val="0"/>
              </a:spcBef>
              <a:buFont typeface="Arial" panose="020B0604020202020204" pitchFamily="34" charset="0"/>
              <a:buChar char="•"/>
            </a:pPr>
            <a:r>
              <a:rPr lang="de-DE" sz="1400" i="1" dirty="0"/>
              <a:t>dem Bundesministerium für Gesundheit und </a:t>
            </a:r>
          </a:p>
          <a:p>
            <a:pPr marL="446088" lvl="2" indent="-177800">
              <a:lnSpc>
                <a:spcPct val="110000"/>
              </a:lnSpc>
              <a:spcBef>
                <a:spcPts val="0"/>
              </a:spcBef>
              <a:buFont typeface="Arial" panose="020B0604020202020204" pitchFamily="34" charset="0"/>
              <a:buChar char="•"/>
            </a:pPr>
            <a:r>
              <a:rPr lang="de-DE" sz="1400" i="1" dirty="0"/>
              <a:t>dem unparteiischen Vorsitzenden </a:t>
            </a:r>
          </a:p>
          <a:p>
            <a:pPr marL="268288" lvl="2">
              <a:lnSpc>
                <a:spcPct val="110000"/>
              </a:lnSpc>
              <a:spcBef>
                <a:spcPts val="600"/>
              </a:spcBef>
            </a:pPr>
            <a:r>
              <a:rPr lang="de-DE" sz="1400" i="1" dirty="0"/>
              <a:t>angerufen werden.</a:t>
            </a:r>
          </a:p>
        </p:txBody>
      </p:sp>
    </p:spTree>
    <p:extLst>
      <p:ext uri="{BB962C8B-B14F-4D97-AF65-F5344CB8AC3E}">
        <p14:creationId xmlns:p14="http://schemas.microsoft.com/office/powerpoint/2010/main" val="20023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682472"/>
          </a:xfrm>
        </p:spPr>
        <p:txBody>
          <a:bodyPr/>
          <a:lstStyle/>
          <a:p>
            <a:pPr marL="0" indent="0">
              <a:buNone/>
            </a:pPr>
            <a:r>
              <a:rPr lang="de-DE" b="1" dirty="0"/>
              <a:t>Anpassungen des Schlichtungsausschusses</a:t>
            </a:r>
          </a:p>
          <a:p>
            <a:r>
              <a:rPr lang="de-DE" dirty="0"/>
              <a:t>Beschleunigung der Entscheidung durch 8-Wochen Frist</a:t>
            </a:r>
          </a:p>
          <a:p>
            <a:r>
              <a:rPr lang="de-DE" dirty="0"/>
              <a:t>Entscheidungen wirken (ausschließlich?) auf die Zukunft bzw. für noch offene Verfahren</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12</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23392" y="2761477"/>
            <a:ext cx="10972800" cy="383418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19 KHG</a:t>
            </a:r>
          </a:p>
          <a:p>
            <a:pPr marL="266700" lvl="2" indent="-266700">
              <a:lnSpc>
                <a:spcPct val="110000"/>
              </a:lnSpc>
              <a:spcBef>
                <a:spcPts val="600"/>
              </a:spcBef>
              <a:buFont typeface="+mj-lt"/>
              <a:buAutoNum type="arabicParenBoth" startAt="4"/>
            </a:pPr>
            <a:r>
              <a:rPr lang="de-DE" sz="1400" i="1" baseline="30000" dirty="0"/>
              <a:t>1</a:t>
            </a:r>
            <a:r>
              <a:rPr lang="de-DE" sz="1400" i="1" dirty="0"/>
              <a:t>Der Schlichtungsausschuss hat innerhalb von acht Wochen nach Anrufung eine Entscheidung zu treffen. </a:t>
            </a:r>
          </a:p>
          <a:p>
            <a:pPr marL="268288" lvl="2">
              <a:lnSpc>
                <a:spcPct val="110000"/>
              </a:lnSpc>
              <a:spcBef>
                <a:spcPts val="600"/>
              </a:spcBef>
            </a:pPr>
            <a:r>
              <a:rPr lang="de-DE" sz="1400" i="1" baseline="30000" dirty="0"/>
              <a:t>2</a:t>
            </a:r>
            <a:r>
              <a:rPr lang="de-DE" sz="1400" i="1" dirty="0"/>
              <a:t>Bei der Entscheidung sind die Stellungnahmen des Instituts für das Entgeltsystem im Krankenhaus und des Deutschen Instituts für Medizinische Dokumentation und Information zu berücksichtigen. </a:t>
            </a:r>
          </a:p>
          <a:p>
            <a:pPr marL="268288" lvl="2">
              <a:lnSpc>
                <a:spcPct val="110000"/>
              </a:lnSpc>
              <a:spcBef>
                <a:spcPts val="600"/>
              </a:spcBef>
            </a:pPr>
            <a:r>
              <a:rPr lang="de-DE" sz="1400" i="1" baseline="30000" dirty="0"/>
              <a:t>3</a:t>
            </a:r>
            <a:r>
              <a:rPr lang="de-DE" sz="1400" i="1" dirty="0"/>
              <a:t>Die Entscheidungen des Schlichtungsausschusses gelten für </a:t>
            </a:r>
          </a:p>
          <a:p>
            <a:pPr marL="554038" lvl="2" indent="-285750">
              <a:lnSpc>
                <a:spcPct val="110000"/>
              </a:lnSpc>
              <a:spcBef>
                <a:spcPts val="600"/>
              </a:spcBef>
              <a:buFont typeface="Arial" panose="020B0604020202020204" pitchFamily="34" charset="0"/>
              <a:buChar char="•"/>
            </a:pPr>
            <a:r>
              <a:rPr lang="de-DE" sz="1400" i="1" dirty="0"/>
              <a:t>die zugelassenen Krankenhäuser, </a:t>
            </a:r>
          </a:p>
          <a:p>
            <a:pPr marL="554038" lvl="2" indent="-285750">
              <a:lnSpc>
                <a:spcPct val="110000"/>
              </a:lnSpc>
              <a:spcBef>
                <a:spcPts val="600"/>
              </a:spcBef>
              <a:buFont typeface="Arial" panose="020B0604020202020204" pitchFamily="34" charset="0"/>
              <a:buChar char="•"/>
            </a:pPr>
            <a:r>
              <a:rPr lang="de-DE" sz="1400" i="1" dirty="0"/>
              <a:t>die Krankenkassen und </a:t>
            </a:r>
          </a:p>
          <a:p>
            <a:pPr marL="554038" lvl="2" indent="-285750">
              <a:lnSpc>
                <a:spcPct val="110000"/>
              </a:lnSpc>
              <a:spcBef>
                <a:spcPts val="600"/>
              </a:spcBef>
              <a:buFont typeface="Arial" panose="020B0604020202020204" pitchFamily="34" charset="0"/>
              <a:buChar char="•"/>
            </a:pPr>
            <a:r>
              <a:rPr lang="de-DE" sz="1400" i="1" dirty="0"/>
              <a:t>die Medizinischen Dienste </a:t>
            </a:r>
          </a:p>
          <a:p>
            <a:pPr marL="268288" lvl="2">
              <a:lnSpc>
                <a:spcPct val="110000"/>
              </a:lnSpc>
              <a:spcBef>
                <a:spcPts val="600"/>
              </a:spcBef>
            </a:pPr>
            <a:r>
              <a:rPr lang="de-DE" sz="1400" i="1" dirty="0"/>
              <a:t>für die Erstellung oder Prüfung von Krankenhausabrechnungen für Patientinnen und Patienten, </a:t>
            </a:r>
          </a:p>
          <a:p>
            <a:pPr marL="554038" lvl="2" indent="-285750">
              <a:lnSpc>
                <a:spcPct val="110000"/>
              </a:lnSpc>
              <a:spcBef>
                <a:spcPts val="600"/>
              </a:spcBef>
              <a:buFont typeface="Arial" panose="020B0604020202020204" pitchFamily="34" charset="0"/>
              <a:buChar char="•"/>
            </a:pPr>
            <a:r>
              <a:rPr lang="de-DE" sz="1400" i="1" dirty="0"/>
              <a:t>die nach dem ersten Tag des übernächsten auf die Veröffentlichung der Entscheidung folgenden Monats in das Krankenhaus aufgenommen werden, </a:t>
            </a:r>
          </a:p>
          <a:p>
            <a:pPr marL="554038" lvl="2" indent="-285750">
              <a:lnSpc>
                <a:spcPct val="110000"/>
              </a:lnSpc>
              <a:spcBef>
                <a:spcPts val="600"/>
              </a:spcBef>
              <a:buFont typeface="Arial" panose="020B0604020202020204" pitchFamily="34" charset="0"/>
              <a:buChar char="•"/>
            </a:pPr>
            <a:r>
              <a:rPr lang="de-DE" sz="1400" i="1" dirty="0"/>
              <a:t>und für die Krankenhausabrechnungen, die zum Zeitpunkt der Veröffentlichung der Entscheidung bereits Gegenstand einer Prüfung durch den Medizinischen Dienst nach § 275 Absatz 1 Nummer 1 des Fünften Buches Sozialgesetzbuch sind.</a:t>
            </a:r>
          </a:p>
        </p:txBody>
      </p:sp>
    </p:spTree>
    <p:extLst>
      <p:ext uri="{BB962C8B-B14F-4D97-AF65-F5344CB8AC3E}">
        <p14:creationId xmlns:p14="http://schemas.microsoft.com/office/powerpoint/2010/main" val="376850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2042512"/>
          </a:xfrm>
        </p:spPr>
        <p:txBody>
          <a:bodyPr/>
          <a:lstStyle/>
          <a:p>
            <a:pPr marL="0" indent="0">
              <a:buNone/>
            </a:pPr>
            <a:r>
              <a:rPr lang="de-DE" b="1" dirty="0"/>
              <a:t>Anpassungen des Schlichtungsausschusses</a:t>
            </a:r>
          </a:p>
          <a:p>
            <a:r>
              <a:rPr lang="de-DE" dirty="0"/>
              <a:t>Konkrete Beauftragung zur Klärung der zwischen SEG 4 und </a:t>
            </a:r>
            <a:r>
              <a:rPr lang="de-DE" dirty="0" err="1"/>
              <a:t>DGfM</a:t>
            </a:r>
            <a:r>
              <a:rPr lang="de-DE" dirty="0"/>
              <a:t> strittig gestellten </a:t>
            </a:r>
            <a:r>
              <a:rPr lang="de-DE" dirty="0" err="1"/>
              <a:t>Kodierempfehlungen</a:t>
            </a:r>
            <a:endParaRPr lang="de-DE" dirty="0"/>
          </a:p>
          <a:p>
            <a:r>
              <a:rPr lang="de-DE" dirty="0"/>
              <a:t>Automatische </a:t>
            </a:r>
            <a:r>
              <a:rPr lang="de-DE" dirty="0" err="1"/>
              <a:t>Beaufragung</a:t>
            </a:r>
            <a:r>
              <a:rPr lang="de-DE" dirty="0"/>
              <a:t> bei zukünftigen Differenzen</a:t>
            </a:r>
          </a:p>
          <a:p>
            <a:r>
              <a:rPr lang="de-DE" dirty="0"/>
              <a:t>Entscheidungen gelten unmittelbar als </a:t>
            </a:r>
            <a:r>
              <a:rPr lang="de-DE" dirty="0" err="1"/>
              <a:t>Kodierregeln</a:t>
            </a:r>
            <a:r>
              <a:rPr lang="de-DE" dirty="0"/>
              <a:t> und sind entsprechend verbindlich</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13</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3429000"/>
            <a:ext cx="10972800" cy="257845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19 KHG</a:t>
            </a:r>
          </a:p>
          <a:p>
            <a:pPr marL="265113" lvl="2" indent="-265113">
              <a:lnSpc>
                <a:spcPct val="110000"/>
              </a:lnSpc>
              <a:spcBef>
                <a:spcPts val="600"/>
              </a:spcBef>
              <a:buFont typeface="+mj-lt"/>
              <a:buAutoNum type="arabicParenBoth" startAt="5"/>
            </a:pPr>
            <a:r>
              <a:rPr lang="de-DE" sz="1400" i="1" dirty="0"/>
              <a:t>Der Schlichtungsausschuss entscheidet bis zum 31. Dezember 2020 über die zwischen der Sozialmedizinischen Expertengruppe Vergütung und Abrechnung der Medizinischen Dienste und dem Fachausschuss für ordnungsgemäße Kodierung und Abrechnung der Deutschen Gesellschaft für Medizincontrolling bis zum 31. Dezember 2019 als strittig festgestellten </a:t>
            </a:r>
            <a:r>
              <a:rPr lang="de-DE" sz="1400" i="1" dirty="0" err="1"/>
              <a:t>Kodierempfehlungen</a:t>
            </a:r>
            <a:r>
              <a:rPr lang="de-DE" sz="1400" i="1" dirty="0"/>
              <a:t>.</a:t>
            </a:r>
          </a:p>
          <a:p>
            <a:pPr marL="265113" lvl="2" indent="-265113">
              <a:lnSpc>
                <a:spcPct val="110000"/>
              </a:lnSpc>
              <a:spcBef>
                <a:spcPts val="600"/>
              </a:spcBef>
              <a:buFont typeface="+mj-lt"/>
              <a:buAutoNum type="arabicParenBoth" startAt="5"/>
            </a:pPr>
            <a:r>
              <a:rPr lang="de-DE" sz="1400" i="1" dirty="0"/>
              <a:t>Die Entscheidungen des Schlichtungsausschusses sind zu veröffentlichen und für die Krankenkassen, den Medizinischen Dienst und die zugelassenen Krankenhäuser unmittelbar verbindlich; die Entscheidungen des Schlichtungsausschusses gelten als </a:t>
            </a:r>
            <a:r>
              <a:rPr lang="de-DE" sz="1400" i="1" dirty="0" err="1"/>
              <a:t>Kodierregeln</a:t>
            </a:r>
            <a:r>
              <a:rPr lang="de-DE" sz="1400" i="1" dirty="0"/>
              <a:t>.</a:t>
            </a:r>
          </a:p>
          <a:p>
            <a:pPr marL="266700" lvl="2" indent="-266700">
              <a:lnSpc>
                <a:spcPct val="110000"/>
              </a:lnSpc>
              <a:spcBef>
                <a:spcPts val="600"/>
              </a:spcBef>
              <a:buFont typeface="+mj-lt"/>
              <a:buAutoNum type="arabicParenBoth" startAt="5"/>
            </a:pPr>
            <a:r>
              <a:rPr lang="de-DE" sz="1400" i="1" baseline="30000" dirty="0"/>
              <a:t>1</a:t>
            </a:r>
            <a:r>
              <a:rPr lang="de-DE" sz="1400" i="1" dirty="0"/>
              <a:t>Gegen die Entscheidungen des Schlichtungsausschusses auf Bundesebene ist der Sozialrechtsweg gegeben. </a:t>
            </a:r>
          </a:p>
          <a:p>
            <a:pPr marL="268288" lvl="2">
              <a:lnSpc>
                <a:spcPct val="110000"/>
              </a:lnSpc>
              <a:spcBef>
                <a:spcPts val="600"/>
              </a:spcBef>
            </a:pPr>
            <a:r>
              <a:rPr lang="de-DE" sz="1400" i="1" baseline="30000" dirty="0"/>
              <a:t>2</a:t>
            </a:r>
            <a:r>
              <a:rPr lang="de-DE" sz="1400" i="1" dirty="0"/>
              <a:t>Ein Vorverfahren findet nicht statt. </a:t>
            </a:r>
          </a:p>
          <a:p>
            <a:pPr marL="268288" lvl="2">
              <a:lnSpc>
                <a:spcPct val="110000"/>
              </a:lnSpc>
              <a:spcBef>
                <a:spcPts val="600"/>
              </a:spcBef>
            </a:pPr>
            <a:r>
              <a:rPr lang="de-DE" sz="1400" i="1" baseline="30000" dirty="0"/>
              <a:t>3</a:t>
            </a:r>
            <a:r>
              <a:rPr lang="de-DE" sz="1400" i="1" dirty="0"/>
              <a:t>Die Klage hat keine aufschiebende Wirkung.</a:t>
            </a:r>
          </a:p>
        </p:txBody>
      </p:sp>
    </p:spTree>
    <p:extLst>
      <p:ext uri="{BB962C8B-B14F-4D97-AF65-F5344CB8AC3E}">
        <p14:creationId xmlns:p14="http://schemas.microsoft.com/office/powerpoint/2010/main" val="40376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14</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solidFill>
                  <a:srgbClr val="000000"/>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000000"/>
                </a:solidFill>
              </a:rPr>
              <a:t>Einheitliche Rechtsform</a:t>
            </a:r>
          </a:p>
          <a:p>
            <a:pPr marL="179388" lvl="1" indent="-179388">
              <a:spcBef>
                <a:spcPts val="300"/>
              </a:spcBef>
              <a:buBlip>
                <a:blip r:embed="rId2"/>
              </a:buBlip>
            </a:pPr>
            <a:r>
              <a:rPr lang="de-DE" sz="1400" dirty="0">
                <a:solidFill>
                  <a:srgbClr val="000000"/>
                </a:solidFill>
              </a:rPr>
              <a:t>Besetzung Verwaltungsrat</a:t>
            </a:r>
          </a:p>
          <a:p>
            <a:pPr marL="179388" lvl="1" indent="-179388">
              <a:spcBef>
                <a:spcPts val="300"/>
              </a:spcBef>
              <a:buBlip>
                <a:blip r:embed="rId2"/>
              </a:buBlip>
            </a:pPr>
            <a:r>
              <a:rPr lang="de-DE" sz="1400" dirty="0">
                <a:solidFill>
                  <a:srgbClr val="000000"/>
                </a:solidFill>
              </a:rPr>
              <a:t>Interne Richtlinienhoheit</a:t>
            </a:r>
          </a:p>
          <a:p>
            <a:pPr marL="179388" lvl="1" indent="-179388">
              <a:spcBef>
                <a:spcPts val="300"/>
              </a:spcBef>
              <a:buBlip>
                <a:blip r:embed="rId2"/>
              </a:buBlip>
            </a:pPr>
            <a:r>
              <a:rPr lang="de-DE" sz="1400" dirty="0">
                <a:solidFill>
                  <a:srgbClr val="000000"/>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Verbot der Rechnungsänderung</a:t>
            </a:r>
          </a:p>
          <a:p>
            <a:pPr marL="179388"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Fallabschließende Prüfung</a:t>
            </a:r>
          </a:p>
          <a:p>
            <a:pPr marL="179388" indent="-179388">
              <a:spcBef>
                <a:spcPts val="300"/>
              </a:spcBef>
              <a:buBlip>
                <a:blip r:embed="rId2"/>
              </a:buBlip>
            </a:pPr>
            <a:r>
              <a:rPr lang="de-DE" sz="1400" dirty="0">
                <a:solidFill>
                  <a:srgbClr val="B2B2B2"/>
                </a:solidFill>
              </a:rPr>
              <a:t>Verbot der Nachprüfung</a:t>
            </a:r>
          </a:p>
          <a:p>
            <a:pPr marL="179388" indent="-179388">
              <a:spcBef>
                <a:spcPts val="300"/>
              </a:spcBef>
              <a:buBlip>
                <a:blip r:embed="rId2"/>
              </a:buBlip>
            </a:pPr>
            <a:r>
              <a:rPr lang="de-DE" sz="1400" dirty="0">
                <a:solidFill>
                  <a:srgbClr val="B2B2B2"/>
                </a:solidFill>
              </a:rPr>
              <a:t>Verpflichtende Umsetzung</a:t>
            </a:r>
          </a:p>
          <a:p>
            <a:pPr marL="179388" indent="-179388">
              <a:spcBef>
                <a:spcPts val="300"/>
              </a:spcBef>
              <a:buBlip>
                <a:blip r:embed="rId2"/>
              </a:buBlip>
            </a:pPr>
            <a:r>
              <a:rPr lang="de-DE" sz="1400" dirty="0">
                <a:solidFill>
                  <a:srgbClr val="B2B2B2"/>
                </a:solidFill>
              </a:rPr>
              <a:t>Aufrechnungsverbot</a:t>
            </a:r>
          </a:p>
          <a:p>
            <a:pPr marL="179388"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Verfahrensordnung für DIMDI</a:t>
            </a:r>
          </a:p>
          <a:p>
            <a:pPr marL="179388"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6" name="Rechteck 25">
            <a:extLst>
              <a:ext uri="{FF2B5EF4-FFF2-40B4-BE49-F238E27FC236}">
                <a16:creationId xmlns:a16="http://schemas.microsoft.com/office/drawing/2014/main" id="{E8CB4CCE-F2E4-459E-8E51-546141EED9B0}"/>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7" name="Rechteck 26">
            <a:extLst>
              <a:ext uri="{FF2B5EF4-FFF2-40B4-BE49-F238E27FC236}">
                <a16:creationId xmlns:a16="http://schemas.microsoft.com/office/drawing/2014/main" id="{80DA72D4-DF81-4653-AED5-DC2FA87C85DE}"/>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171843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Alle MDK werden zu eigenständigen Körperschaften öffentlichen Rechts </a:t>
            </a:r>
          </a:p>
          <a:p>
            <a:pPr lvl="1"/>
            <a:r>
              <a:rPr lang="de-DE" dirty="0"/>
              <a:t>Bisher Arbeitsgemeinschaften der Landesverbände der Krankenkassen bzw. Verein des GKV.-Spitzenverbandes (MDS)</a:t>
            </a:r>
          </a:p>
          <a:p>
            <a:pPr lvl="1"/>
            <a:r>
              <a:rPr lang="de-DE" dirty="0"/>
              <a:t>Bisher im Osten teilweise e. V.</a:t>
            </a:r>
          </a:p>
          <a:p>
            <a:r>
              <a:rPr lang="de-DE" dirty="0"/>
              <a:t>MD auf Länderebene</a:t>
            </a:r>
          </a:p>
          <a:p>
            <a:pPr lvl="1"/>
            <a:r>
              <a:rPr lang="de-DE" dirty="0"/>
              <a:t>Ausnahme länderübergreifenden Zusammenschluss von MD möglich</a:t>
            </a:r>
          </a:p>
          <a:p>
            <a:pPr lvl="1"/>
            <a:r>
              <a:rPr lang="de-DE" dirty="0"/>
              <a:t>Bestehende mehrere MD im Land (NRW) bzw. länderübergreifende MD (SH/HH, B/BRB) können bestehen bleiben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599" y="3751830"/>
            <a:ext cx="10972800" cy="234146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278 SGB V</a:t>
            </a:r>
          </a:p>
          <a:p>
            <a:pPr marL="268288" lvl="2" indent="-268288">
              <a:lnSpc>
                <a:spcPct val="110000"/>
              </a:lnSpc>
              <a:spcBef>
                <a:spcPts val="600"/>
              </a:spcBef>
              <a:buFont typeface="+mj-lt"/>
              <a:buAutoNum type="arabicParenBoth"/>
            </a:pPr>
            <a:r>
              <a:rPr lang="de-DE" sz="1400" i="1" baseline="30000" dirty="0"/>
              <a:t>1</a:t>
            </a:r>
            <a:r>
              <a:rPr lang="de-DE" sz="1400" i="1" dirty="0"/>
              <a:t>In jedem Land wird ein Medizinischer Dienst als Körperschaft des öffentlichen Rechts errichtet. </a:t>
            </a:r>
          </a:p>
          <a:p>
            <a:pPr marL="268288" lvl="3">
              <a:lnSpc>
                <a:spcPct val="110000"/>
              </a:lnSpc>
              <a:spcBef>
                <a:spcPts val="600"/>
              </a:spcBef>
            </a:pPr>
            <a:r>
              <a:rPr lang="de-DE" sz="1400" i="1" baseline="30000" dirty="0"/>
              <a:t>2</a:t>
            </a:r>
            <a:r>
              <a:rPr lang="de-DE" sz="1400" i="1" dirty="0"/>
              <a:t>Für mehrere Länder kann durch Beschluss der Verwaltungsräte der betroffenen Medizinischen Dienste ein gemeinsamer Medizinischer Dienst errichtet werden. </a:t>
            </a:r>
          </a:p>
          <a:p>
            <a:pPr marL="268288" lvl="3">
              <a:lnSpc>
                <a:spcPct val="110000"/>
              </a:lnSpc>
              <a:spcBef>
                <a:spcPts val="600"/>
              </a:spcBef>
            </a:pPr>
            <a:r>
              <a:rPr lang="de-DE" sz="1400" i="1" baseline="30000" dirty="0"/>
              <a:t>3</a:t>
            </a:r>
            <a:r>
              <a:rPr lang="de-DE" sz="1400" i="1" dirty="0"/>
              <a:t>Dieser Beschluss bedarf der Zustimmung der zuständigen Aufsichtsbehörden der betroffenen Länder. </a:t>
            </a:r>
          </a:p>
          <a:p>
            <a:pPr marL="268288" lvl="3">
              <a:lnSpc>
                <a:spcPct val="110000"/>
              </a:lnSpc>
              <a:spcBef>
                <a:spcPts val="600"/>
              </a:spcBef>
            </a:pPr>
            <a:r>
              <a:rPr lang="de-DE" sz="1400" i="1" baseline="30000" dirty="0"/>
              <a:t>4</a:t>
            </a:r>
            <a:r>
              <a:rPr lang="de-DE" sz="1400" i="1" dirty="0"/>
              <a:t>In Ländern, in denen bereits mehrere Medizinische Dienste oder ein gemeinsamer Medizinischer Dienst bestehen, kann die jeweilige Aufteilung beibehalten werden. </a:t>
            </a:r>
          </a:p>
          <a:p>
            <a:pPr marL="268288" lvl="3">
              <a:lnSpc>
                <a:spcPct val="110000"/>
              </a:lnSpc>
              <a:spcBef>
                <a:spcPts val="600"/>
              </a:spcBef>
            </a:pPr>
            <a:r>
              <a:rPr lang="de-DE" sz="1400" i="1" baseline="30000" dirty="0"/>
              <a:t>5</a:t>
            </a:r>
            <a:r>
              <a:rPr lang="de-DE" sz="1400" i="1" dirty="0"/>
              <a:t>§ 94 Absatz 1a bis 4 des Zehnten Buches gilt entsprechend.</a:t>
            </a:r>
          </a:p>
        </p:txBody>
      </p:sp>
    </p:spTree>
    <p:extLst>
      <p:ext uri="{BB962C8B-B14F-4D97-AF65-F5344CB8AC3E}">
        <p14:creationId xmlns:p14="http://schemas.microsoft.com/office/powerpoint/2010/main" val="175674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Erweiterung der Berufsgruppen für Begutachtungen</a:t>
            </a:r>
          </a:p>
          <a:p>
            <a:r>
              <a:rPr lang="de-DE" dirty="0"/>
              <a:t>Einrichtung einer Ombudsperson für interne und externe Beschwerden</a:t>
            </a:r>
          </a:p>
          <a:p>
            <a:pPr lvl="1"/>
            <a:r>
              <a:rPr lang="de-DE" dirty="0"/>
              <a:t>Insbesondere zur Meldung von Beeinflussungsversuchen durch Dritte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708920"/>
            <a:ext cx="10972800" cy="360335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278 SGB V</a:t>
            </a:r>
          </a:p>
          <a:p>
            <a:pPr marL="265113" lvl="2" indent="-265113">
              <a:lnSpc>
                <a:spcPct val="110000"/>
              </a:lnSpc>
              <a:spcBef>
                <a:spcPts val="600"/>
              </a:spcBef>
              <a:buFont typeface="+mj-lt"/>
              <a:buAutoNum type="arabicParenBoth" startAt="2"/>
            </a:pPr>
            <a:r>
              <a:rPr lang="de-DE" sz="1400" i="1" baseline="30000" dirty="0"/>
              <a:t>1</a:t>
            </a:r>
            <a:r>
              <a:rPr lang="de-DE" sz="1400" i="1" dirty="0"/>
              <a:t>Die Fachaufgaben des Medizinischen Dienstes werden von Ärztinnen und Ärzten, Pflegefachkräften sowie Angehörigen anderer geeigneter Berufe im Gesundheitswesen wahrgenommen. </a:t>
            </a:r>
          </a:p>
          <a:p>
            <a:pPr marL="268288" lvl="2">
              <a:lnSpc>
                <a:spcPct val="110000"/>
              </a:lnSpc>
              <a:spcBef>
                <a:spcPts val="600"/>
              </a:spcBef>
            </a:pPr>
            <a:r>
              <a:rPr lang="de-DE" sz="1400" i="1" baseline="30000" dirty="0"/>
              <a:t>2</a:t>
            </a:r>
            <a:r>
              <a:rPr lang="de-DE" sz="1400" i="1" dirty="0"/>
              <a:t>Die Medizinischen Dienste stellen sicher, dass bei der Beteiligung unterschiedlicher Berufs-gruppen die Gesamtverantwortung bei der Begutachtung medizinischer Sachverhalte bei ärztlichen Gutachterinnen und Gutachtern und bei ausschließlich pflegefachlichen Sachverhalten bei Pflegefachkräften liegt. </a:t>
            </a:r>
          </a:p>
          <a:p>
            <a:pPr marL="268288" lvl="2">
              <a:lnSpc>
                <a:spcPct val="110000"/>
              </a:lnSpc>
              <a:spcBef>
                <a:spcPts val="600"/>
              </a:spcBef>
            </a:pPr>
            <a:r>
              <a:rPr lang="de-DE" sz="1400" i="1" baseline="30000" dirty="0"/>
              <a:t>3</a:t>
            </a:r>
            <a:r>
              <a:rPr lang="de-DE" sz="1400" i="1" dirty="0"/>
              <a:t>§ 18 Absatz 7 des Elften Buches bleibt unberührt.</a:t>
            </a:r>
          </a:p>
          <a:p>
            <a:pPr marL="265113" lvl="2" indent="-265113">
              <a:lnSpc>
                <a:spcPct val="110000"/>
              </a:lnSpc>
              <a:spcBef>
                <a:spcPts val="600"/>
              </a:spcBef>
              <a:buFont typeface="+mj-lt"/>
              <a:buAutoNum type="arabicParenBoth" startAt="2"/>
            </a:pPr>
            <a:r>
              <a:rPr lang="de-DE" sz="1400" i="1" baseline="30000" dirty="0"/>
              <a:t>1</a:t>
            </a:r>
            <a:r>
              <a:rPr lang="de-DE" sz="1400" i="1" dirty="0"/>
              <a:t>Bei jedem Medizinischen Dienst wird eine unabhängige Ombudsperson bestellt, an die sich sowohl Beschäftigte des Medizinischen Dienstes bei Beobachtung von Unregelmäßigkeiten, </a:t>
            </a:r>
            <a:r>
              <a:rPr lang="de-DE" sz="1400" b="1" i="1" u="sng" dirty="0"/>
              <a:t>insbesondere Beeinflussungsversuchen durch Dritte</a:t>
            </a:r>
            <a:r>
              <a:rPr lang="de-DE" sz="1400" i="1" dirty="0"/>
              <a:t>, als auch Versicherte bei Beschwerden über die Tätigkeit des Medizinischen Dienstes vertraulich wenden können. </a:t>
            </a:r>
          </a:p>
          <a:p>
            <a:pPr marL="268288" lvl="2">
              <a:lnSpc>
                <a:spcPct val="110000"/>
              </a:lnSpc>
              <a:spcBef>
                <a:spcPts val="600"/>
              </a:spcBef>
            </a:pPr>
            <a:r>
              <a:rPr lang="de-DE" sz="1400" i="1" baseline="30000" dirty="0"/>
              <a:t>2</a:t>
            </a:r>
            <a:r>
              <a:rPr lang="de-DE" sz="1400" i="1" dirty="0"/>
              <a:t>Die Ombudsperson berichtet dem Verwaltungsrat und der zuständigen Aufsichtsbehörde in anonymisierter Form jährlich und bei gegebenem Anlass und veröffentlicht den Bericht drei Monate nach Zuleitung an den Verwaltungsrat und die Aufsichtsbehörde auf ihrer Internetseite. </a:t>
            </a:r>
          </a:p>
          <a:p>
            <a:pPr marL="268288" lvl="2">
              <a:lnSpc>
                <a:spcPct val="110000"/>
              </a:lnSpc>
              <a:spcBef>
                <a:spcPts val="600"/>
              </a:spcBef>
            </a:pPr>
            <a:r>
              <a:rPr lang="de-DE" sz="1400" i="1" baseline="30000" dirty="0"/>
              <a:t>3</a:t>
            </a:r>
            <a:r>
              <a:rPr lang="de-DE" sz="1400" i="1" dirty="0"/>
              <a:t>Das Nähere regelt die Satzung nach § 279 Absatz 2 Satz 1 Nummer 1.</a:t>
            </a:r>
          </a:p>
        </p:txBody>
      </p:sp>
    </p:spTree>
    <p:extLst>
      <p:ext uri="{BB962C8B-B14F-4D97-AF65-F5344CB8AC3E}">
        <p14:creationId xmlns:p14="http://schemas.microsoft.com/office/powerpoint/2010/main" val="14132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Berichtspflicht der Landes-MD and den MD Bund</a:t>
            </a:r>
          </a:p>
          <a:p>
            <a:pPr lvl="1"/>
            <a:r>
              <a:rPr lang="de-DE" dirty="0"/>
              <a:t>Schaffung von Transparenz</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420888"/>
            <a:ext cx="10972800" cy="210447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278 SGB V</a:t>
            </a:r>
          </a:p>
          <a:p>
            <a:pPr marL="268288" lvl="2" indent="-268288">
              <a:lnSpc>
                <a:spcPct val="110000"/>
              </a:lnSpc>
              <a:spcBef>
                <a:spcPts val="600"/>
              </a:spcBef>
            </a:pPr>
            <a:r>
              <a:rPr lang="de-DE" sz="1400" i="1" dirty="0"/>
              <a:t>(4)	</a:t>
            </a:r>
            <a:r>
              <a:rPr lang="de-DE" sz="1400" i="1" baseline="30000" dirty="0"/>
              <a:t>1</a:t>
            </a:r>
            <a:r>
              <a:rPr lang="de-DE" sz="1400" i="1" dirty="0"/>
              <a:t>Die Medizinischen Dienste berichten dem Medizinischen Dienst Bund zweijährlich zum 1. April über</a:t>
            </a:r>
          </a:p>
          <a:p>
            <a:pPr marL="538163" lvl="2" indent="-268288">
              <a:lnSpc>
                <a:spcPct val="110000"/>
              </a:lnSpc>
              <a:spcBef>
                <a:spcPts val="600"/>
              </a:spcBef>
              <a:buAutoNum type="arabicPeriod"/>
            </a:pPr>
            <a:r>
              <a:rPr lang="de-DE" sz="1400" i="1" dirty="0"/>
              <a:t>die Anzahl und die Ergebnisse der Begutachtungen nach § 275 und der Prüfungen nach den §§ 275a bis 275d,</a:t>
            </a:r>
          </a:p>
          <a:p>
            <a:pPr marL="538163" lvl="2" indent="-268288">
              <a:lnSpc>
                <a:spcPct val="110000"/>
              </a:lnSpc>
              <a:spcBef>
                <a:spcPts val="600"/>
              </a:spcBef>
              <a:buAutoNum type="arabicPeriod"/>
            </a:pPr>
            <a:r>
              <a:rPr lang="de-DE" sz="1400" i="1" dirty="0"/>
              <a:t>die Personalausstattung der Medizinischen Dienste und</a:t>
            </a:r>
          </a:p>
          <a:p>
            <a:pPr marL="538163" lvl="2" indent="-268288">
              <a:lnSpc>
                <a:spcPct val="110000"/>
              </a:lnSpc>
              <a:spcBef>
                <a:spcPts val="600"/>
              </a:spcBef>
              <a:buAutoNum type="arabicPeriod"/>
            </a:pPr>
            <a:r>
              <a:rPr lang="de-DE" sz="1400" i="1" dirty="0"/>
              <a:t>die Ergebnisse der systematischen Qualitätssicherung der Begutachtungen und Prüfungen der Medizinischen Dienste für die gesetzliche Krankenversicherung.</a:t>
            </a:r>
          </a:p>
          <a:p>
            <a:pPr marL="269875" lvl="2">
              <a:lnSpc>
                <a:spcPct val="110000"/>
              </a:lnSpc>
              <a:spcBef>
                <a:spcPts val="600"/>
              </a:spcBef>
            </a:pPr>
            <a:r>
              <a:rPr lang="de-DE" sz="1400" i="1" baseline="30000" dirty="0"/>
              <a:t>2</a:t>
            </a:r>
            <a:r>
              <a:rPr lang="de-DE" sz="1400" i="1" dirty="0"/>
              <a:t>Das Nähere zum Verfahren regeln die Richtlinien nach § 283 Absatz 2 Satz 1 Nummer 7 und 8.</a:t>
            </a:r>
          </a:p>
        </p:txBody>
      </p:sp>
    </p:spTree>
    <p:extLst>
      <p:ext uri="{BB962C8B-B14F-4D97-AF65-F5344CB8AC3E}">
        <p14:creationId xmlns:p14="http://schemas.microsoft.com/office/powerpoint/2010/main" val="33501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Organe sind Verwaltungsrat und Vorstand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1967290"/>
            <a:ext cx="10972800" cy="336020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5113" lvl="2" indent="-265113">
              <a:lnSpc>
                <a:spcPct val="110000"/>
              </a:lnSpc>
              <a:spcBef>
                <a:spcPts val="600"/>
              </a:spcBef>
              <a:buNone/>
            </a:pPr>
            <a:r>
              <a:rPr lang="de-DE" sz="1400" i="1" dirty="0"/>
              <a:t>(1) 	Organe des Medizinischen Dienstes sind der Verwaltungsrat und der Vorstand.</a:t>
            </a:r>
          </a:p>
          <a:p>
            <a:pPr marL="265113" lvl="2" indent="-265113">
              <a:lnSpc>
                <a:spcPct val="110000"/>
              </a:lnSpc>
              <a:spcBef>
                <a:spcPts val="600"/>
              </a:spcBef>
            </a:pPr>
            <a:r>
              <a:rPr lang="de-DE" sz="1400" i="1" dirty="0"/>
              <a:t>(2)	Der Verwaltungsrat hat</a:t>
            </a:r>
          </a:p>
          <a:p>
            <a:pPr marL="446088" lvl="2" indent="-174625">
              <a:lnSpc>
                <a:spcPct val="110000"/>
              </a:lnSpc>
              <a:spcBef>
                <a:spcPts val="600"/>
              </a:spcBef>
            </a:pPr>
            <a:r>
              <a:rPr lang="de-DE" sz="1400" i="1" dirty="0"/>
              <a:t>1. die Satzung zu beschließen,</a:t>
            </a:r>
          </a:p>
          <a:p>
            <a:pPr marL="446088" lvl="2" indent="-174625">
              <a:lnSpc>
                <a:spcPct val="110000"/>
              </a:lnSpc>
              <a:spcBef>
                <a:spcPts val="600"/>
              </a:spcBef>
            </a:pPr>
            <a:r>
              <a:rPr lang="de-DE" sz="1400" i="1" dirty="0"/>
              <a:t>2. den Haushaltsplan festzustellen,</a:t>
            </a:r>
          </a:p>
          <a:p>
            <a:pPr marL="446088" lvl="2" indent="-174625">
              <a:lnSpc>
                <a:spcPct val="110000"/>
              </a:lnSpc>
              <a:spcBef>
                <a:spcPts val="600"/>
              </a:spcBef>
            </a:pPr>
            <a:r>
              <a:rPr lang="de-DE" sz="1400" i="1" dirty="0"/>
              <a:t>3. die jährliche Betriebs- und Rechnungsführung zu prüfen,</a:t>
            </a:r>
          </a:p>
          <a:p>
            <a:pPr marL="446088" lvl="2" indent="-174625">
              <a:lnSpc>
                <a:spcPct val="110000"/>
              </a:lnSpc>
              <a:spcBef>
                <a:spcPts val="600"/>
              </a:spcBef>
            </a:pPr>
            <a:r>
              <a:rPr lang="de-DE" sz="1400" i="1" dirty="0"/>
              <a:t>4. die Richtlinien für die Erfüllung der Aufgaben des Medizinischen Dienstes unter Berücksichtigung der Richtlinien und Empfehlungen des Medizinischen Dienstes Bund nach § 283 Absatz 2 aufzustellen,</a:t>
            </a:r>
          </a:p>
          <a:p>
            <a:pPr marL="446088" lvl="2" indent="-174625">
              <a:lnSpc>
                <a:spcPct val="110000"/>
              </a:lnSpc>
              <a:spcBef>
                <a:spcPts val="600"/>
              </a:spcBef>
            </a:pPr>
            <a:r>
              <a:rPr lang="de-DE" sz="1400" i="1" dirty="0"/>
              <a:t>5. Nebenstellen zu errichten und aufzulösen und</a:t>
            </a:r>
          </a:p>
          <a:p>
            <a:pPr marL="446088" lvl="2" indent="-174625">
              <a:lnSpc>
                <a:spcPct val="110000"/>
              </a:lnSpc>
              <a:spcBef>
                <a:spcPts val="600"/>
              </a:spcBef>
            </a:pPr>
            <a:r>
              <a:rPr lang="de-DE" sz="1400" i="1" dirty="0"/>
              <a:t>6. den Vorstand zu wählen und zu entlasten.</a:t>
            </a:r>
          </a:p>
          <a:p>
            <a:pPr marL="265113" lvl="2">
              <a:lnSpc>
                <a:spcPct val="110000"/>
              </a:lnSpc>
              <a:spcBef>
                <a:spcPts val="600"/>
              </a:spcBef>
            </a:pPr>
            <a:r>
              <a:rPr lang="de-DE" sz="1400" i="1" dirty="0"/>
              <a:t>§ 210 Absatz 1 gilt entsprechend.</a:t>
            </a:r>
          </a:p>
        </p:txBody>
      </p:sp>
    </p:spTree>
    <p:extLst>
      <p:ext uri="{BB962C8B-B14F-4D97-AF65-F5344CB8AC3E}">
        <p14:creationId xmlns:p14="http://schemas.microsoft.com/office/powerpoint/2010/main" val="417174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a:p>
            <a:pPr lvl="1"/>
            <a:r>
              <a:rPr lang="de-DE" dirty="0"/>
              <a:t>23 Vertreter..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19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823332"/>
            <a:ext cx="10972800" cy="139966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AutoNum type="arabicParenBoth" startAt="3"/>
            </a:pPr>
            <a:r>
              <a:rPr lang="de-DE" sz="1400" i="1" baseline="30000" dirty="0"/>
              <a:t>1</a:t>
            </a:r>
            <a:r>
              <a:rPr lang="de-DE" sz="1400" i="1" dirty="0"/>
              <a:t>Der Verwaltungsrat besteht aus 23 Vertretern. Beschlüsse des Verwaltungsrates werden mit einfacher Mehrheit der stimmberechtigten Mitglieder gefasst. </a:t>
            </a:r>
          </a:p>
          <a:p>
            <a:pPr marL="268288" lvl="2">
              <a:lnSpc>
                <a:spcPct val="110000"/>
              </a:lnSpc>
              <a:spcBef>
                <a:spcPts val="600"/>
              </a:spcBef>
            </a:pPr>
            <a:r>
              <a:rPr lang="de-DE" sz="1400" i="1" baseline="30000" dirty="0"/>
              <a:t>2</a:t>
            </a:r>
            <a:r>
              <a:rPr lang="de-DE" sz="1400" i="1" dirty="0"/>
              <a:t>Beschlüsse über Haushaltsangelegenheiten und über die Aufstellung und Änderung der Satzung bedürfen einer Mehrheit von zwei Dritteln der stimmberechtigten Mitglieder</a:t>
            </a:r>
          </a:p>
        </p:txBody>
      </p:sp>
    </p:spTree>
    <p:extLst>
      <p:ext uri="{BB962C8B-B14F-4D97-AF65-F5344CB8AC3E}">
        <p14:creationId xmlns:p14="http://schemas.microsoft.com/office/powerpoint/2010/main" val="45461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C7A95FB-ACEF-4086-BE02-467F97DBEBAD}"/>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EE4FC73A-4656-4891-BEF0-6B5910C8D3CC}"/>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C2C6DEED-E343-4FFF-BDCE-0A334C48C504}"/>
              </a:ext>
            </a:extLst>
          </p:cNvPr>
          <p:cNvSpPr>
            <a:spLocks noGrp="1"/>
          </p:cNvSpPr>
          <p:nvPr>
            <p:ph type="sldNum" sz="quarter" idx="12"/>
          </p:nvPr>
        </p:nvSpPr>
        <p:spPr/>
        <p:txBody>
          <a:bodyPr/>
          <a:lstStyle/>
          <a:p>
            <a:pPr>
              <a:defRPr/>
            </a:pPr>
            <a:fld id="{26B0DD0A-270A-4270-B6CA-863BF67EFA8E}" type="slidenum">
              <a:rPr lang="de-DE" smtClean="0"/>
              <a:pPr>
                <a:defRPr/>
              </a:pPr>
              <a:t>2</a:t>
            </a:fld>
            <a:endParaRPr lang="de-DE" dirty="0"/>
          </a:p>
        </p:txBody>
      </p:sp>
      <p:sp>
        <p:nvSpPr>
          <p:cNvPr id="6" name="Titel 5">
            <a:extLst>
              <a:ext uri="{FF2B5EF4-FFF2-40B4-BE49-F238E27FC236}">
                <a16:creationId xmlns:a16="http://schemas.microsoft.com/office/drawing/2014/main" id="{526F0CE9-6C23-41B4-9D49-1008D48F517E}"/>
              </a:ext>
            </a:extLst>
          </p:cNvPr>
          <p:cNvSpPr>
            <a:spLocks noGrp="1"/>
          </p:cNvSpPr>
          <p:nvPr>
            <p:ph type="title"/>
          </p:nvPr>
        </p:nvSpPr>
        <p:spPr/>
        <p:txBody>
          <a:bodyPr/>
          <a:lstStyle/>
          <a:p>
            <a:endParaRPr lang="de-DE"/>
          </a:p>
        </p:txBody>
      </p:sp>
      <mc:AlternateContent xmlns:mc="http://schemas.openxmlformats.org/markup-compatibility/2006">
        <mc:Choice xmlns:psuz="http://schemas.microsoft.com/office/powerpoint/2016/summaryzoom" Requires="psuz">
          <p:graphicFrame>
            <p:nvGraphicFramePr>
              <p:cNvPr id="8" name="Zusammenfassungszoom 7">
                <a:extLst>
                  <a:ext uri="{FF2B5EF4-FFF2-40B4-BE49-F238E27FC236}">
                    <a16:creationId xmlns:a16="http://schemas.microsoft.com/office/drawing/2014/main" id="{475B5546-8712-4FCF-BCF9-B9A4B29213A6}"/>
                  </a:ext>
                </a:extLst>
              </p:cNvPr>
              <p:cNvGraphicFramePr>
                <a:graphicFrameLocks noChangeAspect="1"/>
              </p:cNvGraphicFramePr>
              <p:nvPr>
                <p:extLst>
                  <p:ext uri="{D42A27DB-BD31-4B8C-83A1-F6EECF244321}">
                    <p14:modId xmlns:p14="http://schemas.microsoft.com/office/powerpoint/2010/main" val="1010815981"/>
                  </p:ext>
                </p:extLst>
              </p:nvPr>
            </p:nvGraphicFramePr>
            <p:xfrm>
              <a:off x="609600" y="1530350"/>
              <a:ext cx="10972800" cy="4860925"/>
            </p:xfrm>
            <a:graphic>
              <a:graphicData uri="http://schemas.microsoft.com/office/powerpoint/2016/summaryzoom">
                <psuz:summaryZm>
                  <psuz:summaryZmObj sectionId="{DC7E7226-A736-40C3-A9D2-A3C31FAD5901}">
                    <psuz:zmPr id="{579D3E36-00FE-43F3-A127-DD269E735123}" transitionDur="1000">
                      <p166:blipFill xmlns:p166="http://schemas.microsoft.com/office/powerpoint/2016/6/main">
                        <a:blip r:embed="rId2"/>
                        <a:stretch>
                          <a:fillRect/>
                        </a:stretch>
                      </p166:blipFill>
                      <p166:spPr xmlns:p166="http://schemas.microsoft.com/office/powerpoint/2016/6/main">
                        <a:xfrm>
                          <a:off x="1500444" y="145829"/>
                          <a:ext cx="2592492" cy="1458277"/>
                        </a:xfrm>
                        <a:prstGeom prst="rect">
                          <a:avLst/>
                        </a:prstGeom>
                        <a:ln w="3175">
                          <a:solidFill>
                            <a:prstClr val="ltGray"/>
                          </a:solidFill>
                        </a:ln>
                      </p166:spPr>
                    </psuz:zmPr>
                  </psuz:summaryZmObj>
                  <psuz:summaryZmObj sectionId="{9050660D-7535-4497-B5AC-8DF430793382}">
                    <psuz:zmPr id="{BAAC86EF-DA48-4512-A15C-D3F729E1D209}" transitionDur="1000">
                      <p166:blipFill xmlns:p166="http://schemas.microsoft.com/office/powerpoint/2016/6/main">
                        <a:blip r:embed="rId3"/>
                        <a:stretch>
                          <a:fillRect/>
                        </a:stretch>
                      </p166:blipFill>
                      <p166:spPr xmlns:p166="http://schemas.microsoft.com/office/powerpoint/2016/6/main">
                        <a:xfrm>
                          <a:off x="4190154" y="145829"/>
                          <a:ext cx="2592492" cy="1458277"/>
                        </a:xfrm>
                        <a:prstGeom prst="rect">
                          <a:avLst/>
                        </a:prstGeom>
                        <a:ln w="3175">
                          <a:solidFill>
                            <a:prstClr val="ltGray"/>
                          </a:solidFill>
                        </a:ln>
                      </p166:spPr>
                    </psuz:zmPr>
                  </psuz:summaryZmObj>
                  <psuz:summaryZmObj sectionId="{6AC87E14-6283-4F20-91F9-DFCD4D157A56}">
                    <psuz:zmPr id="{D9421CB5-8DA7-40F5-A3D7-7CB7B695694C}" transitionDur="1000">
                      <p166:blipFill xmlns:p166="http://schemas.microsoft.com/office/powerpoint/2016/6/main">
                        <a:blip r:embed="rId4"/>
                        <a:stretch>
                          <a:fillRect/>
                        </a:stretch>
                      </p166:blipFill>
                      <p166:spPr xmlns:p166="http://schemas.microsoft.com/office/powerpoint/2016/6/main">
                        <a:xfrm>
                          <a:off x="6879864" y="145829"/>
                          <a:ext cx="2592492" cy="1458277"/>
                        </a:xfrm>
                        <a:prstGeom prst="rect">
                          <a:avLst/>
                        </a:prstGeom>
                        <a:ln w="3175">
                          <a:solidFill>
                            <a:prstClr val="ltGray"/>
                          </a:solidFill>
                        </a:ln>
                      </p166:spPr>
                    </psuz:zmPr>
                  </psuz:summaryZmObj>
                  <psuz:summaryZmObj sectionId="{1DE926DF-014A-4B57-8923-A39485321762}">
                    <psuz:zmPr id="{BACAF4C7-D8AF-4957-AE29-35B15A7288D0}" transitionDur="1000">
                      <p166:blipFill xmlns:p166="http://schemas.microsoft.com/office/powerpoint/2016/6/main">
                        <a:blip r:embed="rId5"/>
                        <a:stretch>
                          <a:fillRect/>
                        </a:stretch>
                      </p166:blipFill>
                      <p166:spPr xmlns:p166="http://schemas.microsoft.com/office/powerpoint/2016/6/main">
                        <a:xfrm>
                          <a:off x="1500444" y="1701324"/>
                          <a:ext cx="2592492" cy="1458277"/>
                        </a:xfrm>
                        <a:prstGeom prst="rect">
                          <a:avLst/>
                        </a:prstGeom>
                        <a:ln w="3175">
                          <a:solidFill>
                            <a:prstClr val="ltGray"/>
                          </a:solidFill>
                        </a:ln>
                      </p166:spPr>
                    </psuz:zmPr>
                  </psuz:summaryZmObj>
                  <psuz:summaryZmObj sectionId="{E8264CDD-4923-477D-84A5-C4A714995D04}">
                    <psuz:zmPr id="{A24A6437-8E17-41D0-B366-6120EB0D5ADB}" transitionDur="1000">
                      <p166:blipFill xmlns:p166="http://schemas.microsoft.com/office/powerpoint/2016/6/main">
                        <a:blip r:embed="rId6"/>
                        <a:stretch>
                          <a:fillRect/>
                        </a:stretch>
                      </p166:blipFill>
                      <p166:spPr xmlns:p166="http://schemas.microsoft.com/office/powerpoint/2016/6/main">
                        <a:xfrm>
                          <a:off x="4190154" y="1701324"/>
                          <a:ext cx="2592492" cy="1458277"/>
                        </a:xfrm>
                        <a:prstGeom prst="rect">
                          <a:avLst/>
                        </a:prstGeom>
                        <a:ln w="3175">
                          <a:solidFill>
                            <a:prstClr val="ltGray"/>
                          </a:solidFill>
                        </a:ln>
                      </p166:spPr>
                    </psuz:zmPr>
                  </psuz:summaryZmObj>
                  <psuz:summaryZmObj sectionId="{03104368-F580-4E1A-B9CA-6E80C806D9B9}">
                    <psuz:zmPr id="{E13D1B25-E80E-4CAA-858C-13EE3118DA82}" transitionDur="1000">
                      <p166:blipFill xmlns:p166="http://schemas.microsoft.com/office/powerpoint/2016/6/main">
                        <a:blip r:embed="rId7"/>
                        <a:stretch>
                          <a:fillRect/>
                        </a:stretch>
                      </p166:blipFill>
                      <p166:spPr xmlns:p166="http://schemas.microsoft.com/office/powerpoint/2016/6/main">
                        <a:xfrm>
                          <a:off x="6879864" y="1701324"/>
                          <a:ext cx="2592492" cy="1458277"/>
                        </a:xfrm>
                        <a:prstGeom prst="rect">
                          <a:avLst/>
                        </a:prstGeom>
                        <a:ln w="3175">
                          <a:solidFill>
                            <a:prstClr val="ltGray"/>
                          </a:solidFill>
                        </a:ln>
                      </p166:spPr>
                    </psuz:zmPr>
                  </psuz:summaryZmObj>
                  <psuz:summaryZmObj sectionId="{BACA5A28-BD22-48BB-878C-F06D2222E397}">
                    <psuz:zmPr id="{9D0C6E3B-F087-410D-8721-C9E7C050C277}" transitionDur="1000">
                      <p166:blipFill xmlns:p166="http://schemas.microsoft.com/office/powerpoint/2016/6/main">
                        <a:blip r:embed="rId8"/>
                        <a:stretch>
                          <a:fillRect/>
                        </a:stretch>
                      </p166:blipFill>
                      <p166:spPr xmlns:p166="http://schemas.microsoft.com/office/powerpoint/2016/6/main">
                        <a:xfrm>
                          <a:off x="1500444" y="3256819"/>
                          <a:ext cx="2592492" cy="1458277"/>
                        </a:xfrm>
                        <a:prstGeom prst="rect">
                          <a:avLst/>
                        </a:prstGeom>
                        <a:ln w="3175">
                          <a:solidFill>
                            <a:prstClr val="ltGray"/>
                          </a:solidFill>
                        </a:ln>
                      </p166:spPr>
                    </psuz:zmPr>
                  </psuz:summaryZmObj>
                  <psuz:summaryZmObj sectionId="{D585E30A-53E7-44C4-949A-454D7EDA0570}">
                    <psuz:zmPr id="{B0163E06-08DF-4CF4-A891-D5AE15E5FE4F}" transitionDur="1000">
                      <p166:blipFill xmlns:p166="http://schemas.microsoft.com/office/powerpoint/2016/6/main">
                        <a:blip r:embed="rId9"/>
                        <a:stretch>
                          <a:fillRect/>
                        </a:stretch>
                      </p166:blipFill>
                      <p166:spPr xmlns:p166="http://schemas.microsoft.com/office/powerpoint/2016/6/main">
                        <a:xfrm>
                          <a:off x="4190154" y="3256819"/>
                          <a:ext cx="2592492" cy="1458277"/>
                        </a:xfrm>
                        <a:prstGeom prst="rect">
                          <a:avLst/>
                        </a:prstGeom>
                        <a:ln w="3175">
                          <a:solidFill>
                            <a:prstClr val="ltGray"/>
                          </a:solidFill>
                        </a:ln>
                      </p166:spPr>
                    </psuz:zmPr>
                  </psuz:summaryZmObj>
                  <psuz:gridLayout/>
                </psuz:summaryZm>
              </a:graphicData>
            </a:graphic>
          </p:graphicFrame>
        </mc:Choice>
        <mc:Fallback>
          <p:grpSp>
            <p:nvGrpSpPr>
              <p:cNvPr id="8" name="Zusammenfassungszoom 7">
                <a:extLst>
                  <a:ext uri="{FF2B5EF4-FFF2-40B4-BE49-F238E27FC236}">
                    <a16:creationId xmlns:a16="http://schemas.microsoft.com/office/drawing/2014/main" id="{475B5546-8712-4FCF-BCF9-B9A4B29213A6}"/>
                  </a:ext>
                </a:extLst>
              </p:cNvPr>
              <p:cNvGrpSpPr>
                <a:grpSpLocks noGrp="1" noUngrp="1" noRot="1" noChangeAspect="1" noMove="1" noResize="1"/>
              </p:cNvGrpSpPr>
              <p:nvPr/>
            </p:nvGrpSpPr>
            <p:grpSpPr>
              <a:xfrm>
                <a:off x="609600" y="1530350"/>
                <a:ext cx="10972800" cy="4860925"/>
                <a:chOff x="609600" y="1530350"/>
                <a:chExt cx="10972800" cy="4860925"/>
              </a:xfrm>
            </p:grpSpPr>
            <p:pic>
              <p:nvPicPr>
                <p:cNvPr id="2" name="Grafik 2">
                  <a:hlinkClick r:id="rId10"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2110044" y="1676179"/>
                  <a:ext cx="2592492" cy="1458277"/>
                </a:xfrm>
                <a:prstGeom prst="rect">
                  <a:avLst/>
                </a:prstGeom>
                <a:ln w="3175">
                  <a:solidFill>
                    <a:prstClr val="ltGray"/>
                  </a:solidFill>
                </a:ln>
              </p:spPr>
            </p:pic>
            <p:pic>
              <p:nvPicPr>
                <p:cNvPr id="7" name="Grafik 7">
                  <a:hlinkClick r:id="rId11"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799754" y="1676179"/>
                  <a:ext cx="2592492" cy="1458277"/>
                </a:xfrm>
                <a:prstGeom prst="rect">
                  <a:avLst/>
                </a:prstGeom>
                <a:ln w="3175">
                  <a:solidFill>
                    <a:prstClr val="ltGray"/>
                  </a:solidFill>
                </a:ln>
              </p:spPr>
            </p:pic>
            <p:pic>
              <p:nvPicPr>
                <p:cNvPr id="9" name="Grafik 9">
                  <a:hlinkClick r:id="rId12"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489464" y="1676179"/>
                  <a:ext cx="2592492" cy="1458277"/>
                </a:xfrm>
                <a:prstGeom prst="rect">
                  <a:avLst/>
                </a:prstGeom>
                <a:ln w="3175">
                  <a:solidFill>
                    <a:prstClr val="ltGray"/>
                  </a:solidFill>
                </a:ln>
              </p:spPr>
            </p:pic>
            <p:pic>
              <p:nvPicPr>
                <p:cNvPr id="10" name="Grafik 10">
                  <a:hlinkClick r:id="rId13"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110044" y="3231674"/>
                  <a:ext cx="2592492" cy="1458277"/>
                </a:xfrm>
                <a:prstGeom prst="rect">
                  <a:avLst/>
                </a:prstGeom>
                <a:ln w="3175">
                  <a:solidFill>
                    <a:prstClr val="ltGray"/>
                  </a:solidFill>
                </a:ln>
              </p:spPr>
            </p:pic>
            <p:pic>
              <p:nvPicPr>
                <p:cNvPr id="11" name="Grafik 11">
                  <a:hlinkClick r:id="rId14"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799754" y="3231674"/>
                  <a:ext cx="2592492" cy="1458277"/>
                </a:xfrm>
                <a:prstGeom prst="rect">
                  <a:avLst/>
                </a:prstGeom>
                <a:ln w="3175">
                  <a:solidFill>
                    <a:prstClr val="ltGray"/>
                  </a:solidFill>
                </a:ln>
              </p:spPr>
            </p:pic>
            <p:pic>
              <p:nvPicPr>
                <p:cNvPr id="12" name="Grafik 12">
                  <a:hlinkClick r:id="rId15"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489464" y="3231674"/>
                  <a:ext cx="2592492" cy="1458277"/>
                </a:xfrm>
                <a:prstGeom prst="rect">
                  <a:avLst/>
                </a:prstGeom>
                <a:ln w="3175">
                  <a:solidFill>
                    <a:prstClr val="ltGray"/>
                  </a:solidFill>
                </a:ln>
              </p:spPr>
            </p:pic>
            <p:pic>
              <p:nvPicPr>
                <p:cNvPr id="13" name="Grafik 13">
                  <a:hlinkClick r:id="rId16"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110044" y="4787169"/>
                  <a:ext cx="2592492" cy="1458277"/>
                </a:xfrm>
                <a:prstGeom prst="rect">
                  <a:avLst/>
                </a:prstGeom>
                <a:ln w="3175">
                  <a:solidFill>
                    <a:prstClr val="ltGray"/>
                  </a:solidFill>
                </a:ln>
              </p:spPr>
            </p:pic>
            <p:pic>
              <p:nvPicPr>
                <p:cNvPr id="14" name="Grafik 14">
                  <a:hlinkClick r:id="rId17"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799754" y="4787169"/>
                  <a:ext cx="2592492" cy="1458277"/>
                </a:xfrm>
                <a:prstGeom prst="rect">
                  <a:avLst/>
                </a:prstGeom>
                <a:ln w="3175">
                  <a:solidFill>
                    <a:prstClr val="ltGray"/>
                  </a:solidFill>
                </a:ln>
              </p:spPr>
            </p:pic>
          </p:grpSp>
        </mc:Fallback>
      </mc:AlternateContent>
    </p:spTree>
    <p:extLst>
      <p:ext uri="{BB962C8B-B14F-4D97-AF65-F5344CB8AC3E}">
        <p14:creationId xmlns:p14="http://schemas.microsoft.com/office/powerpoint/2010/main" val="36916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a:p>
            <a:pPr lvl="1"/>
            <a:r>
              <a:rPr lang="de-DE" dirty="0"/>
              <a:t>16 Kassenvertreter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056766"/>
            <a:ext cx="10972800" cy="265539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4"/>
            </a:pPr>
            <a:r>
              <a:rPr lang="de-DE" sz="1400" i="1" baseline="30000" dirty="0"/>
              <a:t>1</a:t>
            </a:r>
            <a:r>
              <a:rPr lang="de-DE" sz="1400" i="1" dirty="0"/>
              <a:t>16 Vertreter werden von den Verwaltungsräten oder Vertreterversammlungen der Landesverbände der Orts-, Betriebs- und Innungs-krankenkassen, der landwirtschaftlichen Krankenkasse, der Ersatzkassen und der BAHN-BKK gewählt. </a:t>
            </a:r>
          </a:p>
          <a:p>
            <a:pPr marL="268288" lvl="2">
              <a:lnSpc>
                <a:spcPct val="110000"/>
              </a:lnSpc>
              <a:spcBef>
                <a:spcPts val="600"/>
              </a:spcBef>
            </a:pPr>
            <a:r>
              <a:rPr lang="de-DE" sz="1400" i="1" baseline="30000" dirty="0"/>
              <a:t>2</a:t>
            </a:r>
            <a:r>
              <a:rPr lang="de-DE" sz="1400" i="1" dirty="0"/>
              <a:t>Die Krankenkassen haben sich über die Zahl der Vertreter, die auf die einzelne Kassenart entfällt, zu einigen. </a:t>
            </a:r>
          </a:p>
          <a:p>
            <a:pPr marL="268288" lvl="2">
              <a:lnSpc>
                <a:spcPct val="110000"/>
              </a:lnSpc>
              <a:spcBef>
                <a:spcPts val="600"/>
              </a:spcBef>
            </a:pPr>
            <a:r>
              <a:rPr lang="de-DE" sz="1400" i="1" baseline="30000" dirty="0"/>
              <a:t>3</a:t>
            </a:r>
            <a:r>
              <a:rPr lang="de-DE" sz="1400" i="1" dirty="0"/>
              <a:t>Kommt eine Einigung nicht zustande, entscheidet die für die Sozialversicherung zuständige oberste Verwaltungsbehörde des Landes. </a:t>
            </a:r>
          </a:p>
          <a:p>
            <a:pPr marL="268288" lvl="2">
              <a:lnSpc>
                <a:spcPct val="110000"/>
              </a:lnSpc>
              <a:spcBef>
                <a:spcPts val="600"/>
              </a:spcBef>
            </a:pPr>
            <a:r>
              <a:rPr lang="de-DE" sz="1400" i="1" baseline="30000" dirty="0"/>
              <a:t>4</a:t>
            </a:r>
            <a:r>
              <a:rPr lang="de-DE" sz="1400" i="1" dirty="0"/>
              <a:t>Als Vertreter nach Satz 1 sind je zur Hälfte Frauen und Männer zu wählen. </a:t>
            </a:r>
          </a:p>
          <a:p>
            <a:pPr marL="268288" lvl="2">
              <a:lnSpc>
                <a:spcPct val="110000"/>
              </a:lnSpc>
              <a:spcBef>
                <a:spcPts val="600"/>
              </a:spcBef>
            </a:pPr>
            <a:r>
              <a:rPr lang="de-DE" sz="1400" i="1" baseline="30000" dirty="0"/>
              <a:t>5</a:t>
            </a:r>
            <a:r>
              <a:rPr lang="de-DE" sz="1400" i="1" dirty="0"/>
              <a:t>Jeder Wahlberechtigte nach Satz 1 wählt auf der Grundlage der von der oder dem Vorsitzenden des Verwaltungsrates erstellten Bewerberliste eine Frau und einen Mann. </a:t>
            </a:r>
          </a:p>
          <a:p>
            <a:pPr marL="268288" lvl="2">
              <a:lnSpc>
                <a:spcPct val="110000"/>
              </a:lnSpc>
              <a:spcBef>
                <a:spcPts val="600"/>
              </a:spcBef>
            </a:pPr>
            <a:r>
              <a:rPr lang="de-DE" sz="1400" i="1" dirty="0"/>
              <a:t>…</a:t>
            </a:r>
          </a:p>
        </p:txBody>
      </p:sp>
    </p:spTree>
    <p:extLst>
      <p:ext uri="{BB962C8B-B14F-4D97-AF65-F5344CB8AC3E}">
        <p14:creationId xmlns:p14="http://schemas.microsoft.com/office/powerpoint/2010/main" val="107066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a:p>
            <a:pPr lvl="1"/>
            <a:r>
              <a:rPr lang="de-DE" dirty="0"/>
              <a:t>16 Kassenvertreter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38272"/>
            <a:ext cx="10972800" cy="289238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4"/>
            </a:pPr>
            <a:r>
              <a:rPr lang="de-DE" sz="1400" i="1" dirty="0"/>
              <a:t>… </a:t>
            </a:r>
          </a:p>
          <a:p>
            <a:pPr marL="268288" lvl="2">
              <a:lnSpc>
                <a:spcPct val="110000"/>
              </a:lnSpc>
              <a:spcBef>
                <a:spcPts val="600"/>
              </a:spcBef>
            </a:pPr>
            <a:r>
              <a:rPr lang="de-DE" sz="1400" i="1" baseline="30000" dirty="0"/>
              <a:t>6</a:t>
            </a:r>
            <a:r>
              <a:rPr lang="de-DE" sz="1400" i="1" dirty="0"/>
              <a:t>Die acht Bewerberinnen und acht Bewerber mit den meisten Stimmen sind gewählt. </a:t>
            </a:r>
          </a:p>
          <a:p>
            <a:pPr marL="268288" lvl="2">
              <a:lnSpc>
                <a:spcPct val="110000"/>
              </a:lnSpc>
              <a:spcBef>
                <a:spcPts val="600"/>
              </a:spcBef>
            </a:pPr>
            <a:r>
              <a:rPr lang="de-DE" sz="1400" i="1" baseline="30000" dirty="0"/>
              <a:t>7</a:t>
            </a:r>
            <a:r>
              <a:rPr lang="de-DE" sz="1400" i="1" dirty="0"/>
              <a:t>Eine Wahl unter Verstoß gegen Satz 4 ist nichtig. </a:t>
            </a:r>
          </a:p>
          <a:p>
            <a:pPr marL="268288" lvl="2">
              <a:lnSpc>
                <a:spcPct val="110000"/>
              </a:lnSpc>
              <a:spcBef>
                <a:spcPts val="600"/>
              </a:spcBef>
            </a:pPr>
            <a:r>
              <a:rPr lang="de-DE" sz="1400" i="1" baseline="30000" dirty="0"/>
              <a:t>8</a:t>
            </a:r>
            <a:r>
              <a:rPr lang="de-DE" sz="1400" i="1" dirty="0"/>
              <a:t>Ist nach dem dritten Wahlgang die Vorgabe nach Satz 4 nicht erfüllt, gelten nur so viele Personen des Geschlechts, das nach dem Ergebnis der Wahl mehrheitlich vertreten ist, als gewählt, wie Personen des anderen Geschlechts gewählt wurden; die Anzahl der Vertreter nach Absatz 4 reduziert sich entsprechend. </a:t>
            </a:r>
          </a:p>
          <a:p>
            <a:pPr marL="268288" lvl="2">
              <a:lnSpc>
                <a:spcPct val="110000"/>
              </a:lnSpc>
              <a:spcBef>
                <a:spcPts val="600"/>
              </a:spcBef>
            </a:pPr>
            <a:r>
              <a:rPr lang="de-DE" sz="1400" i="1" baseline="30000" dirty="0"/>
              <a:t>9</a:t>
            </a:r>
            <a:r>
              <a:rPr lang="de-DE" sz="1400" i="1" dirty="0"/>
              <a:t>Das Nähere zur Durchführung der Wahl regelt die Satzung.</a:t>
            </a:r>
          </a:p>
          <a:p>
            <a:pPr marL="268288" lvl="2">
              <a:lnSpc>
                <a:spcPct val="110000"/>
              </a:lnSpc>
              <a:spcBef>
                <a:spcPts val="600"/>
              </a:spcBef>
            </a:pPr>
            <a:r>
              <a:rPr lang="de-DE" sz="1400" i="1" baseline="30000" dirty="0"/>
              <a:t>10</a:t>
            </a:r>
            <a:r>
              <a:rPr lang="de-DE" sz="1400" i="1" dirty="0"/>
              <a:t>Die Amtszeit der Vertreter nach Satz 1 darf zwei Amtsperioden nicht überschreiten. Personen, die am 1. Januar 2020 bereits Mitglieder im Verwaltungsrat eines Medizinischen Dienstes der Krankenversicherung sind, können </a:t>
            </a:r>
            <a:r>
              <a:rPr lang="de-DE" sz="1400" i="1" dirty="0" err="1"/>
              <a:t>einma-lig</a:t>
            </a:r>
            <a:r>
              <a:rPr lang="de-DE" sz="1400" i="1" dirty="0"/>
              <a:t> wiedergewählt werden.</a:t>
            </a:r>
          </a:p>
        </p:txBody>
      </p:sp>
    </p:spTree>
    <p:extLst>
      <p:ext uri="{BB962C8B-B14F-4D97-AF65-F5344CB8AC3E}">
        <p14:creationId xmlns:p14="http://schemas.microsoft.com/office/powerpoint/2010/main" val="3513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a:p>
            <a:pPr lvl="1"/>
            <a:r>
              <a:rPr lang="de-DE" dirty="0"/>
              <a:t>5 Patientenvertreter</a:t>
            </a:r>
          </a:p>
          <a:p>
            <a:pPr lvl="1"/>
            <a:r>
              <a:rPr lang="de-DE" dirty="0"/>
              <a:t>Je ein Vertreter der Landespflegekammer oder Pflegeverbände und ein Vertreter der Landesärztekammer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551954"/>
            <a:ext cx="10972800" cy="391728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5"/>
            </a:pPr>
            <a:r>
              <a:rPr lang="de-DE" sz="1400" i="1" baseline="30000" dirty="0"/>
              <a:t>1</a:t>
            </a:r>
            <a:r>
              <a:rPr lang="de-DE" sz="1400" i="1" dirty="0"/>
              <a:t>Sieben Vertreter werden von der für die Sozialversicherung zuständigen obersten Verwaltungsbehörde des Landes benannt, davon</a:t>
            </a:r>
          </a:p>
          <a:p>
            <a:pPr marL="538163" lvl="2" indent="-268288">
              <a:lnSpc>
                <a:spcPct val="110000"/>
              </a:lnSpc>
              <a:spcBef>
                <a:spcPts val="600"/>
              </a:spcBef>
              <a:buAutoNum type="arabicPeriod"/>
            </a:pPr>
            <a:r>
              <a:rPr lang="de-DE" sz="1400" i="1" dirty="0"/>
              <a:t>fünf Vertreter auf Vorschlag der Verbände und Organisationen für die Wahrnehmung der Interessen und der Selbsthilfe der Patienten, der pflegebedürftigen und behinderten Menschen und der pflegenden Angehörigen sowie der im Bereich der Kranken- und Pflegeversorgung tätigen Verbraucherschutzorganisationen jeweils auf Landesebene sowie</a:t>
            </a:r>
          </a:p>
          <a:p>
            <a:pPr marL="538163" lvl="2" indent="-268288">
              <a:lnSpc>
                <a:spcPct val="110000"/>
              </a:lnSpc>
              <a:spcBef>
                <a:spcPts val="600"/>
              </a:spcBef>
              <a:buAutoNum type="arabicPeriod"/>
            </a:pPr>
            <a:r>
              <a:rPr lang="de-DE" sz="1400" i="1" dirty="0"/>
              <a:t>zwei Vertreter jeweils zur Hälfte auf Vorschlag der Landespflegekammern oder der maßgeblichen Verbände der Pflegeberufe auf Landesebene und der Landesärztekammern.</a:t>
            </a:r>
          </a:p>
          <a:p>
            <a:pPr marL="269875" lvl="2">
              <a:lnSpc>
                <a:spcPct val="110000"/>
              </a:lnSpc>
              <a:spcBef>
                <a:spcPts val="600"/>
              </a:spcBef>
            </a:pPr>
            <a:r>
              <a:rPr lang="de-DE" sz="1400" i="1" baseline="30000" dirty="0"/>
              <a:t>2</a:t>
            </a:r>
            <a:r>
              <a:rPr lang="de-DE" sz="1400" i="1" dirty="0"/>
              <a:t>Die Vertreter nach Satz 1 Nummer 2 haben kein Stimmrecht. </a:t>
            </a:r>
          </a:p>
          <a:p>
            <a:pPr marL="269875" lvl="2">
              <a:lnSpc>
                <a:spcPct val="110000"/>
              </a:lnSpc>
              <a:spcBef>
                <a:spcPts val="600"/>
              </a:spcBef>
            </a:pPr>
            <a:r>
              <a:rPr lang="de-DE" sz="1400" i="1" baseline="30000" dirty="0"/>
              <a:t>3</a:t>
            </a:r>
            <a:r>
              <a:rPr lang="de-DE" sz="1400" i="1" dirty="0"/>
              <a:t>Die für die Sozialversicherung zuständige oberste Verwaltungsbehörde des Landes legt die Einzelheiten für das Verfahren der Übermittlung und der Bearbeitung der Vorschläge nach Satz 1 fest. </a:t>
            </a:r>
          </a:p>
          <a:p>
            <a:pPr marL="269875" lvl="2">
              <a:lnSpc>
                <a:spcPct val="110000"/>
              </a:lnSpc>
              <a:spcBef>
                <a:spcPts val="600"/>
              </a:spcBef>
            </a:pPr>
            <a:r>
              <a:rPr lang="de-DE" sz="1400" i="1" baseline="30000" dirty="0"/>
              <a:t>4</a:t>
            </a:r>
            <a:r>
              <a:rPr lang="de-DE" sz="1400" i="1" dirty="0"/>
              <a:t>Sie bestimmt die Voraussetzungen der Anerkennung der Organisationen und Verbände nach Satz 1 Nummer 1 sowie der maßgeblichen Verbände der Pflegeberufe auf Landesebene, insbesondere die Erfordernisse an die fachlichen Qualifikationen, die Unabhängigkeit, die Organisationsform und die Offenlegung der Finanzierung. </a:t>
            </a:r>
          </a:p>
          <a:p>
            <a:pPr marL="269875" lvl="2">
              <a:lnSpc>
                <a:spcPct val="110000"/>
              </a:lnSpc>
              <a:spcBef>
                <a:spcPts val="600"/>
              </a:spcBef>
            </a:pPr>
            <a:r>
              <a:rPr lang="de-DE" sz="1400" i="1" dirty="0"/>
              <a:t>…</a:t>
            </a:r>
          </a:p>
        </p:txBody>
      </p:sp>
    </p:spTree>
    <p:extLst>
      <p:ext uri="{BB962C8B-B14F-4D97-AF65-F5344CB8AC3E}">
        <p14:creationId xmlns:p14="http://schemas.microsoft.com/office/powerpoint/2010/main" val="17669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a:p>
            <a:pPr lvl="1"/>
            <a:r>
              <a:rPr lang="de-DE" dirty="0"/>
              <a:t>5 Patientenvertreter</a:t>
            </a:r>
          </a:p>
          <a:p>
            <a:pPr lvl="1"/>
            <a:r>
              <a:rPr lang="de-DE" dirty="0"/>
              <a:t>Je ein Vertreter der Landespflegekammer oder Pflegeverbände und ein Vertreter der Landesärztekammer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23</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252205"/>
            <a:ext cx="10972800" cy="226452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5"/>
            </a:pPr>
            <a:r>
              <a:rPr lang="de-DE" sz="1400" i="1" dirty="0"/>
              <a:t>... </a:t>
            </a:r>
          </a:p>
          <a:p>
            <a:pPr marL="269875" lvl="2">
              <a:lnSpc>
                <a:spcPct val="110000"/>
              </a:lnSpc>
              <a:spcBef>
                <a:spcPts val="600"/>
              </a:spcBef>
            </a:pPr>
            <a:r>
              <a:rPr lang="de-DE" sz="1400" i="1" baseline="30000" dirty="0"/>
              <a:t>6</a:t>
            </a:r>
            <a:r>
              <a:rPr lang="de-DE" sz="1400" i="1" dirty="0"/>
              <a:t>Ist eine Satz 5 entsprechende Benennung nicht möglich, gelten nur so viele Personen des Geschlechts, das mehrheitlich vertreten ist, als benannt, dass dem Verhältnis nach Satz 5 entsprochen wird; die Anzahl der Vertreter nach Satz 1 Nummer 1 und 2 reduziert sich entsprechend. </a:t>
            </a:r>
          </a:p>
          <a:p>
            <a:pPr marL="269875" lvl="2">
              <a:lnSpc>
                <a:spcPct val="110000"/>
              </a:lnSpc>
              <a:spcBef>
                <a:spcPts val="600"/>
              </a:spcBef>
            </a:pPr>
            <a:r>
              <a:rPr lang="de-DE" sz="1400" i="1" baseline="30000" dirty="0"/>
              <a:t>7</a:t>
            </a:r>
            <a:r>
              <a:rPr lang="de-DE" sz="1400" i="1" dirty="0"/>
              <a:t>Die Vertreter nach Satz 1 dürfen nicht zu mehr als 10 Prozent von Dritten finanziert werden, die Leistungen für die gesetzliche Krankenversicherung oder für die soziale Pflegeversicherung erbringen. </a:t>
            </a:r>
          </a:p>
          <a:p>
            <a:pPr marL="269875" lvl="2">
              <a:lnSpc>
                <a:spcPct val="110000"/>
              </a:lnSpc>
              <a:spcBef>
                <a:spcPts val="600"/>
              </a:spcBef>
            </a:pPr>
            <a:r>
              <a:rPr lang="de-DE" sz="1400" i="1" baseline="30000" dirty="0"/>
              <a:t>8</a:t>
            </a:r>
            <a:r>
              <a:rPr lang="de-DE" sz="1400" i="1" dirty="0"/>
              <a:t>Die Bekanntgabe der Benennung erfolgt gegenüber der oder dem amtierenden Vorsitzenden des Verwaltungsrates, die oder der diese den Benannten zur Kenntnis gibt.</a:t>
            </a:r>
          </a:p>
        </p:txBody>
      </p:sp>
    </p:spTree>
    <p:extLst>
      <p:ext uri="{BB962C8B-B14F-4D97-AF65-F5344CB8AC3E}">
        <p14:creationId xmlns:p14="http://schemas.microsoft.com/office/powerpoint/2010/main" val="66238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Zusammensetzung des Verwaltungsrates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332227"/>
            <a:ext cx="10972800" cy="210447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6"/>
            </a:pPr>
            <a:r>
              <a:rPr lang="de-DE" sz="1400" i="1" baseline="30000" dirty="0"/>
              <a:t>1</a:t>
            </a:r>
            <a:r>
              <a:rPr lang="de-DE" sz="1400" i="1" dirty="0"/>
              <a:t>Beschäftigte des Medizinischen Dienstes, der Krankenkassen oder ihrer Verbände sind nicht wähl- oder benennbar. </a:t>
            </a:r>
          </a:p>
          <a:p>
            <a:pPr marL="268288" lvl="2">
              <a:lnSpc>
                <a:spcPct val="110000"/>
              </a:lnSpc>
              <a:spcBef>
                <a:spcPts val="600"/>
              </a:spcBef>
            </a:pPr>
            <a:r>
              <a:rPr lang="de-DE" sz="1400" i="1" baseline="30000" dirty="0"/>
              <a:t>2</a:t>
            </a:r>
            <a:r>
              <a:rPr lang="de-DE" sz="1400" i="1" dirty="0"/>
              <a:t>Personen, die bereits mehr als ein Ehrenamt in einem Selbstverwaltungsorgan eines Versicherungsträgers, eines Verbandes der Versicherungsträger oder eines anderen Medizinischen Dienstes innehaben, können nicht gewählt oder benannt werden. </a:t>
            </a:r>
          </a:p>
          <a:p>
            <a:pPr marL="268288" lvl="2">
              <a:lnSpc>
                <a:spcPct val="110000"/>
              </a:lnSpc>
              <a:spcBef>
                <a:spcPts val="600"/>
              </a:spcBef>
            </a:pPr>
            <a:r>
              <a:rPr lang="de-DE" sz="1400" i="1" baseline="30000" dirty="0"/>
              <a:t>3</a:t>
            </a:r>
            <a:r>
              <a:rPr lang="de-DE" sz="1400" i="1" dirty="0"/>
              <a:t>§ 51 Absatz 1 Satz 1 Nummer 2 bis 4, Absatz 6 Nummer 2 bis 6 des Vierten Buches gilt entsprechend. </a:t>
            </a:r>
          </a:p>
          <a:p>
            <a:pPr marL="268288" lvl="2">
              <a:lnSpc>
                <a:spcPct val="110000"/>
              </a:lnSpc>
              <a:spcBef>
                <a:spcPts val="600"/>
              </a:spcBef>
            </a:pPr>
            <a:r>
              <a:rPr lang="de-DE" sz="1400" i="1" baseline="30000" dirty="0"/>
              <a:t>4</a:t>
            </a:r>
            <a:r>
              <a:rPr lang="de-DE" sz="1400" i="1" dirty="0"/>
              <a:t>Rechtsbehelfe gegen die Benennung oder die Wahl der Mitglieder des Verwaltungsrates haben keine aufschiebende Wirkung. </a:t>
            </a:r>
          </a:p>
          <a:p>
            <a:pPr marL="268288" lvl="2">
              <a:lnSpc>
                <a:spcPct val="110000"/>
              </a:lnSpc>
              <a:spcBef>
                <a:spcPts val="600"/>
              </a:spcBef>
            </a:pPr>
            <a:r>
              <a:rPr lang="de-DE" sz="1400" i="1" baseline="30000" dirty="0"/>
              <a:t>5</a:t>
            </a:r>
            <a:r>
              <a:rPr lang="de-DE" sz="1400" i="1" dirty="0"/>
              <a:t>§ 57 Absatz 5 bis 7 des Vierten Buches und § 131 Absatz 4 des Sozialgerichtsgesetzes gelten entsprechend.</a:t>
            </a:r>
          </a:p>
        </p:txBody>
      </p:sp>
    </p:spTree>
    <p:extLst>
      <p:ext uri="{BB962C8B-B14F-4D97-AF65-F5344CB8AC3E}">
        <p14:creationId xmlns:p14="http://schemas.microsoft.com/office/powerpoint/2010/main" val="231945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Vorstands</a:t>
            </a:r>
          </a:p>
          <a:p>
            <a:pPr lvl="1"/>
            <a:r>
              <a:rPr lang="de-DE" dirty="0"/>
              <a:t>Geschäftsführung, Haushaltsverantwortung sowie gerichtliche und außergerichtliche Vertretung des MD</a:t>
            </a:r>
          </a:p>
          <a:p>
            <a:pPr lvl="1"/>
            <a:r>
              <a:rPr lang="de-DE" dirty="0"/>
              <a:t>Veröffentlichungspflicht der Bezüge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755406"/>
            <a:ext cx="10976565" cy="312937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279 SGB V</a:t>
            </a:r>
          </a:p>
          <a:p>
            <a:pPr marL="268288" lvl="2" indent="-268288">
              <a:lnSpc>
                <a:spcPct val="110000"/>
              </a:lnSpc>
              <a:spcBef>
                <a:spcPts val="600"/>
              </a:spcBef>
              <a:buFont typeface="+mj-lt"/>
              <a:buAutoNum type="arabicParenBoth" startAt="7"/>
            </a:pPr>
            <a:r>
              <a:rPr lang="de-DE" sz="1400" i="1" baseline="30000" dirty="0"/>
              <a:t>1</a:t>
            </a:r>
            <a:r>
              <a:rPr lang="de-DE" sz="1400" i="1" dirty="0"/>
              <a:t>Der Vorstand wird aus der oder dem Vorstandsvorsitzenden und der Stellvertreterin oder dem Stellvertreter gebildet. </a:t>
            </a:r>
          </a:p>
          <a:p>
            <a:pPr marL="268288" lvl="2">
              <a:lnSpc>
                <a:spcPct val="110000"/>
              </a:lnSpc>
              <a:spcBef>
                <a:spcPts val="600"/>
              </a:spcBef>
            </a:pPr>
            <a:r>
              <a:rPr lang="de-DE" sz="1400" i="1" baseline="30000" dirty="0"/>
              <a:t>2</a:t>
            </a:r>
            <a:r>
              <a:rPr lang="de-DE" sz="1400" i="1" dirty="0"/>
              <a:t>Der Vorstand führt die Geschäfte des Medizinischen Dienstes nach den Richtlinien des Verwaltungsrates. </a:t>
            </a:r>
          </a:p>
          <a:p>
            <a:pPr marL="268288" lvl="2">
              <a:lnSpc>
                <a:spcPct val="110000"/>
              </a:lnSpc>
              <a:spcBef>
                <a:spcPts val="600"/>
              </a:spcBef>
            </a:pPr>
            <a:r>
              <a:rPr lang="de-DE" sz="1400" i="1" baseline="30000" dirty="0"/>
              <a:t>3</a:t>
            </a:r>
            <a:r>
              <a:rPr lang="de-DE" sz="1400" i="1" dirty="0"/>
              <a:t>Der Vorstand stellt den Haushaltsplan auf und vertritt den Medizinischen Dienst gerichtlich und außergerichtlich. </a:t>
            </a:r>
          </a:p>
          <a:p>
            <a:pPr marL="268288" lvl="2">
              <a:lnSpc>
                <a:spcPct val="110000"/>
              </a:lnSpc>
              <a:spcBef>
                <a:spcPts val="600"/>
              </a:spcBef>
            </a:pPr>
            <a:r>
              <a:rPr lang="de-DE" sz="1400" i="1" baseline="30000" dirty="0"/>
              <a:t>4</a:t>
            </a:r>
            <a:r>
              <a:rPr lang="de-DE" sz="1400" i="1" dirty="0"/>
              <a:t>Die Höhe der jährlichen Vergütungen der oder des Vorstandsvorsitzenden und der Stellvertreterin oder des Stellvertreters einschließlich aller Nebenleistungen sowie sämtliche Versorgungsregelungen sind betragsmäßig in einer Übersicht jährlich am 1. März im Bundesanzeiger sowie gleichzeitig auf der Internetseite des betreffenden Medizinischen Dienstes zu veröffentlichen. </a:t>
            </a:r>
          </a:p>
          <a:p>
            <a:pPr marL="268288" lvl="2">
              <a:lnSpc>
                <a:spcPct val="110000"/>
              </a:lnSpc>
              <a:spcBef>
                <a:spcPts val="600"/>
              </a:spcBef>
            </a:pPr>
            <a:r>
              <a:rPr lang="de-DE" sz="1400" i="1" baseline="30000" dirty="0"/>
              <a:t>5</a:t>
            </a:r>
            <a:r>
              <a:rPr lang="de-DE" sz="1400" i="1" dirty="0"/>
              <a:t>Die Art und die Höhe finanzieller Zuwendungen, die der oder dem Vorstandsvorsitzenden und der Stellvertreterin oder dem Stellvertreter im Zusammenhang mit ihrer Vorstandstätigkeit von Dritten gewährt werden, sind der oder dem Vorsitzenden und der oder dem stellvertretenden Vor-sitzenden des Verwaltungsrates mitzuteilen. </a:t>
            </a:r>
          </a:p>
          <a:p>
            <a:pPr marL="268288" lvl="2">
              <a:lnSpc>
                <a:spcPct val="110000"/>
              </a:lnSpc>
              <a:spcBef>
                <a:spcPts val="600"/>
              </a:spcBef>
            </a:pPr>
            <a:r>
              <a:rPr lang="de-DE" sz="1400" i="1" baseline="30000" dirty="0"/>
              <a:t>6</a:t>
            </a:r>
            <a:r>
              <a:rPr lang="de-DE" sz="1400" i="1" dirty="0"/>
              <a:t>§ 35a Absatz 3 und 6a des Vierten Buches gilt entsprechend.</a:t>
            </a:r>
          </a:p>
        </p:txBody>
      </p:sp>
    </p:spTree>
    <p:extLst>
      <p:ext uri="{BB962C8B-B14F-4D97-AF65-F5344CB8AC3E}">
        <p14:creationId xmlns:p14="http://schemas.microsoft.com/office/powerpoint/2010/main" val="2693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Finanzierung (Landes-MD)</a:t>
            </a:r>
          </a:p>
          <a:p>
            <a:pPr lvl="1"/>
            <a:r>
              <a:rPr lang="de-DE" dirty="0"/>
              <a:t>Aufgaben aus dem SGB V – abgesehen von der Beratungstätigkeit für die einzelne Kasse (§ 275 Abs. 4 SGB V) – werden über eine Umlage durch die Landesverbände der Krankenkassen finanziert</a:t>
            </a:r>
          </a:p>
          <a:p>
            <a:pPr lvl="1"/>
            <a:r>
              <a:rPr lang="de-DE" dirty="0"/>
              <a:t>Die Umlage wird in Abhängigkeit von der Anzahl der Mitglieder mit Wohnort im Bereich des MD verteilt</a:t>
            </a:r>
          </a:p>
          <a:p>
            <a:pPr lvl="1"/>
            <a:r>
              <a:rPr lang="de-DE" dirty="0"/>
              <a:t>Die Pflegekassen tragen jeweils die Hälfte des Umlagebetrags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212976"/>
            <a:ext cx="11004576" cy="226452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280 SGB V</a:t>
            </a:r>
          </a:p>
          <a:p>
            <a:pPr marL="268288" lvl="2" indent="-268288">
              <a:lnSpc>
                <a:spcPct val="110000"/>
              </a:lnSpc>
              <a:spcBef>
                <a:spcPts val="600"/>
              </a:spcBef>
              <a:buAutoNum type="arabicParenBoth"/>
            </a:pPr>
            <a:r>
              <a:rPr lang="de-DE" sz="1400" i="1" baseline="30000" dirty="0"/>
              <a:t>1</a:t>
            </a:r>
            <a:r>
              <a:rPr lang="de-DE" sz="1400" i="1" dirty="0"/>
              <a:t>Die erforderlichen Mittel zur Finanzierung der Aufgaben des Medizinischen Dienstes nach § 275 Absatz 1 bis 3b und den § 275a bis 275d werden von den Krankenkassen nach § 279 Absatz 4 Satz 1 durch eine Umlage aufgebracht. </a:t>
            </a:r>
          </a:p>
          <a:p>
            <a:pPr marL="268288" lvl="2">
              <a:lnSpc>
                <a:spcPct val="110000"/>
              </a:lnSpc>
              <a:spcBef>
                <a:spcPts val="600"/>
              </a:spcBef>
            </a:pPr>
            <a:r>
              <a:rPr lang="de-DE" sz="1400" i="1" baseline="30000" dirty="0"/>
              <a:t>2</a:t>
            </a:r>
            <a:r>
              <a:rPr lang="de-DE" sz="1400" i="1" dirty="0"/>
              <a:t>Die Mittel sind im Verhältnis der Zahl der Mitglieder der einzelnen Krankenkassen mit Wohnort im Einzugsbereich des Medizinischen Dienstes aufzuteilen. </a:t>
            </a:r>
          </a:p>
          <a:p>
            <a:pPr marL="268288" lvl="2">
              <a:lnSpc>
                <a:spcPct val="110000"/>
              </a:lnSpc>
              <a:spcBef>
                <a:spcPts val="600"/>
              </a:spcBef>
            </a:pPr>
            <a:r>
              <a:rPr lang="de-DE" sz="1400" i="1" baseline="30000" dirty="0"/>
              <a:t>3</a:t>
            </a:r>
            <a:r>
              <a:rPr lang="de-DE" sz="1400" i="1" dirty="0"/>
              <a:t>Die Zahl der nach Satz 2 maßgeblichen Mitglieder der Krankenkassen ist nach dem Vordruck KM 6 der Statistik über die Versicherten in der gesetzlichen Krankenversicherung jeweils zum 1. Juli eines Jahres zu bestimmen. </a:t>
            </a:r>
          </a:p>
          <a:p>
            <a:pPr marL="268288" lvl="2">
              <a:lnSpc>
                <a:spcPct val="110000"/>
              </a:lnSpc>
              <a:spcBef>
                <a:spcPts val="600"/>
              </a:spcBef>
            </a:pPr>
            <a:r>
              <a:rPr lang="de-DE" sz="1400" i="1" baseline="30000" dirty="0"/>
              <a:t>4</a:t>
            </a:r>
            <a:r>
              <a:rPr lang="de-DE" sz="1400" i="1" dirty="0"/>
              <a:t>Die Pflegekassen tragen die Hälfte der Umlage nach Satz 1.</a:t>
            </a:r>
          </a:p>
        </p:txBody>
      </p:sp>
    </p:spTree>
    <p:extLst>
      <p:ext uri="{BB962C8B-B14F-4D97-AF65-F5344CB8AC3E}">
        <p14:creationId xmlns:p14="http://schemas.microsoft.com/office/powerpoint/2010/main" val="96805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Finanzierung (Landes-MD)</a:t>
            </a:r>
          </a:p>
          <a:p>
            <a:pPr lvl="1"/>
            <a:r>
              <a:rPr lang="de-DE" dirty="0"/>
              <a:t>Bestimmte Leistungen sind vom jeweiligen Auftraggeber aufwandsbezogen zu erstatten:</a:t>
            </a:r>
          </a:p>
          <a:p>
            <a:pPr lvl="2"/>
            <a:r>
              <a:rPr lang="de-DE" dirty="0"/>
              <a:t>Beratungstätigkeiten für die einzelne Kasse nach § 275 Abs. 4 SGB V </a:t>
            </a:r>
          </a:p>
          <a:p>
            <a:pPr lvl="2"/>
            <a:r>
              <a:rPr lang="de-DE" dirty="0"/>
              <a:t>Durch das Land im Rahmen der Krankenhausplanung beauftragte Kontrollen (§ 275a Absatz 4 SGB V)</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293767"/>
            <a:ext cx="10972800" cy="202753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280 SGB V</a:t>
            </a:r>
          </a:p>
          <a:p>
            <a:pPr marL="342900" lvl="2" indent="-342900">
              <a:lnSpc>
                <a:spcPct val="110000"/>
              </a:lnSpc>
              <a:spcBef>
                <a:spcPts val="600"/>
              </a:spcBef>
              <a:buAutoNum type="arabicParenBoth" startAt="2"/>
            </a:pPr>
            <a:r>
              <a:rPr lang="de-DE" sz="1400" i="1" baseline="30000" dirty="0"/>
              <a:t>1</a:t>
            </a:r>
            <a:r>
              <a:rPr lang="de-DE" sz="1400" i="1" dirty="0"/>
              <a:t>Die Leistungen des Medizinischen Dienstes oder anderer Gutachterdienste im Rahmen der ihnen nach § 275 Absatz 4 von den Krankenkassen übertragenen Aufgaben sind von dem jeweiligen Auftraggeber durch aufwandsorientierte Nutzerentgelte zu vergüten. </a:t>
            </a:r>
          </a:p>
          <a:p>
            <a:pPr marL="360363" lvl="2">
              <a:lnSpc>
                <a:spcPct val="110000"/>
              </a:lnSpc>
              <a:spcBef>
                <a:spcPts val="600"/>
              </a:spcBef>
            </a:pPr>
            <a:r>
              <a:rPr lang="de-DE" sz="1400" i="1" baseline="30000" dirty="0"/>
              <a:t>2</a:t>
            </a:r>
            <a:r>
              <a:rPr lang="de-DE" sz="1400" i="1" dirty="0"/>
              <a:t>Dies gilt auch für Kontrollen des Medizinischen Dienstes nach § 275a Absatz 4. </a:t>
            </a:r>
          </a:p>
          <a:p>
            <a:pPr marL="360363" lvl="2">
              <a:lnSpc>
                <a:spcPct val="110000"/>
              </a:lnSpc>
              <a:spcBef>
                <a:spcPts val="600"/>
              </a:spcBef>
            </a:pPr>
            <a:r>
              <a:rPr lang="de-DE" sz="1400" i="1" baseline="30000" dirty="0"/>
              <a:t>3</a:t>
            </a:r>
            <a:r>
              <a:rPr lang="de-DE" sz="1400" i="1" dirty="0"/>
              <a:t>Eine Verwendung von Umlagemitteln nach Absatz 1 Satz 1 zur Finanzierung dieser Aufgaben ist auszuschließen. </a:t>
            </a:r>
          </a:p>
          <a:p>
            <a:pPr marL="360363" lvl="2">
              <a:lnSpc>
                <a:spcPct val="110000"/>
              </a:lnSpc>
              <a:spcBef>
                <a:spcPts val="600"/>
              </a:spcBef>
            </a:pPr>
            <a:r>
              <a:rPr lang="de-DE" sz="1400" i="1" baseline="30000" dirty="0"/>
              <a:t>4</a:t>
            </a:r>
            <a:r>
              <a:rPr lang="de-DE" sz="1400" i="1" dirty="0"/>
              <a:t>Werden dem Medizinischen Dienst Aufgaben übertragen, die die Prüfung von Ansprüchen gegenüber anderen Stellen betreffen, die nicht zur Leistung der Umlage nach Absatz 1 Satz 1 verpflichtet sind, sind ihm die hierdurch entstehenden Kosten von diesen Stellen zu erstatten.</a:t>
            </a:r>
          </a:p>
        </p:txBody>
      </p:sp>
    </p:spTree>
    <p:extLst>
      <p:ext uri="{BB962C8B-B14F-4D97-AF65-F5344CB8AC3E}">
        <p14:creationId xmlns:p14="http://schemas.microsoft.com/office/powerpoint/2010/main" val="146584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Finanzierung (Landes-MD)</a:t>
            </a:r>
          </a:p>
          <a:p>
            <a:pPr lvl="1"/>
            <a:r>
              <a:rPr lang="de-DE" dirty="0"/>
              <a:t>Querverweise zu Details der Haushaltführung mit der Maßgabe der Genehmigungspflicht des Haushaltes durch die Aufsichtsbehörde</a:t>
            </a:r>
          </a:p>
          <a:p>
            <a:pPr lvl="1"/>
            <a:r>
              <a:rPr lang="de-DE" dirty="0"/>
              <a:t>Bestimmung der obersten Landesbehörde als Aufsicht</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00528"/>
            <a:ext cx="10972800" cy="360335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280 SGB V</a:t>
            </a:r>
            <a:endParaRPr lang="de-DE" sz="1400" i="1" baseline="30000" dirty="0"/>
          </a:p>
          <a:p>
            <a:pPr marL="342900" lvl="2" indent="-342900">
              <a:lnSpc>
                <a:spcPct val="110000"/>
              </a:lnSpc>
              <a:spcBef>
                <a:spcPts val="600"/>
              </a:spcBef>
              <a:buFont typeface="+mj-lt"/>
              <a:buAutoNum type="arabicParenBoth" startAt="3"/>
            </a:pPr>
            <a:r>
              <a:rPr lang="de-DE" sz="1400" i="1" baseline="30000" dirty="0"/>
              <a:t>1</a:t>
            </a:r>
            <a:r>
              <a:rPr lang="de-DE" sz="1400" i="1" dirty="0"/>
              <a:t>Für das Haushalts- und Rechnungswesen einschließlich der Statistiken gelten die §§ 67 bis 69 und 70 Absatz 5 des Vierten Buches mit der Maßgabe, dass der Haushaltsplan der Genehmigung der zuständigen Aufsichtsbehörde bedarf, § 72 Absatz 1 und 2 Satz 1 erster Halbsatz des Vierten Buches, § 73 Absatz 1, 2 Satz 1 erster Halbsatz und Absatz 3 des Vierten Buches, die §§ 74 bis 76 Absatz 1 und 2 des Vierten Buches, § 77 Absatz 1 Satz 1 und 2 des Vierten Buches und § 79 Absatz 1 und 2 in Verbindung mit Absatz 3a des Vierten Buches sowie die auf Grund des § 78 des Vierten Buches erlassenen Rechtsverordnungen entsprechend. </a:t>
            </a:r>
          </a:p>
          <a:p>
            <a:pPr marL="360363" lvl="2">
              <a:lnSpc>
                <a:spcPct val="110000"/>
              </a:lnSpc>
              <a:spcBef>
                <a:spcPts val="600"/>
              </a:spcBef>
            </a:pPr>
            <a:r>
              <a:rPr lang="de-DE" sz="1400" i="1" baseline="30000" dirty="0"/>
              <a:t>2</a:t>
            </a:r>
            <a:r>
              <a:rPr lang="de-DE" sz="1400" i="1" dirty="0"/>
              <a:t>Für die Bildung von Rückstellungen und Deckungskapital von Altersversorgungsverpflichtungen gelten die §§ 171e sowie 12 Absatz 1 und 1a der Sozialversicherungs-Rechnungsverordnung entsprechend. </a:t>
            </a:r>
          </a:p>
          <a:p>
            <a:pPr marL="360363" lvl="2">
              <a:lnSpc>
                <a:spcPct val="110000"/>
              </a:lnSpc>
              <a:spcBef>
                <a:spcPts val="600"/>
              </a:spcBef>
            </a:pPr>
            <a:r>
              <a:rPr lang="de-DE" sz="1400" i="1" baseline="30000" dirty="0"/>
              <a:t>3</a:t>
            </a:r>
            <a:r>
              <a:rPr lang="de-DE" sz="1400" i="1" dirty="0"/>
              <a:t>Für das Vermögen gelten die §§ 80 und 85 des Vierten Buches sowie § 220 Absatz 1 Satz 2 entsprechend.</a:t>
            </a:r>
          </a:p>
          <a:p>
            <a:pPr marL="342900" lvl="2" indent="-342900">
              <a:lnSpc>
                <a:spcPct val="110000"/>
              </a:lnSpc>
              <a:spcBef>
                <a:spcPts val="600"/>
              </a:spcBef>
              <a:buFont typeface="+mj-lt"/>
              <a:buAutoNum type="arabicParenBoth" startAt="4"/>
            </a:pPr>
            <a:r>
              <a:rPr lang="de-DE" sz="1400" i="1" baseline="30000" dirty="0"/>
              <a:t>1</a:t>
            </a:r>
            <a:r>
              <a:rPr lang="de-DE" sz="1400" i="1" dirty="0"/>
              <a:t>Der Medizinische Dienst untersteht der Aufsicht der für die Sozialversicherung zuständigen obersten Verwaltungsbehörde des Landes, in dem er seinen Sitz hat. </a:t>
            </a:r>
          </a:p>
          <a:p>
            <a:pPr marL="360363" lvl="3">
              <a:lnSpc>
                <a:spcPct val="110000"/>
              </a:lnSpc>
              <a:spcBef>
                <a:spcPts val="600"/>
              </a:spcBef>
            </a:pPr>
            <a:r>
              <a:rPr lang="de-DE" sz="1400" i="1" baseline="30000" dirty="0"/>
              <a:t>2</a:t>
            </a:r>
            <a:r>
              <a:rPr lang="de-DE" sz="1400" i="1" dirty="0"/>
              <a:t>Die Aufsicht erstreckt sich auf die Beachtung von Gesetzen und sonstigem Recht. </a:t>
            </a:r>
          </a:p>
          <a:p>
            <a:pPr marL="360363" lvl="3">
              <a:lnSpc>
                <a:spcPct val="110000"/>
              </a:lnSpc>
              <a:spcBef>
                <a:spcPts val="600"/>
              </a:spcBef>
            </a:pPr>
            <a:r>
              <a:rPr lang="de-DE" sz="1400" i="1" baseline="30000" dirty="0"/>
              <a:t>3</a:t>
            </a:r>
            <a:r>
              <a:rPr lang="de-DE" sz="1400" i="1" dirty="0"/>
              <a:t>Die §§ 88 und 89 des Vierten Buches sowie § 274 gelten entsprechend. § 275 Absatz 5 ist zu beachten.</a:t>
            </a:r>
          </a:p>
        </p:txBody>
      </p:sp>
    </p:spTree>
    <p:extLst>
      <p:ext uri="{BB962C8B-B14F-4D97-AF65-F5344CB8AC3E}">
        <p14:creationId xmlns:p14="http://schemas.microsoft.com/office/powerpoint/2010/main" val="414851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Körperschaft öffentlichen Rechts mit Landes-MD als Mitglieder</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29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95400" y="2276872"/>
            <a:ext cx="10887000" cy="92569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281 SGB V</a:t>
            </a:r>
          </a:p>
          <a:p>
            <a:pPr marL="268288" lvl="2" indent="-268288">
              <a:lnSpc>
                <a:spcPct val="110000"/>
              </a:lnSpc>
              <a:spcBef>
                <a:spcPts val="600"/>
              </a:spcBef>
            </a:pPr>
            <a:r>
              <a:rPr lang="de-DE" sz="1400" i="1" dirty="0"/>
              <a:t>(1) 	</a:t>
            </a:r>
            <a:r>
              <a:rPr lang="de-DE" sz="1400" i="1" baseline="30000" dirty="0"/>
              <a:t>1</a:t>
            </a:r>
            <a:r>
              <a:rPr lang="de-DE" sz="1400" i="1" dirty="0"/>
              <a:t>Der Medizinische Dienst Bund ist eine Körperschaft des öffentlichen Rechts. </a:t>
            </a:r>
          </a:p>
          <a:p>
            <a:pPr marL="268288" lvl="2">
              <a:lnSpc>
                <a:spcPct val="110000"/>
              </a:lnSpc>
              <a:spcBef>
                <a:spcPts val="600"/>
              </a:spcBef>
            </a:pPr>
            <a:r>
              <a:rPr lang="de-DE" sz="1400" i="1" baseline="30000" dirty="0"/>
              <a:t>2</a:t>
            </a:r>
            <a:r>
              <a:rPr lang="de-DE" sz="1400" i="1" dirty="0"/>
              <a:t>Mitglieder des Medizinischen Dienstes Bund sind die Medizinischen Dienste.</a:t>
            </a:r>
          </a:p>
        </p:txBody>
      </p:sp>
    </p:spTree>
    <p:extLst>
      <p:ext uri="{BB962C8B-B14F-4D97-AF65-F5344CB8AC3E}">
        <p14:creationId xmlns:p14="http://schemas.microsoft.com/office/powerpoint/2010/main" val="3070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3</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Anpassung des AOP-Kataloges</a:t>
            </a:r>
          </a:p>
          <a:p>
            <a:pPr marL="179388" indent="-179388">
              <a:spcBef>
                <a:spcPts val="300"/>
              </a:spcBef>
              <a:buBlip>
                <a:blip r:embed="rId2"/>
              </a:buBlip>
            </a:pPr>
            <a:r>
              <a:rPr lang="de-DE" sz="1400" dirty="0"/>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t>Unabhängigkeit des Medizinischen Dienstes</a:t>
            </a:r>
            <a:endParaRPr lang="de-DE" sz="1600" dirty="0">
              <a:solidFill>
                <a:schemeClr val="tx1"/>
              </a:solidFill>
            </a:endParaRP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t>Einheitliche Rechtsform</a:t>
            </a:r>
          </a:p>
          <a:p>
            <a:pPr marL="179388" lvl="1" indent="-179388">
              <a:spcBef>
                <a:spcPts val="300"/>
              </a:spcBef>
              <a:buBlip>
                <a:blip r:embed="rId2"/>
              </a:buBlip>
            </a:pPr>
            <a:r>
              <a:rPr lang="de-DE" sz="1400" dirty="0"/>
              <a:t>Besetzung Verwaltungsrat</a:t>
            </a:r>
          </a:p>
          <a:p>
            <a:pPr marL="179388" lvl="1" indent="-179388">
              <a:spcBef>
                <a:spcPts val="300"/>
              </a:spcBef>
              <a:buBlip>
                <a:blip r:embed="rId2"/>
              </a:buBlip>
            </a:pPr>
            <a:r>
              <a:rPr lang="de-DE" sz="1400" dirty="0"/>
              <a:t>Interne Richtlinienhoheit</a:t>
            </a:r>
          </a:p>
          <a:p>
            <a:pPr marL="179388" lvl="1" indent="-179388">
              <a:spcBef>
                <a:spcPts val="300"/>
              </a:spcBef>
              <a:buBlip>
                <a:blip r:embed="rId2"/>
              </a:buBlip>
            </a:pPr>
            <a:r>
              <a:rPr lang="de-DE" sz="1400" dirty="0"/>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Verbot der Rechnungsänderung</a:t>
            </a:r>
          </a:p>
          <a:p>
            <a:pPr marL="179388" indent="-179388">
              <a:spcBef>
                <a:spcPts val="300"/>
              </a:spcBef>
              <a:buBlip>
                <a:blip r:embed="rId2"/>
              </a:buBlip>
            </a:pPr>
            <a:r>
              <a:rPr lang="de-DE" sz="1400" dirty="0"/>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Einführung maximaler Prüfquoten</a:t>
            </a:r>
          </a:p>
          <a:p>
            <a:pPr marL="179388" lvl="1" indent="-179388">
              <a:spcBef>
                <a:spcPts val="300"/>
              </a:spcBef>
              <a:buBlip>
                <a:blip r:embed="rId2"/>
              </a:buBlip>
            </a:pPr>
            <a:r>
              <a:rPr lang="de-DE" sz="1400" dirty="0"/>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Fallabschließende Prüfung</a:t>
            </a:r>
          </a:p>
          <a:p>
            <a:pPr marL="179388" indent="-179388">
              <a:spcBef>
                <a:spcPts val="300"/>
              </a:spcBef>
              <a:buBlip>
                <a:blip r:embed="rId2"/>
              </a:buBlip>
            </a:pPr>
            <a:r>
              <a:rPr lang="de-DE" sz="1400" dirty="0"/>
              <a:t>Verbot der Nachprüfung</a:t>
            </a:r>
          </a:p>
          <a:p>
            <a:pPr marL="179388" indent="-179388">
              <a:spcBef>
                <a:spcPts val="300"/>
              </a:spcBef>
              <a:buBlip>
                <a:blip r:embed="rId2"/>
              </a:buBlip>
            </a:pPr>
            <a:r>
              <a:rPr lang="de-DE" sz="1400" dirty="0"/>
              <a:t>Verpflichtende Umsetzung</a:t>
            </a:r>
          </a:p>
          <a:p>
            <a:pPr marL="179388" indent="-179388">
              <a:spcBef>
                <a:spcPts val="300"/>
              </a:spcBef>
              <a:buBlip>
                <a:blip r:embed="rId2"/>
              </a:buBlip>
            </a:pPr>
            <a:r>
              <a:rPr lang="de-DE" sz="1400" dirty="0"/>
              <a:t>Aufrechnungsverbot</a:t>
            </a:r>
          </a:p>
          <a:p>
            <a:pPr marL="179388" indent="-179388">
              <a:spcBef>
                <a:spcPts val="300"/>
              </a:spcBef>
              <a:buBlip>
                <a:blip r:embed="rId2"/>
              </a:buBlip>
            </a:pPr>
            <a:r>
              <a:rPr lang="de-DE" sz="1400" dirty="0"/>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Verfahrensordnung für DIMDI</a:t>
            </a:r>
          </a:p>
          <a:p>
            <a:pPr marL="179388" indent="-179388">
              <a:spcBef>
                <a:spcPts val="300"/>
              </a:spcBef>
              <a:buBlip>
                <a:blip r:embed="rId2"/>
              </a:buBlip>
            </a:pPr>
            <a:r>
              <a:rPr lang="de-DE" sz="1400" dirty="0"/>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chemeClr val="tx1"/>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t>Datenübermittlung</a:t>
            </a:r>
          </a:p>
          <a:p>
            <a:pPr marL="179388" indent="-179388">
              <a:spcBef>
                <a:spcPts val="300"/>
              </a:spcBef>
              <a:buBlip>
                <a:blip r:embed="rId2"/>
              </a:buBlip>
            </a:pPr>
            <a:r>
              <a:rPr lang="de-DE" sz="1400" dirty="0"/>
              <a:t>Statistiken des GKV-SV</a:t>
            </a:r>
          </a:p>
          <a:p>
            <a:pPr marL="179388" indent="-179388">
              <a:spcBef>
                <a:spcPts val="300"/>
              </a:spcBef>
              <a:buBlip>
                <a:blip r:embed="rId2"/>
              </a:buBlip>
            </a:pPr>
            <a:r>
              <a:rPr lang="de-DE" sz="1400" dirty="0"/>
              <a:t>Gemeinsamer Bericht GKV-DKG zu Auswirkungen</a:t>
            </a:r>
          </a:p>
        </p:txBody>
      </p:sp>
      <p:sp>
        <p:nvSpPr>
          <p:cNvPr id="22" name="Rechteck 21">
            <a:extLst>
              <a:ext uri="{FF2B5EF4-FFF2-40B4-BE49-F238E27FC236}">
                <a16:creationId xmlns:a16="http://schemas.microsoft.com/office/drawing/2014/main" id="{4F62924D-8DCA-4ECA-93AA-E81A8D5D6C24}"/>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5" name="Rechteck 24">
            <a:extLst>
              <a:ext uri="{FF2B5EF4-FFF2-40B4-BE49-F238E27FC236}">
                <a16:creationId xmlns:a16="http://schemas.microsoft.com/office/drawing/2014/main" id="{9747510E-0ABC-4F59-A7E6-8AFF5E73C7DD}"/>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42899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up)">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up)">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ldLvl="5" animBg="1" autoUpdateAnimBg="0"/>
      <p:bldP spid="15" grpId="0" animBg="1"/>
      <p:bldP spid="16" grpId="0" bldLvl="5" animBg="1" autoUpdateAnimBg="0"/>
      <p:bldP spid="17" grpId="0" animBg="1"/>
      <p:bldP spid="18" grpId="0" bldLvl="5" animBg="1" autoUpdateAnimBg="0"/>
      <p:bldP spid="19" grpId="0" animBg="1"/>
      <p:bldP spid="20" grpId="0" bldLvl="5" animBg="1" autoUpdateAnimBg="0"/>
      <p:bldP spid="23" grpId="0" animBg="1"/>
      <p:bldP spid="24" grpId="0" bldLvl="5" animBg="1" autoUpdateAnimBg="0"/>
      <p:bldP spid="31" grpId="0" animBg="1"/>
      <p:bldP spid="32" grpId="0" bldLvl="5" animBg="1" autoUpdateAnimBg="0"/>
      <p:bldP spid="33" grpId="0" animBg="1"/>
      <p:bldP spid="34" grpId="0" bldLvl="5" animBg="1" autoUpdateAnimBg="0"/>
      <p:bldP spid="22" grpId="0" animBg="1"/>
      <p:bldP spid="25" grpId="0" bldLvl="5"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Finanzierung über eine Umlage der Landes-MD</a:t>
            </a:r>
          </a:p>
          <a:p>
            <a:pPr lvl="1"/>
            <a:r>
              <a:rPr lang="de-DE" dirty="0"/>
              <a:t>Höhe der Umlage ergibt sich aus den Mitgliedszahlen der den Landes-MD tragenden Kassen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95400" y="2717398"/>
            <a:ext cx="10887000" cy="368029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281 SGB V</a:t>
            </a:r>
          </a:p>
          <a:p>
            <a:pPr marL="342900" lvl="2" indent="-342900">
              <a:lnSpc>
                <a:spcPct val="110000"/>
              </a:lnSpc>
              <a:spcBef>
                <a:spcPts val="600"/>
              </a:spcBef>
              <a:buAutoNum type="arabicParenBoth" startAt="2"/>
            </a:pPr>
            <a:r>
              <a:rPr lang="de-DE" sz="1400" i="1" baseline="30000" dirty="0"/>
              <a:t>1</a:t>
            </a:r>
            <a:r>
              <a:rPr lang="de-DE" sz="1400" i="1" dirty="0"/>
              <a:t>Die zur Finanzierung der Aufgaben des Medizinischen Dienstes Bund erforderlichen Mittel werden von den Medizinischen Diensten und der Deutschen Rentenversicherung Knappschaft-Bahn-See durch eine Umlage aufgebracht. </a:t>
            </a:r>
          </a:p>
          <a:p>
            <a:pPr marL="360363" lvl="3">
              <a:lnSpc>
                <a:spcPct val="110000"/>
              </a:lnSpc>
              <a:spcBef>
                <a:spcPts val="600"/>
              </a:spcBef>
            </a:pPr>
            <a:r>
              <a:rPr lang="de-DE" sz="1400" i="1" baseline="30000" dirty="0"/>
              <a:t>2</a:t>
            </a:r>
            <a:r>
              <a:rPr lang="de-DE" sz="1400" i="1" dirty="0"/>
              <a:t>Die Mittel sind im Verhältnis der Zahl der Mitglieder der Krankenkassen nach § 279 Absatz 4 Satz 1 mit Wohnort im Einzugsbereich des Medizinischen Dienstes einerseits und der Mitglieder der Deutschen Rentenversicherung Knappschaft-Bahn-See andererseits aufzubringen. </a:t>
            </a:r>
          </a:p>
          <a:p>
            <a:pPr marL="360363" lvl="3">
              <a:lnSpc>
                <a:spcPct val="110000"/>
              </a:lnSpc>
              <a:spcBef>
                <a:spcPts val="600"/>
              </a:spcBef>
            </a:pPr>
            <a:r>
              <a:rPr lang="de-DE" sz="1400" i="1" baseline="30000" dirty="0"/>
              <a:t>3</a:t>
            </a:r>
            <a:r>
              <a:rPr lang="de-DE" sz="1400" i="1" dirty="0"/>
              <a:t>Die Zahl der nach Satz 2 maßgeblichen Mitglieder ist nach dem Vordruck KM 6 der Statistik über die Versicherten in der gesetzlichen Krankenversicherung jeweils zum 1. Juli eines Jahres zu bestimmen. </a:t>
            </a:r>
          </a:p>
          <a:p>
            <a:pPr marL="360363" lvl="3">
              <a:lnSpc>
                <a:spcPct val="110000"/>
              </a:lnSpc>
              <a:spcBef>
                <a:spcPts val="600"/>
              </a:spcBef>
            </a:pPr>
            <a:r>
              <a:rPr lang="de-DE" sz="1400" i="1" baseline="30000" dirty="0"/>
              <a:t>4</a:t>
            </a:r>
            <a:r>
              <a:rPr lang="de-DE" sz="1400" i="1" dirty="0"/>
              <a:t>§ 217d Absatz 2 gilt entsprechend. </a:t>
            </a:r>
          </a:p>
          <a:p>
            <a:pPr marL="360363" lvl="3">
              <a:lnSpc>
                <a:spcPct val="110000"/>
              </a:lnSpc>
              <a:spcBef>
                <a:spcPts val="600"/>
              </a:spcBef>
            </a:pPr>
            <a:r>
              <a:rPr lang="de-DE" sz="1400" i="1" baseline="30000" dirty="0"/>
              <a:t>5</a:t>
            </a:r>
            <a:r>
              <a:rPr lang="de-DE" sz="1400" i="1" dirty="0"/>
              <a:t>§ 70 Absatz 5 des Vierten Buches gilt mit der Maßgabe entsprechend, dass der Haushaltsplan der Genehmigung der zuständigen Aufsichtsbehörde bedarf. </a:t>
            </a:r>
          </a:p>
          <a:p>
            <a:pPr marL="360363" lvl="3">
              <a:lnSpc>
                <a:spcPct val="110000"/>
              </a:lnSpc>
              <a:spcBef>
                <a:spcPts val="600"/>
              </a:spcBef>
            </a:pPr>
            <a:r>
              <a:rPr lang="de-DE" sz="1400" i="1" baseline="30000" dirty="0"/>
              <a:t>6</a:t>
            </a:r>
            <a:r>
              <a:rPr lang="de-DE" sz="1400" i="1" dirty="0"/>
              <a:t>Das Nähere zur Finanzierung regelt die Satzung nach § 282 Absatz 3 Satz 1 Nummer 1. </a:t>
            </a:r>
          </a:p>
          <a:p>
            <a:pPr marL="360363" lvl="3">
              <a:lnSpc>
                <a:spcPct val="110000"/>
              </a:lnSpc>
              <a:spcBef>
                <a:spcPts val="600"/>
              </a:spcBef>
            </a:pPr>
            <a:r>
              <a:rPr lang="de-DE" sz="1400" i="1" baseline="30000" dirty="0"/>
              <a:t>7</a:t>
            </a:r>
            <a:r>
              <a:rPr lang="de-DE" sz="1400" i="1" dirty="0"/>
              <a:t>Für die Bildung von Rückstellungen und Deckungskapital von Altersversorgungsverpflichtungen gelten die §§ 171e sowie 12 Absatz 1 und 1a der Sozialversicherungs-Rechnungsverordnung entsprechend..</a:t>
            </a:r>
          </a:p>
        </p:txBody>
      </p:sp>
    </p:spTree>
    <p:extLst>
      <p:ext uri="{BB962C8B-B14F-4D97-AF65-F5344CB8AC3E}">
        <p14:creationId xmlns:p14="http://schemas.microsoft.com/office/powerpoint/2010/main" val="306675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Die Aufsicht erfolgt durch das Bundesministerium für Gesundheit</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406946"/>
            <a:ext cx="10972800" cy="155355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281 SGB V</a:t>
            </a:r>
          </a:p>
          <a:p>
            <a:pPr marL="268288" lvl="2" indent="-268288">
              <a:lnSpc>
                <a:spcPct val="110000"/>
              </a:lnSpc>
              <a:spcBef>
                <a:spcPts val="600"/>
              </a:spcBef>
            </a:pPr>
            <a:r>
              <a:rPr lang="de-DE" sz="1400" i="1" dirty="0"/>
              <a:t>(3) 	</a:t>
            </a:r>
            <a:r>
              <a:rPr lang="de-DE" sz="1400" i="1" baseline="30000" dirty="0"/>
              <a:t>1</a:t>
            </a:r>
            <a:r>
              <a:rPr lang="de-DE" sz="1400" i="1" dirty="0"/>
              <a:t>Der Medizinische Dienst Bund untersteht der Aufsicht des Bundesministeriums für Gesundheit. </a:t>
            </a:r>
          </a:p>
          <a:p>
            <a:pPr marL="268288" lvl="2">
              <a:lnSpc>
                <a:spcPct val="110000"/>
              </a:lnSpc>
              <a:spcBef>
                <a:spcPts val="600"/>
              </a:spcBef>
            </a:pPr>
            <a:r>
              <a:rPr lang="de-DE" sz="1400" i="1" baseline="30000" dirty="0"/>
              <a:t>2</a:t>
            </a:r>
            <a:r>
              <a:rPr lang="de-DE" sz="1400" i="1" dirty="0"/>
              <a:t>Die Aufsicht erstreckt sich auf die Beachtung von Gesetzen und sonstigem Recht.</a:t>
            </a:r>
          </a:p>
          <a:p>
            <a:pPr marL="268288" lvl="2">
              <a:lnSpc>
                <a:spcPct val="110000"/>
              </a:lnSpc>
              <a:spcBef>
                <a:spcPts val="600"/>
              </a:spcBef>
            </a:pPr>
            <a:r>
              <a:rPr lang="de-DE" sz="1400" i="1" baseline="30000" dirty="0"/>
              <a:t>3</a:t>
            </a:r>
            <a:r>
              <a:rPr lang="de-DE" sz="1400" i="1" dirty="0"/>
              <a:t>§ 217d Absatz 3, die §§ 217g bis 217j, § 219 und § 274 gelten entsprechend. </a:t>
            </a:r>
          </a:p>
          <a:p>
            <a:pPr marL="268288" lvl="2">
              <a:lnSpc>
                <a:spcPct val="110000"/>
              </a:lnSpc>
              <a:spcBef>
                <a:spcPts val="600"/>
              </a:spcBef>
            </a:pPr>
            <a:r>
              <a:rPr lang="de-DE" sz="1400" i="1" baseline="30000" dirty="0"/>
              <a:t>4</a:t>
            </a:r>
            <a:r>
              <a:rPr lang="de-DE" sz="1400" i="1" dirty="0"/>
              <a:t>§ 275 Absatz 5 ist zu beachten.</a:t>
            </a:r>
          </a:p>
        </p:txBody>
      </p:sp>
    </p:spTree>
    <p:extLst>
      <p:ext uri="{BB962C8B-B14F-4D97-AF65-F5344CB8AC3E}">
        <p14:creationId xmlns:p14="http://schemas.microsoft.com/office/powerpoint/2010/main" val="29116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Organe sind Verwaltungsrat und Vorstand</a:t>
            </a:r>
          </a:p>
          <a:p>
            <a:pPr lvl="1"/>
            <a:r>
              <a:rPr lang="de-DE" dirty="0"/>
              <a:t>Zusammensetzung des Verwaltungsrates</a:t>
            </a:r>
          </a:p>
          <a:p>
            <a:pPr lvl="2"/>
            <a:r>
              <a:rPr lang="de-DE" dirty="0"/>
              <a:t>Wahl durch die Vertreter der Verwaltungsräte in den Landes-MD und zwar</a:t>
            </a:r>
          </a:p>
          <a:p>
            <a:pPr lvl="3"/>
            <a:r>
              <a:rPr lang="de-DE" dirty="0"/>
              <a:t>16 durch die jeweiligen Kassenvertreter</a:t>
            </a:r>
          </a:p>
          <a:p>
            <a:pPr lvl="3"/>
            <a:r>
              <a:rPr lang="de-DE" dirty="0"/>
              <a:t>5 durch die jeweiligen Patientenvertreter</a:t>
            </a:r>
          </a:p>
          <a:p>
            <a:pPr lvl="3"/>
            <a:r>
              <a:rPr lang="de-DE" dirty="0"/>
              <a:t>2 durch die jeweiligen Vertreter der Pflegeverbände und Ärztekammer</a:t>
            </a:r>
          </a:p>
          <a:p>
            <a:pPr lvl="2"/>
            <a:r>
              <a:rPr lang="de-DE" dirty="0"/>
              <a:t>Das Stimmgewicht der Vertreter der jeweiligen Landes-MD richtet sich nach den Mitgliederzahlen der jeweiligen Kassen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872003"/>
            <a:ext cx="10972800" cy="249535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268288" lvl="2" indent="-268288">
              <a:lnSpc>
                <a:spcPct val="110000"/>
              </a:lnSpc>
              <a:spcBef>
                <a:spcPts val="600"/>
              </a:spcBef>
            </a:pPr>
            <a:r>
              <a:rPr lang="de-DE" sz="1400" i="1" dirty="0"/>
              <a:t>(1) 	Organe des Medizinischen Dienstes Bund sind der Verwaltungsrat und der Vorstand.</a:t>
            </a:r>
          </a:p>
          <a:p>
            <a:pPr marL="268288" lvl="2" indent="-268288">
              <a:lnSpc>
                <a:spcPct val="110000"/>
              </a:lnSpc>
              <a:spcBef>
                <a:spcPts val="600"/>
              </a:spcBef>
              <a:buAutoNum type="arabicParenBoth" startAt="2"/>
            </a:pPr>
            <a:r>
              <a:rPr lang="de-DE" sz="1400" i="1" baseline="30000" dirty="0"/>
              <a:t>1</a:t>
            </a:r>
            <a:r>
              <a:rPr lang="de-DE" sz="1400" i="1" dirty="0"/>
              <a:t>Der Verwaltungsrat besteht aus 23 Vertretern. </a:t>
            </a:r>
          </a:p>
          <a:p>
            <a:pPr marL="268288" lvl="2">
              <a:lnSpc>
                <a:spcPct val="110000"/>
              </a:lnSpc>
              <a:spcBef>
                <a:spcPts val="600"/>
              </a:spcBef>
            </a:pPr>
            <a:r>
              <a:rPr lang="de-DE" sz="1400" i="1" baseline="30000" dirty="0"/>
              <a:t>2</a:t>
            </a:r>
            <a:r>
              <a:rPr lang="de-DE" sz="1400" i="1" dirty="0"/>
              <a:t>Die Vertreter werden gewählt durch die Verwaltungsräte der Medizinischen Dienste, davon</a:t>
            </a:r>
          </a:p>
          <a:p>
            <a:pPr marL="446088" lvl="2" indent="-174625">
              <a:lnSpc>
                <a:spcPct val="110000"/>
              </a:lnSpc>
              <a:spcBef>
                <a:spcPts val="600"/>
              </a:spcBef>
            </a:pPr>
            <a:r>
              <a:rPr lang="de-DE" sz="1400" i="1" dirty="0"/>
              <a:t>1.	16 Vertreter durch die Vertreter nach § 279 Absatz 3 Satz 2 Nummer 1,</a:t>
            </a:r>
          </a:p>
          <a:p>
            <a:pPr marL="446088" lvl="2" indent="-174625">
              <a:lnSpc>
                <a:spcPct val="110000"/>
              </a:lnSpc>
              <a:spcBef>
                <a:spcPts val="600"/>
              </a:spcBef>
            </a:pPr>
            <a:r>
              <a:rPr lang="de-DE" sz="1400" i="1" dirty="0"/>
              <a:t>2.	fünf Vertreter durch die Vertreter nach § 279 Absatz 3 Satz 2 Nummer 2 und</a:t>
            </a:r>
          </a:p>
          <a:p>
            <a:pPr marL="446088" lvl="2" indent="-174625">
              <a:lnSpc>
                <a:spcPct val="110000"/>
              </a:lnSpc>
              <a:spcBef>
                <a:spcPts val="600"/>
              </a:spcBef>
            </a:pPr>
            <a:r>
              <a:rPr lang="de-DE" sz="1400" i="1" dirty="0"/>
              <a:t>3.	zwei Vertreter durch die Vertreter nach § 279 Absatz 3 Satz 2 Nummer 3.</a:t>
            </a:r>
          </a:p>
          <a:p>
            <a:pPr marL="446088" lvl="2" indent="-174625">
              <a:lnSpc>
                <a:spcPct val="110000"/>
              </a:lnSpc>
              <a:spcBef>
                <a:spcPts val="600"/>
              </a:spcBef>
            </a:pPr>
            <a:r>
              <a:rPr lang="de-DE" sz="1400" i="1" dirty="0"/>
              <a:t>…</a:t>
            </a:r>
          </a:p>
        </p:txBody>
      </p:sp>
    </p:spTree>
    <p:extLst>
      <p:ext uri="{BB962C8B-B14F-4D97-AF65-F5344CB8AC3E}">
        <p14:creationId xmlns:p14="http://schemas.microsoft.com/office/powerpoint/2010/main" val="183811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Zusammensetzung des Verwaltungsrates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33</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10442" y="1875632"/>
            <a:ext cx="10972800" cy="462824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268288" lvl="2" indent="-268288">
              <a:lnSpc>
                <a:spcPct val="110000"/>
              </a:lnSpc>
              <a:spcBef>
                <a:spcPts val="600"/>
              </a:spcBef>
            </a:pPr>
            <a:r>
              <a:rPr lang="de-DE" sz="1400" i="1" dirty="0"/>
              <a:t>(2) 	…</a:t>
            </a:r>
          </a:p>
          <a:p>
            <a:pPr marL="268288" lvl="2" indent="3175">
              <a:lnSpc>
                <a:spcPct val="110000"/>
              </a:lnSpc>
              <a:spcBef>
                <a:spcPts val="600"/>
              </a:spcBef>
            </a:pPr>
            <a:r>
              <a:rPr lang="de-DE" sz="1400" i="1" baseline="30000" dirty="0"/>
              <a:t>3</a:t>
            </a:r>
            <a:r>
              <a:rPr lang="de-DE" sz="1400" i="1" dirty="0"/>
              <a:t>Bei der Wahl verteilt sich das Stimmgewicht innerhalb der jeweiligen Vertretergruppen nach Satz 2 im Verhältnis der Zahl der Mitglieder der Krankenkassen nach § 279 Absatz 4 Satz 1 mit Wohnort im Einzugsbereich des Medizinischen Dienstes. </a:t>
            </a:r>
          </a:p>
          <a:p>
            <a:pPr marL="268288" lvl="2" indent="3175">
              <a:lnSpc>
                <a:spcPct val="110000"/>
              </a:lnSpc>
              <a:spcBef>
                <a:spcPts val="600"/>
              </a:spcBef>
            </a:pPr>
            <a:r>
              <a:rPr lang="de-DE" sz="1400" i="1" baseline="30000" dirty="0"/>
              <a:t>4</a:t>
            </a:r>
            <a:r>
              <a:rPr lang="de-DE" sz="1400" i="1" dirty="0"/>
              <a:t>Das Stimmgewicht beträgt </a:t>
            </a:r>
          </a:p>
          <a:p>
            <a:pPr marL="554038" lvl="2" indent="-285750">
              <a:lnSpc>
                <a:spcPct val="110000"/>
              </a:lnSpc>
              <a:spcBef>
                <a:spcPts val="0"/>
              </a:spcBef>
              <a:buFont typeface="Arial" panose="020B0604020202020204" pitchFamily="34" charset="0"/>
              <a:buChar char="•"/>
            </a:pPr>
            <a:r>
              <a:rPr lang="de-DE" sz="1400" i="1" dirty="0"/>
              <a:t>mindestens drei Stimmen; </a:t>
            </a:r>
          </a:p>
          <a:p>
            <a:pPr marL="554038" lvl="2" indent="-285750">
              <a:lnSpc>
                <a:spcPct val="110000"/>
              </a:lnSpc>
              <a:spcBef>
                <a:spcPts val="0"/>
              </a:spcBef>
              <a:buFont typeface="Arial" panose="020B0604020202020204" pitchFamily="34" charset="0"/>
              <a:buChar char="•"/>
            </a:pPr>
            <a:r>
              <a:rPr lang="de-DE" sz="1400" i="1" dirty="0"/>
              <a:t>für Medizinische Dienste mit mehr als zwei Millionen Mitgliedern in ihrem Einzugsbereich beträgt es vier, </a:t>
            </a:r>
          </a:p>
          <a:p>
            <a:pPr marL="554038" lvl="2" indent="-285750">
              <a:lnSpc>
                <a:spcPct val="110000"/>
              </a:lnSpc>
              <a:spcBef>
                <a:spcPts val="0"/>
              </a:spcBef>
              <a:buFont typeface="Arial" panose="020B0604020202020204" pitchFamily="34" charset="0"/>
              <a:buChar char="•"/>
            </a:pPr>
            <a:r>
              <a:rPr lang="de-DE" sz="1400" i="1" dirty="0"/>
              <a:t>für Medizinische Dienste mit mehr als sechs Millionen Mitgliedern fünf </a:t>
            </a:r>
          </a:p>
          <a:p>
            <a:pPr marL="554038" lvl="2" indent="-285750">
              <a:lnSpc>
                <a:spcPct val="110000"/>
              </a:lnSpc>
              <a:spcBef>
                <a:spcPts val="0"/>
              </a:spcBef>
              <a:buFont typeface="Arial" panose="020B0604020202020204" pitchFamily="34" charset="0"/>
              <a:buChar char="•"/>
            </a:pPr>
            <a:r>
              <a:rPr lang="de-DE" sz="1400" i="1" dirty="0"/>
              <a:t>und für Medizinische Dienste mit mehr als sieben Millionen Mitgliedern sechs Stimmen. </a:t>
            </a:r>
          </a:p>
          <a:p>
            <a:pPr marL="268288" lvl="2">
              <a:lnSpc>
                <a:spcPct val="110000"/>
              </a:lnSpc>
              <a:spcBef>
                <a:spcPts val="600"/>
              </a:spcBef>
            </a:pPr>
            <a:r>
              <a:rPr lang="de-DE" sz="1400" i="1" baseline="30000" dirty="0"/>
              <a:t>5</a:t>
            </a:r>
            <a:r>
              <a:rPr lang="de-DE" sz="1400" i="1" dirty="0"/>
              <a:t>Die Abgabe der Stimmen der einzelnen Vertreter durch eine von der entsprechenden Vertretergruppe des jeweiligen Medizinischen Dienstes zur Wahl entsandte Person ist möglich. </a:t>
            </a:r>
          </a:p>
          <a:p>
            <a:pPr marL="268288" lvl="2">
              <a:lnSpc>
                <a:spcPct val="110000"/>
              </a:lnSpc>
              <a:spcBef>
                <a:spcPts val="600"/>
              </a:spcBef>
            </a:pPr>
            <a:r>
              <a:rPr lang="de-DE" sz="1400" i="1" baseline="30000" dirty="0"/>
              <a:t>6</a:t>
            </a:r>
            <a:r>
              <a:rPr lang="de-DE" sz="1400" i="1" dirty="0"/>
              <a:t>Das Nähere, insbesondere zur Wahl der oder des Vorsitzenden und der Stellvertreterin oder des Stellvertreters, regelt die Satzung nach Absatz 3 Satz 1 Nummer 1. </a:t>
            </a:r>
          </a:p>
          <a:p>
            <a:pPr marL="268288" lvl="2">
              <a:lnSpc>
                <a:spcPct val="110000"/>
              </a:lnSpc>
              <a:spcBef>
                <a:spcPts val="600"/>
              </a:spcBef>
            </a:pPr>
            <a:r>
              <a:rPr lang="de-DE" sz="1400" i="1" baseline="30000" dirty="0"/>
              <a:t>7</a:t>
            </a:r>
            <a:r>
              <a:rPr lang="de-DE" sz="1400" i="1" dirty="0"/>
              <a:t>Die §§ 40 bis 42 Absatz 1 bis 3 des Vierten Buches, § 217b Absatz 1 Satz 3 und Absatz 1a bis 1e und § 279 Absatz Satz 4 bis 11, Absatz 5 Satz 5 und Absatz 6 gelten entsprechend. </a:t>
            </a:r>
          </a:p>
          <a:p>
            <a:pPr marL="268288" lvl="2">
              <a:lnSpc>
                <a:spcPct val="110000"/>
              </a:lnSpc>
              <a:spcBef>
                <a:spcPts val="600"/>
              </a:spcBef>
            </a:pPr>
            <a:r>
              <a:rPr lang="de-DE" sz="1400" i="1" baseline="30000" dirty="0"/>
              <a:t>8</a:t>
            </a:r>
            <a:r>
              <a:rPr lang="de-DE" sz="1400" i="1" dirty="0"/>
              <a:t>Die Vertreter nach Satz 2 Nummer 3 sind nicht stimmberechtigt. Personen, die Mitglieder des Verwaltungsrates des Spitzenverbandes Bund der Krankenkassen sind, können nicht gewählt werden.</a:t>
            </a:r>
          </a:p>
        </p:txBody>
      </p:sp>
    </p:spTree>
    <p:extLst>
      <p:ext uri="{BB962C8B-B14F-4D97-AF65-F5344CB8AC3E}">
        <p14:creationId xmlns:p14="http://schemas.microsoft.com/office/powerpoint/2010/main" val="15845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Aufgaben des Verwaltungsrats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420888"/>
            <a:ext cx="10972800" cy="218142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268288" lvl="2" indent="-268288">
              <a:lnSpc>
                <a:spcPct val="110000"/>
              </a:lnSpc>
              <a:spcBef>
                <a:spcPts val="600"/>
              </a:spcBef>
            </a:pPr>
            <a:r>
              <a:rPr lang="de-DE" sz="1400" i="1" dirty="0"/>
              <a:t>(3)	</a:t>
            </a:r>
            <a:r>
              <a:rPr lang="de-DE" sz="1400" i="1" baseline="30000" dirty="0"/>
              <a:t>1</a:t>
            </a:r>
            <a:r>
              <a:rPr lang="de-DE" sz="1400" i="1" dirty="0"/>
              <a:t>Der Verwaltungsrat hat</a:t>
            </a:r>
          </a:p>
          <a:p>
            <a:pPr marL="268288" lvl="2" indent="3175">
              <a:lnSpc>
                <a:spcPct val="110000"/>
              </a:lnSpc>
              <a:spcBef>
                <a:spcPts val="600"/>
              </a:spcBef>
            </a:pPr>
            <a:r>
              <a:rPr lang="de-DE" sz="1400" i="1" dirty="0"/>
              <a:t>1. die Satzung zu beschließen,</a:t>
            </a:r>
          </a:p>
          <a:p>
            <a:pPr marL="268288" lvl="2" indent="3175">
              <a:lnSpc>
                <a:spcPct val="110000"/>
              </a:lnSpc>
              <a:spcBef>
                <a:spcPts val="600"/>
              </a:spcBef>
            </a:pPr>
            <a:r>
              <a:rPr lang="de-DE" sz="1400" i="1" dirty="0"/>
              <a:t>2. den Haushaltsplan festzustellen,</a:t>
            </a:r>
          </a:p>
          <a:p>
            <a:pPr marL="268288" lvl="2" indent="3175">
              <a:lnSpc>
                <a:spcPct val="110000"/>
              </a:lnSpc>
              <a:spcBef>
                <a:spcPts val="600"/>
              </a:spcBef>
            </a:pPr>
            <a:r>
              <a:rPr lang="de-DE" sz="1400" i="1" dirty="0"/>
              <a:t>3. die jährliche Betriebs- und Rechnungsführung zu prüfen und</a:t>
            </a:r>
          </a:p>
          <a:p>
            <a:pPr marL="268288" lvl="2" indent="3175">
              <a:lnSpc>
                <a:spcPct val="110000"/>
              </a:lnSpc>
              <a:spcBef>
                <a:spcPts val="600"/>
              </a:spcBef>
            </a:pPr>
            <a:r>
              <a:rPr lang="de-DE" sz="1400" i="1" dirty="0"/>
              <a:t>4. den Vorstand zu wählen und zu entlasten.</a:t>
            </a:r>
          </a:p>
          <a:p>
            <a:pPr marL="268288" lvl="2" indent="3175">
              <a:lnSpc>
                <a:spcPct val="110000"/>
              </a:lnSpc>
              <a:spcBef>
                <a:spcPts val="600"/>
              </a:spcBef>
            </a:pPr>
            <a:r>
              <a:rPr lang="de-DE" sz="1400" i="1" baseline="30000" dirty="0"/>
              <a:t>2</a:t>
            </a:r>
            <a:r>
              <a:rPr lang="de-DE" sz="1400" i="1" dirty="0"/>
              <a:t>§ 210 Absatz 1 und § 279 Absatz 3 Satz 2 und 3 gelten entsprechend.</a:t>
            </a:r>
          </a:p>
        </p:txBody>
      </p:sp>
    </p:spTree>
    <p:extLst>
      <p:ext uri="{BB962C8B-B14F-4D97-AF65-F5344CB8AC3E}">
        <p14:creationId xmlns:p14="http://schemas.microsoft.com/office/powerpoint/2010/main" val="3132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Vorstand …</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258267"/>
            <a:ext cx="10972800" cy="234146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268288" lvl="2" indent="-268288">
              <a:lnSpc>
                <a:spcPct val="110000"/>
              </a:lnSpc>
              <a:spcBef>
                <a:spcPts val="600"/>
              </a:spcBef>
            </a:pPr>
            <a:r>
              <a:rPr lang="de-DE" sz="1400" i="1" dirty="0"/>
              <a:t>(4) 	</a:t>
            </a:r>
            <a:r>
              <a:rPr lang="de-DE" sz="1400" i="1" baseline="30000" dirty="0"/>
              <a:t>1</a:t>
            </a:r>
            <a:r>
              <a:rPr lang="de-DE" sz="1400" i="1" dirty="0"/>
              <a:t>Der Vorstand wird aus der oder dem Vorstandsvorsitzenden und dem Stellvertreter gebildet. </a:t>
            </a:r>
          </a:p>
          <a:p>
            <a:pPr marL="268288" lvl="2">
              <a:lnSpc>
                <a:spcPct val="110000"/>
              </a:lnSpc>
              <a:spcBef>
                <a:spcPts val="600"/>
              </a:spcBef>
            </a:pPr>
            <a:r>
              <a:rPr lang="de-DE" sz="1400" i="1" baseline="30000" dirty="0"/>
              <a:t>2</a:t>
            </a:r>
            <a:r>
              <a:rPr lang="de-DE" sz="1400" i="1" dirty="0"/>
              <a:t>Er führt die Geschäfte des Medizinischen Dienstes Bund, soweit nicht der Verwaltungsrat zuständig ist, und vertritt den Medizinischen Dienst Bund gerichtlich und außergerichtlich. </a:t>
            </a:r>
          </a:p>
          <a:p>
            <a:pPr marL="268288" lvl="2">
              <a:lnSpc>
                <a:spcPct val="110000"/>
              </a:lnSpc>
              <a:spcBef>
                <a:spcPts val="600"/>
              </a:spcBef>
            </a:pPr>
            <a:r>
              <a:rPr lang="de-DE" sz="1400" i="1" baseline="30000" dirty="0"/>
              <a:t>3</a:t>
            </a:r>
            <a:r>
              <a:rPr lang="de-DE" sz="1400" i="1" dirty="0"/>
              <a:t>In der Satzung nach Absatz 3 Satz 1 Nummer 1 können die Aufgaben des Vorstandes näher konkretisiert werden. </a:t>
            </a:r>
          </a:p>
          <a:p>
            <a:pPr marL="268288" lvl="2">
              <a:lnSpc>
                <a:spcPct val="110000"/>
              </a:lnSpc>
              <a:spcBef>
                <a:spcPts val="600"/>
              </a:spcBef>
            </a:pPr>
            <a:r>
              <a:rPr lang="de-DE" sz="1400" i="1" baseline="30000" dirty="0"/>
              <a:t>4</a:t>
            </a:r>
            <a:r>
              <a:rPr lang="de-DE" sz="1400" i="1" dirty="0"/>
              <a:t>§ 217b Ab-satz 2 Satz 7 und Absatz 2a, § 279 Absatz 7 Satz 4 und 5 sowie § 35a Absatz 1 bis 3, 6 Satz 1, Absatz 6a und 7 des Vierten Buches gelten entsprechend.</a:t>
            </a:r>
          </a:p>
          <a:p>
            <a:pPr marL="268288" lvl="2">
              <a:lnSpc>
                <a:spcPct val="110000"/>
              </a:lnSpc>
              <a:spcBef>
                <a:spcPts val="600"/>
              </a:spcBef>
            </a:pPr>
            <a:r>
              <a:rPr lang="de-DE" sz="1400" i="1" dirty="0"/>
              <a:t>…</a:t>
            </a:r>
          </a:p>
        </p:txBody>
      </p:sp>
    </p:spTree>
    <p:extLst>
      <p:ext uri="{BB962C8B-B14F-4D97-AF65-F5344CB8AC3E}">
        <p14:creationId xmlns:p14="http://schemas.microsoft.com/office/powerpoint/2010/main" val="367282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 Regeln zur Vorstandsvergütung</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636912"/>
            <a:ext cx="10972800" cy="312937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268288" lvl="2" indent="-268288">
              <a:lnSpc>
                <a:spcPct val="110000"/>
              </a:lnSpc>
              <a:spcBef>
                <a:spcPts val="600"/>
              </a:spcBef>
            </a:pPr>
            <a:r>
              <a:rPr lang="de-DE" sz="1400" i="1" dirty="0"/>
              <a:t>(4) 	…</a:t>
            </a:r>
          </a:p>
          <a:p>
            <a:pPr marL="268288" lvl="2">
              <a:lnSpc>
                <a:spcPct val="110000"/>
              </a:lnSpc>
              <a:spcBef>
                <a:spcPts val="600"/>
              </a:spcBef>
            </a:pPr>
            <a:r>
              <a:rPr lang="de-DE" sz="1400" i="1" baseline="30000" dirty="0"/>
              <a:t>5</a:t>
            </a:r>
            <a:r>
              <a:rPr lang="de-DE" sz="1400" i="1" dirty="0"/>
              <a:t>Vergütungserhöhungen sind während der Dauer der Amtszeit der Vorstandsmitglieder unzulässig. </a:t>
            </a:r>
          </a:p>
          <a:p>
            <a:pPr marL="268288" lvl="2">
              <a:lnSpc>
                <a:spcPct val="110000"/>
              </a:lnSpc>
              <a:spcBef>
                <a:spcPts val="600"/>
              </a:spcBef>
            </a:pPr>
            <a:r>
              <a:rPr lang="de-DE" sz="1400" i="1" baseline="30000" dirty="0"/>
              <a:t>6</a:t>
            </a:r>
            <a:r>
              <a:rPr lang="de-DE" sz="1400" i="1" dirty="0"/>
              <a:t>Zu Beginn einer neuen Amtszeit eines Vorstandsmitgliedes kann eine über die zuletzt nach § 35 Absatz 6a Satz 1 des Vierten Buches gebilligte Vergütung der letzten Amtsperiode oder des Vorgängers im Amt hinausgehende höhere Vergütung nur durch einen Zuschlag auf die Grundvergütung nach Maßgabe der Entwicklung des Verbraucherpreisindexes vereinbart werden. </a:t>
            </a:r>
          </a:p>
          <a:p>
            <a:pPr marL="268288" lvl="2">
              <a:lnSpc>
                <a:spcPct val="110000"/>
              </a:lnSpc>
              <a:spcBef>
                <a:spcPts val="600"/>
              </a:spcBef>
            </a:pPr>
            <a:r>
              <a:rPr lang="de-DE" sz="1400" i="1" baseline="30000" dirty="0"/>
              <a:t>7</a:t>
            </a:r>
            <a:r>
              <a:rPr lang="de-DE" sz="1400" i="1" dirty="0"/>
              <a:t>Die Aufsichtsbehörde kann zu Beginn einer neuen Amtszeit eines Vorstandsmitgliedes eine niedrigere Vergütung anordnen. </a:t>
            </a:r>
          </a:p>
          <a:p>
            <a:pPr marL="268288" lvl="2">
              <a:lnSpc>
                <a:spcPct val="110000"/>
              </a:lnSpc>
              <a:spcBef>
                <a:spcPts val="600"/>
              </a:spcBef>
            </a:pPr>
            <a:r>
              <a:rPr lang="de-DE" sz="1400" i="1" baseline="30000" dirty="0"/>
              <a:t>8</a:t>
            </a:r>
            <a:r>
              <a:rPr lang="de-DE" sz="1400" i="1" dirty="0"/>
              <a:t>Finanzielle Zuwendungen nach Satz 4 in Verbindung mit § 279 Absatz 7 Satz 5 sind auf die Vergütung der oder des Vorstandsvorsitzenden oder der Stellvertreterin oder des Stellvertreters anzurechnen oder an den Medizinischen Dienst Bund abzuführen. </a:t>
            </a:r>
          </a:p>
          <a:p>
            <a:pPr marL="268288" lvl="2">
              <a:lnSpc>
                <a:spcPct val="110000"/>
              </a:lnSpc>
              <a:spcBef>
                <a:spcPts val="600"/>
              </a:spcBef>
            </a:pPr>
            <a:r>
              <a:rPr lang="de-DE" sz="1400" i="1" baseline="30000" dirty="0"/>
              <a:t>9</a:t>
            </a:r>
            <a:r>
              <a:rPr lang="de-DE" sz="1400" i="1" dirty="0"/>
              <a:t>Vereinbarungen des Medizinischen Dienstes Bund für die Zukunftssicherung der oder des Vorstandsvorsitzenden oder der Stellvertreterin oder des Stellvertreters sind nur auf der Grundlage von beitragsorientierten Zusagen zulässig.</a:t>
            </a:r>
          </a:p>
        </p:txBody>
      </p:sp>
    </p:spTree>
    <p:extLst>
      <p:ext uri="{BB962C8B-B14F-4D97-AF65-F5344CB8AC3E}">
        <p14:creationId xmlns:p14="http://schemas.microsoft.com/office/powerpoint/2010/main" val="21835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Medizinischer Dienst Bund (MD Bund)</a:t>
            </a:r>
          </a:p>
          <a:p>
            <a:pPr lvl="1"/>
            <a:r>
              <a:rPr lang="de-DE" dirty="0"/>
              <a:t>Einrichtung einer Ombudsperson für interne und externe Beschwerden</a:t>
            </a:r>
          </a:p>
          <a:p>
            <a:pPr lvl="2"/>
            <a:r>
              <a:rPr lang="de-DE" dirty="0"/>
              <a:t>Insbesondere zur Meldung von Beeinflussungsversuchen durch Dritte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806450"/>
            <a:ext cx="10972800" cy="2187577"/>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282 SGB V</a:t>
            </a:r>
          </a:p>
          <a:p>
            <a:pPr marL="342900" lvl="2" indent="-342900">
              <a:lnSpc>
                <a:spcPct val="110000"/>
              </a:lnSpc>
              <a:spcBef>
                <a:spcPts val="600"/>
              </a:spcBef>
              <a:buAutoNum type="arabicParenBoth" startAt="5"/>
            </a:pPr>
            <a:r>
              <a:rPr lang="de-DE" sz="1400" i="1" baseline="30000" dirty="0"/>
              <a:t>1</a:t>
            </a:r>
            <a:r>
              <a:rPr lang="de-DE" sz="1400" i="1" dirty="0"/>
              <a:t>Bei dem Medizinischen Dienst Bund wird eine unabhängige Ombudsperson bestellt, an die sich sowohl die Beschäftigten des Medizinischen Dienstes Bund bei Beobachtung von Unregelmäßigkeiten, insbesondere Beeinflussungsversuchen durch Dritte, als auch Versicherte bei Beschwerden über die Tätigkeit des Medizinischen Dienstes Bund vertraulich wenden können. </a:t>
            </a:r>
          </a:p>
          <a:p>
            <a:pPr marL="360363" lvl="2">
              <a:lnSpc>
                <a:spcPct val="110000"/>
              </a:lnSpc>
              <a:spcBef>
                <a:spcPts val="600"/>
              </a:spcBef>
            </a:pPr>
            <a:r>
              <a:rPr lang="de-DE" sz="1400" i="1" baseline="30000" dirty="0"/>
              <a:t>2</a:t>
            </a:r>
            <a:r>
              <a:rPr lang="de-DE" sz="1400" i="1" dirty="0"/>
              <a:t>Die Ombudsperson berichtet dem Verwaltungsrat und dem Bundesministerium für Gesundheit in anonymisierter Form jährlich oder bei gegebenem Anlass und veröffentlicht den Bericht drei Monate nach Zuleitung an den Verwaltungsrat und die Aufsichtsbehörde auf ihrer Internetseite. </a:t>
            </a:r>
          </a:p>
          <a:p>
            <a:pPr marL="360363" lvl="2">
              <a:lnSpc>
                <a:spcPct val="110000"/>
              </a:lnSpc>
              <a:spcBef>
                <a:spcPts val="600"/>
              </a:spcBef>
            </a:pPr>
            <a:r>
              <a:rPr lang="de-DE" sz="1400" i="1" baseline="30000" dirty="0"/>
              <a:t>3</a:t>
            </a:r>
            <a:r>
              <a:rPr lang="de-DE" sz="1400" i="1" dirty="0"/>
              <a:t>Das Nähere regelt die Satzung nach Absatz 3 Satz 1 Nummer 1.</a:t>
            </a:r>
          </a:p>
        </p:txBody>
      </p:sp>
    </p:spTree>
    <p:extLst>
      <p:ext uri="{BB962C8B-B14F-4D97-AF65-F5344CB8AC3E}">
        <p14:creationId xmlns:p14="http://schemas.microsoft.com/office/powerpoint/2010/main" val="28124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Koordination und Förderung der Zusammenarbeit der Medizinischen Dienste</a:t>
            </a:r>
          </a:p>
          <a:p>
            <a:pPr lvl="1"/>
            <a:r>
              <a:rPr lang="de-DE" dirty="0"/>
              <a:t>Beratung des GKV-Spitzenverbandes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997224" y="2598440"/>
            <a:ext cx="10585176" cy="1162682"/>
          </a:xfrm>
          <a:prstGeom prst="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ctr">
            <a:spAutoFit/>
          </a:bodyPr>
          <a:lstStyle/>
          <a:p>
            <a:pPr marL="0" lvl="2" indent="0">
              <a:lnSpc>
                <a:spcPct val="110000"/>
              </a:lnSpc>
              <a:spcBef>
                <a:spcPts val="600"/>
              </a:spcBef>
              <a:buNone/>
            </a:pPr>
            <a:r>
              <a:rPr lang="de-DE" sz="1400" i="1" dirty="0"/>
              <a:t>§ 283 SGB V</a:t>
            </a:r>
          </a:p>
          <a:p>
            <a:pPr marL="268288" lvl="2" indent="-268288">
              <a:lnSpc>
                <a:spcPct val="110000"/>
              </a:lnSpc>
              <a:spcBef>
                <a:spcPts val="600"/>
              </a:spcBef>
            </a:pPr>
            <a:r>
              <a:rPr lang="de-DE" sz="1400" i="1" dirty="0"/>
              <a:t>(1) 	</a:t>
            </a:r>
            <a:r>
              <a:rPr lang="de-DE" sz="1400" i="1" baseline="30000" dirty="0"/>
              <a:t>1</a:t>
            </a:r>
            <a:r>
              <a:rPr lang="de-DE" sz="1400" i="1" dirty="0"/>
              <a:t>Der Medizinische Dienst Bund koordiniert und fördert die Durchführung der Aufgaben und die Zusammenarbeit der Medizinischen Dienste in medizinischen und organisatorischen Fragen und trägt Sorge für eine einheitliche Aufgabenwahrnehmung. </a:t>
            </a:r>
          </a:p>
          <a:p>
            <a:pPr marL="268288" lvl="2">
              <a:lnSpc>
                <a:spcPct val="110000"/>
              </a:lnSpc>
              <a:spcBef>
                <a:spcPts val="600"/>
              </a:spcBef>
            </a:pPr>
            <a:r>
              <a:rPr lang="de-DE" sz="1400" i="1" baseline="30000" dirty="0"/>
              <a:t>2</a:t>
            </a:r>
            <a:r>
              <a:rPr lang="de-DE" sz="1400" i="1" dirty="0"/>
              <a:t>Er berät den Spitzenverband Bund der Krankenkassen in allen medizinischen Fragen der diesem zugewiesenen Aufgaben.</a:t>
            </a:r>
          </a:p>
        </p:txBody>
      </p:sp>
    </p:spTree>
    <p:extLst>
      <p:ext uri="{BB962C8B-B14F-4D97-AF65-F5344CB8AC3E}">
        <p14:creationId xmlns:p14="http://schemas.microsoft.com/office/powerpoint/2010/main" val="37992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Erlass von Richtlinien durch den MD-Bund…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39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12729" y="2852936"/>
            <a:ext cx="10969671" cy="2898541"/>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300"/>
              </a:spcBef>
              <a:buNone/>
            </a:pPr>
            <a:r>
              <a:rPr lang="de-DE" sz="1400" i="1" dirty="0"/>
              <a:t>§ 283 SGB V</a:t>
            </a:r>
          </a:p>
          <a:p>
            <a:pPr marL="268288" lvl="2" indent="-268288">
              <a:lnSpc>
                <a:spcPct val="110000"/>
              </a:lnSpc>
              <a:spcBef>
                <a:spcPts val="300"/>
              </a:spcBef>
            </a:pPr>
            <a:r>
              <a:rPr lang="de-DE" sz="1400" i="1" dirty="0"/>
              <a:t>(2)	</a:t>
            </a:r>
            <a:r>
              <a:rPr lang="de-DE" sz="1400" i="1" baseline="30000" dirty="0"/>
              <a:t>1</a:t>
            </a:r>
            <a:r>
              <a:rPr lang="de-DE" sz="1400" i="1" dirty="0"/>
              <a:t>Der Medizinische Dienst Bund erlässt unter Beachtung des geltenden Leistungs- und Leistungserbringungsrechts und unter fachlicher Beteiligung der Medizinischen Dienste und des Sozialmedizinischen Dienstes Deutsche Rentenversicherung Knappschaft-Bahn-See Richtlinien für die Tätigkeit der Medizinischen Dienste nach diesem Buch</a:t>
            </a:r>
          </a:p>
          <a:p>
            <a:pPr marL="446088" lvl="2" indent="-174625">
              <a:lnSpc>
                <a:spcPct val="110000"/>
              </a:lnSpc>
              <a:spcBef>
                <a:spcPts val="300"/>
              </a:spcBef>
            </a:pPr>
            <a:r>
              <a:rPr lang="de-DE" sz="1400" i="1" dirty="0"/>
              <a:t>1.	über die Zusammenarbeit der Krankenkassen mit den Medizinischen Diensten,</a:t>
            </a:r>
          </a:p>
          <a:p>
            <a:pPr marL="446088" lvl="2" indent="-174625">
              <a:lnSpc>
                <a:spcPct val="110000"/>
              </a:lnSpc>
              <a:spcBef>
                <a:spcPts val="300"/>
              </a:spcBef>
            </a:pPr>
            <a:r>
              <a:rPr lang="de-DE" sz="1400" i="1" dirty="0"/>
              <a:t>2.	zur Sicherstellung einer einheitlichen Begutachtung,</a:t>
            </a:r>
          </a:p>
          <a:p>
            <a:pPr marL="446088" lvl="2" indent="-174625">
              <a:lnSpc>
                <a:spcPct val="110000"/>
              </a:lnSpc>
              <a:spcBef>
                <a:spcPts val="300"/>
              </a:spcBef>
            </a:pPr>
            <a:r>
              <a:rPr lang="de-DE" sz="1400" i="1" dirty="0"/>
              <a:t>3.	über die regelmäßigen Begutachtungen zur Einhaltung von Strukturmerkmalen nach § 275d einschließlich der Festlegung der fachlich erforderlichen Zeitabstände für die Begutachtung und die Anforderungen bei der Durchführung der Begutachtung durch andere Gutachterdienste nach § 275d Absatz 1; diese Richtlinie ist erstmals bis zum 30. April 2020 zu erlassen und bei Bedarf anzupassen,</a:t>
            </a:r>
          </a:p>
          <a:p>
            <a:pPr marL="446088" lvl="2" indent="-174625">
              <a:lnSpc>
                <a:spcPct val="110000"/>
              </a:lnSpc>
              <a:spcBef>
                <a:spcPts val="300"/>
              </a:spcBef>
            </a:pPr>
            <a:r>
              <a:rPr lang="de-DE" sz="1400" i="1" dirty="0"/>
              <a:t>4.	zur Personalbedarfsermittlung mit aufgabenbezogenen Richtwerten für die ihm übertragenen Aufgaben,</a:t>
            </a:r>
          </a:p>
          <a:p>
            <a:pPr marL="446088" lvl="2" indent="-174625">
              <a:lnSpc>
                <a:spcPct val="110000"/>
              </a:lnSpc>
              <a:spcBef>
                <a:spcPts val="300"/>
              </a:spcBef>
            </a:pPr>
            <a:r>
              <a:rPr lang="de-DE" sz="1400" i="1" dirty="0"/>
              <a:t>…</a:t>
            </a:r>
          </a:p>
        </p:txBody>
      </p:sp>
    </p:spTree>
    <p:extLst>
      <p:ext uri="{BB962C8B-B14F-4D97-AF65-F5344CB8AC3E}">
        <p14:creationId xmlns:p14="http://schemas.microsoft.com/office/powerpoint/2010/main" val="260799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4</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Anpassung des AOP-Kataloges</a:t>
            </a:r>
          </a:p>
          <a:p>
            <a:pPr marL="179388" indent="-179388">
              <a:spcBef>
                <a:spcPts val="300"/>
              </a:spcBef>
              <a:buBlip>
                <a:blip r:embed="rId2"/>
              </a:buBlip>
            </a:pPr>
            <a:r>
              <a:rPr lang="de-DE" sz="1400" dirty="0">
                <a:solidFill>
                  <a:srgbClr val="000000"/>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Verbot der Rechnungsänderung</a:t>
            </a:r>
          </a:p>
          <a:p>
            <a:pPr marL="179388"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Fallabschließende Prüfung</a:t>
            </a:r>
          </a:p>
          <a:p>
            <a:pPr marL="179388" indent="-179388">
              <a:spcBef>
                <a:spcPts val="300"/>
              </a:spcBef>
              <a:buBlip>
                <a:blip r:embed="rId2"/>
              </a:buBlip>
            </a:pPr>
            <a:r>
              <a:rPr lang="de-DE" sz="1400" dirty="0">
                <a:solidFill>
                  <a:srgbClr val="B2B2B2"/>
                </a:solidFill>
              </a:rPr>
              <a:t>Verbot der Nachprüfung</a:t>
            </a:r>
          </a:p>
          <a:p>
            <a:pPr marL="179388" indent="-179388">
              <a:spcBef>
                <a:spcPts val="300"/>
              </a:spcBef>
              <a:buBlip>
                <a:blip r:embed="rId2"/>
              </a:buBlip>
            </a:pPr>
            <a:r>
              <a:rPr lang="de-DE" sz="1400" dirty="0">
                <a:solidFill>
                  <a:srgbClr val="B2B2B2"/>
                </a:solidFill>
              </a:rPr>
              <a:t>Verpflichtende Umsetzung</a:t>
            </a:r>
          </a:p>
          <a:p>
            <a:pPr marL="179388" indent="-179388">
              <a:spcBef>
                <a:spcPts val="300"/>
              </a:spcBef>
              <a:buBlip>
                <a:blip r:embed="rId2"/>
              </a:buBlip>
            </a:pPr>
            <a:r>
              <a:rPr lang="de-DE" sz="1400" dirty="0">
                <a:solidFill>
                  <a:srgbClr val="B2B2B2"/>
                </a:solidFill>
              </a:rPr>
              <a:t>Aufrechnungsverbot</a:t>
            </a:r>
          </a:p>
          <a:p>
            <a:pPr marL="179388"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Verfahrensordnung für DIMDI</a:t>
            </a:r>
          </a:p>
          <a:p>
            <a:pPr marL="179388"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6" name="Rechteck 25">
            <a:extLst>
              <a:ext uri="{FF2B5EF4-FFF2-40B4-BE49-F238E27FC236}">
                <a16:creationId xmlns:a16="http://schemas.microsoft.com/office/drawing/2014/main" id="{764FAB44-62C7-451E-8F8C-14E676F212B8}"/>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7" name="Rechteck 26">
            <a:extLst>
              <a:ext uri="{FF2B5EF4-FFF2-40B4-BE49-F238E27FC236}">
                <a16:creationId xmlns:a16="http://schemas.microsoft.com/office/drawing/2014/main" id="{AEBA4423-077B-445F-B402-B9FA804CB637}"/>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263616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Erlass von Richtlinien durch den MD-Bund…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12728" y="3229760"/>
            <a:ext cx="10969671" cy="2700025"/>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300"/>
              </a:spcBef>
              <a:buNone/>
            </a:pPr>
            <a:r>
              <a:rPr lang="de-DE" sz="1400" i="1" dirty="0"/>
              <a:t>§ 283 SGB V</a:t>
            </a:r>
          </a:p>
          <a:p>
            <a:pPr marL="268288" lvl="2" indent="-268288">
              <a:lnSpc>
                <a:spcPct val="110000"/>
              </a:lnSpc>
              <a:spcBef>
                <a:spcPts val="300"/>
              </a:spcBef>
            </a:pPr>
            <a:r>
              <a:rPr lang="de-DE" sz="1400" i="1" dirty="0"/>
              <a:t>(2)	</a:t>
            </a:r>
            <a:r>
              <a:rPr lang="de-DE" sz="1400" i="1" baseline="30000" dirty="0"/>
              <a:t>1</a:t>
            </a:r>
            <a:r>
              <a:rPr lang="de-DE" sz="1400" i="1" dirty="0"/>
              <a:t>…</a:t>
            </a:r>
          </a:p>
          <a:p>
            <a:pPr marL="446088" lvl="2" indent="-174625">
              <a:lnSpc>
                <a:spcPct val="110000"/>
              </a:lnSpc>
              <a:spcBef>
                <a:spcPts val="300"/>
              </a:spcBef>
            </a:pPr>
            <a:r>
              <a:rPr lang="de-DE" sz="1400" i="1" dirty="0"/>
              <a:t>5.	zur Beauftragung externer Gutachterinnen und Gutachter durch die Medizinischen Dienste für die ihnen übertragenen Aufgaben sowie zur Bestellung, unabhängigen Aufgabenwahrnehmung und Vergütung der Ombudsperson nach § 278 Absatz 3,</a:t>
            </a:r>
          </a:p>
          <a:p>
            <a:pPr marL="446088" lvl="2" indent="-174625">
              <a:lnSpc>
                <a:spcPct val="110000"/>
              </a:lnSpc>
              <a:spcBef>
                <a:spcPts val="300"/>
              </a:spcBef>
            </a:pPr>
            <a:r>
              <a:rPr lang="de-DE" sz="1400" i="1" dirty="0"/>
              <a:t>6.	zur systematischen Qualitätssicherung der Tätigkeit der Medizinischen Dienste,</a:t>
            </a:r>
          </a:p>
          <a:p>
            <a:pPr marL="446088" lvl="2" indent="-174625">
              <a:lnSpc>
                <a:spcPct val="110000"/>
              </a:lnSpc>
              <a:spcBef>
                <a:spcPts val="300"/>
              </a:spcBef>
            </a:pPr>
            <a:r>
              <a:rPr lang="de-DE" sz="1400" i="1" dirty="0"/>
              <a:t>7.	zur statistischen Erfassung der Leistungen und Ergebnisse der Tätigkeit der Medizinischen Dienste sowie des hierfür eingesetzten Personals,</a:t>
            </a:r>
          </a:p>
          <a:p>
            <a:pPr marL="446088" lvl="2" indent="-174625">
              <a:lnSpc>
                <a:spcPct val="110000"/>
              </a:lnSpc>
              <a:spcBef>
                <a:spcPts val="300"/>
              </a:spcBef>
            </a:pPr>
            <a:r>
              <a:rPr lang="de-DE" sz="1400" i="1" dirty="0"/>
              <a:t>8.	über die regelmäßige Berichterstattung der Medizinischen Dienste und des Medizinischen Dienstes Bund über ihre Tätigkeit und Personalausstattung sowie</a:t>
            </a:r>
          </a:p>
          <a:p>
            <a:pPr marL="446088" lvl="2" indent="-174625">
              <a:lnSpc>
                <a:spcPct val="110000"/>
              </a:lnSpc>
              <a:spcBef>
                <a:spcPts val="300"/>
              </a:spcBef>
            </a:pPr>
            <a:r>
              <a:rPr lang="de-DE" sz="1400" i="1" dirty="0"/>
              <a:t>9.	über Grundsätze zur Fort- und Weiterbildung.</a:t>
            </a:r>
          </a:p>
          <a:p>
            <a:pPr marL="446088" lvl="2" indent="-174625">
              <a:lnSpc>
                <a:spcPct val="110000"/>
              </a:lnSpc>
              <a:spcBef>
                <a:spcPts val="300"/>
              </a:spcBef>
            </a:pPr>
            <a:r>
              <a:rPr lang="de-DE" sz="1400" i="1" dirty="0"/>
              <a:t>…</a:t>
            </a:r>
          </a:p>
        </p:txBody>
      </p:sp>
    </p:spTree>
    <p:extLst>
      <p:ext uri="{BB962C8B-B14F-4D97-AF65-F5344CB8AC3E}">
        <p14:creationId xmlns:p14="http://schemas.microsoft.com/office/powerpoint/2010/main" val="33512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…Berücksichtigung von Stellungnahmen…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670826"/>
            <a:ext cx="10972800" cy="352025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283 SGB V</a:t>
            </a:r>
          </a:p>
          <a:p>
            <a:pPr marL="268288" lvl="2" indent="-268288">
              <a:lnSpc>
                <a:spcPct val="110000"/>
              </a:lnSpc>
              <a:spcBef>
                <a:spcPts val="600"/>
              </a:spcBef>
            </a:pPr>
            <a:r>
              <a:rPr lang="de-DE" sz="1400" i="1" dirty="0"/>
              <a:t>(2)	…</a:t>
            </a:r>
          </a:p>
          <a:p>
            <a:pPr marL="268288" lvl="2" indent="3175">
              <a:lnSpc>
                <a:spcPct val="110000"/>
              </a:lnSpc>
              <a:spcBef>
                <a:spcPts val="600"/>
              </a:spcBef>
            </a:pPr>
            <a:r>
              <a:rPr lang="de-DE" sz="1400" i="1" baseline="30000" dirty="0"/>
              <a:t>2</a:t>
            </a:r>
            <a:r>
              <a:rPr lang="de-DE" sz="1400" i="1" dirty="0"/>
              <a:t>Der Medizinische Dienst Bund hat folgenden Stellen Gelegenheit zur Stellungnahme zu geben, soweit sie von der jeweiligen Richtlinie betroffen sind:</a:t>
            </a:r>
          </a:p>
          <a:p>
            <a:pPr marL="446088" lvl="2" indent="-174625">
              <a:lnSpc>
                <a:spcPct val="110000"/>
              </a:lnSpc>
              <a:spcBef>
                <a:spcPts val="600"/>
              </a:spcBef>
            </a:pPr>
            <a:r>
              <a:rPr lang="de-DE" sz="1400" i="1" dirty="0"/>
              <a:t>1.	dem Spitzenverband Bund der Krankenkassen,</a:t>
            </a:r>
          </a:p>
          <a:p>
            <a:pPr marL="446088" lvl="2" indent="-174625">
              <a:lnSpc>
                <a:spcPct val="110000"/>
              </a:lnSpc>
              <a:spcBef>
                <a:spcPts val="600"/>
              </a:spcBef>
            </a:pPr>
            <a:r>
              <a:rPr lang="de-DE" sz="1400" i="1" dirty="0"/>
              <a:t>2.	der Bundesärztekammer, der Bundespsychotherapeutenkammer und der Bundeszahnärztekammer sowie den Verbänden der Pflegeberufe auf Bundesebene und den für die Wahrnehmung der Interessen der Patientinnen und Patienten und der Selbsthilfe chronisch kranker und behinderter Menschen maßgeblichen Organisationen,</a:t>
            </a:r>
          </a:p>
          <a:p>
            <a:pPr marL="446088" lvl="2" indent="-174625">
              <a:lnSpc>
                <a:spcPct val="110000"/>
              </a:lnSpc>
              <a:spcBef>
                <a:spcPts val="600"/>
              </a:spcBef>
            </a:pPr>
            <a:r>
              <a:rPr lang="de-DE" sz="1400" i="1" dirty="0"/>
              <a:t>3.	den Vereinigungen der Leistungserbringer auf Bundesebene,</a:t>
            </a:r>
          </a:p>
          <a:p>
            <a:pPr marL="446088" lvl="2" indent="-174625">
              <a:lnSpc>
                <a:spcPct val="110000"/>
              </a:lnSpc>
              <a:spcBef>
                <a:spcPts val="600"/>
              </a:spcBef>
            </a:pPr>
            <a:r>
              <a:rPr lang="de-DE" sz="1400" i="1" dirty="0"/>
              <a:t>4.	den maßgeblichen Verbänden und Fachkreisen auf Bundesebene und</a:t>
            </a:r>
          </a:p>
          <a:p>
            <a:pPr marL="446088" lvl="2" indent="-174625">
              <a:lnSpc>
                <a:spcPct val="110000"/>
              </a:lnSpc>
              <a:spcBef>
                <a:spcPts val="600"/>
              </a:spcBef>
              <a:buAutoNum type="arabicPeriod" startAt="5"/>
            </a:pPr>
            <a:r>
              <a:rPr lang="de-DE" sz="1400" i="1" dirty="0"/>
              <a:t>der oder dem Bundesbeauftragten für den Datenschutz und die Informationsfreiheit</a:t>
            </a:r>
          </a:p>
          <a:p>
            <a:pPr marL="271463" lvl="2">
              <a:lnSpc>
                <a:spcPct val="110000"/>
              </a:lnSpc>
              <a:spcBef>
                <a:spcPts val="600"/>
              </a:spcBef>
            </a:pPr>
            <a:r>
              <a:rPr lang="de-DE" sz="1400" i="1" dirty="0"/>
              <a:t>…</a:t>
            </a:r>
          </a:p>
        </p:txBody>
      </p:sp>
    </p:spTree>
    <p:extLst>
      <p:ext uri="{BB962C8B-B14F-4D97-AF65-F5344CB8AC3E}">
        <p14:creationId xmlns:p14="http://schemas.microsoft.com/office/powerpoint/2010/main" val="284451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…Fristen, Genehmigung, Verbindlichkeit</a:t>
            </a:r>
          </a:p>
          <a:p>
            <a:pPr lvl="1"/>
            <a:r>
              <a:rPr lang="de-DE" dirty="0"/>
              <a:t>Empfehlungen des MD-Bund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832350"/>
            <a:ext cx="10972800" cy="257845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283 SGB V</a:t>
            </a:r>
          </a:p>
          <a:p>
            <a:pPr marL="268288" lvl="2" indent="-268288">
              <a:lnSpc>
                <a:spcPct val="110000"/>
              </a:lnSpc>
              <a:spcBef>
                <a:spcPts val="600"/>
              </a:spcBef>
            </a:pPr>
            <a:r>
              <a:rPr lang="de-DE" sz="1400" i="1" dirty="0"/>
              <a:t>(2)	…</a:t>
            </a:r>
          </a:p>
          <a:p>
            <a:pPr marL="268288" lvl="2" indent="3175">
              <a:lnSpc>
                <a:spcPct val="110000"/>
              </a:lnSpc>
              <a:spcBef>
                <a:spcPts val="600"/>
              </a:spcBef>
            </a:pPr>
            <a:r>
              <a:rPr lang="de-DE" sz="1400" i="1" baseline="30000" dirty="0"/>
              <a:t>3</a:t>
            </a:r>
            <a:r>
              <a:rPr lang="de-DE" sz="1400" i="1" dirty="0"/>
              <a:t>Er hat die Stellungnahmen in die Entscheidung einzubeziehen. </a:t>
            </a:r>
          </a:p>
          <a:p>
            <a:pPr marL="268288" lvl="2" indent="3175">
              <a:lnSpc>
                <a:spcPct val="110000"/>
              </a:lnSpc>
              <a:spcBef>
                <a:spcPts val="600"/>
              </a:spcBef>
            </a:pPr>
            <a:r>
              <a:rPr lang="de-DE" sz="1400" i="1" baseline="30000" dirty="0"/>
              <a:t>4</a:t>
            </a:r>
            <a:r>
              <a:rPr lang="de-DE" sz="1400" i="1" dirty="0"/>
              <a:t>Der Medizinische Dienst Bund hat die Richtlinien nach Satz 1 Nummer 6 bis 8 bis zum 31. Dezember 2021 zu erlassen. Die Richtlinien sind für die Medizinischen Dienste verbindlich und bedürfen der Genehmigung des Bundesministeriums für Gesundheit. </a:t>
            </a:r>
          </a:p>
          <a:p>
            <a:pPr marL="268288" lvl="2" indent="3175">
              <a:lnSpc>
                <a:spcPct val="110000"/>
              </a:lnSpc>
              <a:spcBef>
                <a:spcPts val="600"/>
              </a:spcBef>
            </a:pPr>
            <a:r>
              <a:rPr lang="de-DE" sz="1400" i="1" baseline="30000" dirty="0"/>
              <a:t>5</a:t>
            </a:r>
            <a:r>
              <a:rPr lang="de-DE" sz="1400" i="1" dirty="0"/>
              <a:t>Im Übrigen kann der Medizinische Dienst Bund Empfehlungen abgeben. </a:t>
            </a:r>
          </a:p>
          <a:p>
            <a:pPr marL="268288" lvl="2" indent="3175">
              <a:lnSpc>
                <a:spcPct val="110000"/>
              </a:lnSpc>
              <a:spcBef>
                <a:spcPts val="600"/>
              </a:spcBef>
            </a:pPr>
            <a:r>
              <a:rPr lang="de-DE" sz="1400" i="1" baseline="30000" dirty="0"/>
              <a:t>6</a:t>
            </a:r>
            <a:r>
              <a:rPr lang="de-DE" sz="1400" i="1" dirty="0"/>
              <a:t>Das Nähere zum Verfahren regelt die Satzung nach § 282 Absatz 3 Satz 1 Nummer 1. Richtlinien und Empfehlungen, die der Spitzenverband Bund der Krankenkassen nach § 282 Absatz 2 Satz 3 und 4 in der bis zum 31. Dezember 2019 geltenden Fassung erlassen und abgegeben hat, gelten bis zu ihrer Änderung oder Aufhebung durch den Medizinischen Dienst Bund fort.</a:t>
            </a:r>
          </a:p>
        </p:txBody>
      </p:sp>
    </p:spTree>
    <p:extLst>
      <p:ext uri="{BB962C8B-B14F-4D97-AF65-F5344CB8AC3E}">
        <p14:creationId xmlns:p14="http://schemas.microsoft.com/office/powerpoint/2010/main" val="29052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Medizinischer Dienst Bund (MD Bund)</a:t>
            </a:r>
          </a:p>
          <a:p>
            <a:pPr lvl="1"/>
            <a:r>
              <a:rPr lang="de-DE" dirty="0"/>
              <a:t>Aufgaben aus dem SGB XI</a:t>
            </a:r>
          </a:p>
          <a:p>
            <a:pPr lvl="1"/>
            <a:r>
              <a:rPr lang="de-DE" dirty="0"/>
              <a:t>Berichtspflicht gegenüber BMG</a:t>
            </a:r>
          </a:p>
          <a:p>
            <a:pPr lvl="1"/>
            <a:r>
              <a:rPr lang="de-DE" dirty="0"/>
              <a:t>Unterstützung</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43</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24944"/>
            <a:ext cx="10972800" cy="210447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283 SGB V</a:t>
            </a:r>
          </a:p>
          <a:p>
            <a:pPr marL="268288" lvl="2" indent="-268288">
              <a:lnSpc>
                <a:spcPct val="110000"/>
              </a:lnSpc>
              <a:spcBef>
                <a:spcPts val="600"/>
              </a:spcBef>
            </a:pPr>
            <a:r>
              <a:rPr lang="de-DE" sz="1400" i="1" dirty="0"/>
              <a:t>(3) 	</a:t>
            </a:r>
            <a:r>
              <a:rPr lang="de-DE" sz="1400" i="1" baseline="30000" dirty="0"/>
              <a:t>1</a:t>
            </a:r>
            <a:r>
              <a:rPr lang="de-DE" sz="1400" i="1" dirty="0"/>
              <a:t>Der Medizinische Dienst Bund nimmt auch die ihm nach § 53d des Elften Buches zugewiesenen Aufgaben wahr. </a:t>
            </a:r>
          </a:p>
          <a:p>
            <a:pPr marL="268288" lvl="2">
              <a:lnSpc>
                <a:spcPct val="110000"/>
              </a:lnSpc>
              <a:spcBef>
                <a:spcPts val="600"/>
              </a:spcBef>
            </a:pPr>
            <a:r>
              <a:rPr lang="de-DE" sz="1400" i="1" baseline="30000" dirty="0"/>
              <a:t>2</a:t>
            </a:r>
            <a:r>
              <a:rPr lang="de-DE" sz="1400" i="1" dirty="0"/>
              <a:t>Insoweit richten sich die Verfahren nach den Vorschriften des Elften Buches.</a:t>
            </a:r>
          </a:p>
          <a:p>
            <a:pPr marL="268288" lvl="2" indent="-268288">
              <a:lnSpc>
                <a:spcPct val="110000"/>
              </a:lnSpc>
              <a:spcBef>
                <a:spcPts val="600"/>
              </a:spcBef>
            </a:pPr>
            <a:r>
              <a:rPr lang="de-DE" sz="1400" i="1" dirty="0"/>
              <a:t>(4) 	</a:t>
            </a:r>
            <a:r>
              <a:rPr lang="de-DE" sz="1400" i="1" baseline="30000" dirty="0"/>
              <a:t>1</a:t>
            </a:r>
            <a:r>
              <a:rPr lang="de-DE" sz="1400" i="1" dirty="0"/>
              <a:t>Der Medizinische Dienst Bund fasst die Berichte der Medizinischen Dienste nach § 278 Absatz 4 in einem Bericht zusammen, legt diesen dem Bundesministerium für Gesundheit zweijährlich zum 1. Juni vor und veröffentlicht ihn zweijährlich zum 1. September. </a:t>
            </a:r>
          </a:p>
          <a:p>
            <a:pPr marL="268288" lvl="2">
              <a:lnSpc>
                <a:spcPct val="110000"/>
              </a:lnSpc>
              <a:spcBef>
                <a:spcPts val="600"/>
              </a:spcBef>
            </a:pPr>
            <a:r>
              <a:rPr lang="de-DE" sz="1400" i="1" baseline="30000" dirty="0"/>
              <a:t>2</a:t>
            </a:r>
            <a:r>
              <a:rPr lang="de-DE" sz="1400" i="1" dirty="0"/>
              <a:t>Das Nähere regelt die Richtlinie nach Absatz 2 Satz 1 Nummer 8.</a:t>
            </a:r>
          </a:p>
          <a:p>
            <a:pPr marL="268288" lvl="2" indent="-268288">
              <a:lnSpc>
                <a:spcPct val="110000"/>
              </a:lnSpc>
              <a:spcBef>
                <a:spcPts val="600"/>
              </a:spcBef>
            </a:pPr>
            <a:r>
              <a:rPr lang="de-DE" sz="1400" i="1" dirty="0"/>
              <a:t>(5) 	Die Medizinischen Dienste haben den Medizinischen Dienst Bund bei der Wahrnehmung seiner Aufgaben zu unterstützen.</a:t>
            </a:r>
          </a:p>
        </p:txBody>
      </p:sp>
    </p:spTree>
    <p:extLst>
      <p:ext uri="{BB962C8B-B14F-4D97-AF65-F5344CB8AC3E}">
        <p14:creationId xmlns:p14="http://schemas.microsoft.com/office/powerpoint/2010/main" val="40358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Sozialmedizinischen Dienstes der Deutschen Rentenversicherung Knappschaft-Bahn-See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323358"/>
            <a:ext cx="10972800" cy="2187577"/>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328a SGB V</a:t>
            </a:r>
          </a:p>
          <a:p>
            <a:pPr marL="342900" lvl="2" indent="-342900">
              <a:lnSpc>
                <a:spcPct val="110000"/>
              </a:lnSpc>
              <a:spcBef>
                <a:spcPts val="600"/>
              </a:spcBef>
              <a:buFont typeface="+mj-lt"/>
              <a:buAutoNum type="arabicParenBoth"/>
            </a:pPr>
            <a:r>
              <a:rPr lang="de-DE" sz="1400" i="1" baseline="30000" dirty="0"/>
              <a:t>1</a:t>
            </a:r>
            <a:r>
              <a:rPr lang="de-DE" sz="1400" i="1" dirty="0"/>
              <a:t>Die Aufgaben des Medizinischen Dienstes nimmt für die Krankenversicherung der Deutschen Rentenversicherung Knappschaft-Bahn-See deren Sozialmedizinischer Dienst wahr. </a:t>
            </a:r>
          </a:p>
          <a:p>
            <a:pPr marL="360363" lvl="2">
              <a:lnSpc>
                <a:spcPct val="110000"/>
              </a:lnSpc>
              <a:spcBef>
                <a:spcPts val="600"/>
              </a:spcBef>
            </a:pPr>
            <a:r>
              <a:rPr lang="de-DE" sz="1400" i="1" baseline="30000" dirty="0"/>
              <a:t>2</a:t>
            </a:r>
            <a:r>
              <a:rPr lang="de-DE" sz="1400" i="1" dirty="0"/>
              <a:t>Für den Sozialmedizinischen Dienst gelten bei Wahrnehmung dieser Aufgaben insbesondere die Vorschriften nach § 128 Absatz 1 Satz 2 des Neunten Buches, § 53c Absatz 1 und 3 des Elf-</a:t>
            </a:r>
            <a:r>
              <a:rPr lang="de-DE" sz="1400" i="1" dirty="0" err="1"/>
              <a:t>ten</a:t>
            </a:r>
            <a:r>
              <a:rPr lang="de-DE" sz="1400" i="1" dirty="0"/>
              <a:t> Buches, § 53d Absatz 2 Satz 2 und Absatz 3 Satz 4 und 5 des Elften Buches, den §§ 62a und 78 Absatz 1 des Zwölften Buches sowie nach § 13 Absatz 3a, § 116b Absatz 6 Satz 10, § 197a Absatz 3b Satz 3, den §§ 275 bis 277, 278 Absatz 2 bis 4 und § 283 Absatz 2 Satz 5 und Absatz 5 entsprechend. </a:t>
            </a:r>
          </a:p>
          <a:p>
            <a:pPr marL="360363" lvl="2">
              <a:lnSpc>
                <a:spcPct val="110000"/>
              </a:lnSpc>
              <a:spcBef>
                <a:spcPts val="600"/>
              </a:spcBef>
            </a:pPr>
            <a:r>
              <a:rPr lang="de-DE" sz="1400" i="1" baseline="30000" dirty="0"/>
              <a:t>3</a:t>
            </a:r>
            <a:r>
              <a:rPr lang="de-DE" sz="1400" i="1" dirty="0"/>
              <a:t>Die Unabhängigkeit des Sozialmedizinischen Dienstes in der Begutachtung und Beratung wird mit einer eigenen Geschäftsordnung gewährleistet.</a:t>
            </a:r>
          </a:p>
        </p:txBody>
      </p:sp>
    </p:spTree>
    <p:extLst>
      <p:ext uri="{BB962C8B-B14F-4D97-AF65-F5344CB8AC3E}">
        <p14:creationId xmlns:p14="http://schemas.microsoft.com/office/powerpoint/2010/main" val="11096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Sozialmedizinischen Dienstes der Deutschen Rentenversicherung Knappschaft-Bahn-See</a:t>
            </a:r>
          </a:p>
          <a:p>
            <a:pPr lvl="1"/>
            <a:r>
              <a:rPr lang="de-DE" dirty="0"/>
              <a:t>Beirat</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276872"/>
            <a:ext cx="10972800" cy="368029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328a SGB V</a:t>
            </a:r>
          </a:p>
          <a:p>
            <a:pPr marL="342900" lvl="2" indent="-342900">
              <a:lnSpc>
                <a:spcPct val="110000"/>
              </a:lnSpc>
              <a:spcBef>
                <a:spcPts val="600"/>
              </a:spcBef>
              <a:buFont typeface="+mj-lt"/>
              <a:buAutoNum type="arabicParenBoth" startAt="2"/>
            </a:pPr>
            <a:r>
              <a:rPr lang="de-DE" sz="1400" i="1" baseline="30000" dirty="0"/>
              <a:t>1</a:t>
            </a:r>
            <a:r>
              <a:rPr lang="de-DE" sz="1400" i="1" dirty="0"/>
              <a:t>Bei der Deutschen Rentenversicherung Knappschaft-Bahn-See wird ein Beirat für den Sozialmedizinischen Dienst errichtet, der den Vorstand in Aufgabenstellungen bei seinen Entscheidungen berät und durch Vorschläge und Stellungnahmen unterstützt. </a:t>
            </a:r>
          </a:p>
          <a:p>
            <a:pPr marL="360363" lvl="2">
              <a:lnSpc>
                <a:spcPct val="110000"/>
              </a:lnSpc>
              <a:spcBef>
                <a:spcPts val="600"/>
              </a:spcBef>
            </a:pPr>
            <a:r>
              <a:rPr lang="de-DE" sz="1400" i="1" baseline="30000" dirty="0"/>
              <a:t>2</a:t>
            </a:r>
            <a:r>
              <a:rPr lang="de-DE" sz="1400" i="1" dirty="0"/>
              <a:t>Er ist vor allen Entscheidungen des Vorstandes in Angelegenheiten des Sozialmedizinischen Dienstes zu hören. </a:t>
            </a:r>
          </a:p>
          <a:p>
            <a:pPr marL="360363" lvl="2">
              <a:lnSpc>
                <a:spcPct val="110000"/>
              </a:lnSpc>
              <a:spcBef>
                <a:spcPts val="600"/>
              </a:spcBef>
            </a:pPr>
            <a:r>
              <a:rPr lang="de-DE" sz="1400" i="1" baseline="30000" dirty="0"/>
              <a:t>3</a:t>
            </a:r>
            <a:r>
              <a:rPr lang="de-DE" sz="1400" i="1" dirty="0"/>
              <a:t>Stellungnahmen des Beirates sind Gegenstand der Beratungen des Vorstandes und in die Entscheidungsfindung einzubeziehen. </a:t>
            </a:r>
          </a:p>
          <a:p>
            <a:pPr marL="360363" lvl="2">
              <a:lnSpc>
                <a:spcPct val="110000"/>
              </a:lnSpc>
              <a:spcBef>
                <a:spcPts val="600"/>
              </a:spcBef>
            </a:pPr>
            <a:r>
              <a:rPr lang="de-DE" sz="1400" i="1" baseline="30000" dirty="0"/>
              <a:t>4</a:t>
            </a:r>
            <a:r>
              <a:rPr lang="de-DE" sz="1400" i="1" dirty="0"/>
              <a:t>Der Beirat besteht aus neun Vertretern und deren persönlichen Stellvertretern. </a:t>
            </a:r>
          </a:p>
          <a:p>
            <a:pPr marL="360363" lvl="2">
              <a:lnSpc>
                <a:spcPct val="110000"/>
              </a:lnSpc>
              <a:spcBef>
                <a:spcPts val="600"/>
              </a:spcBef>
            </a:pPr>
            <a:r>
              <a:rPr lang="de-DE" sz="1400" i="1" baseline="30000" dirty="0"/>
              <a:t>5</a:t>
            </a:r>
            <a:r>
              <a:rPr lang="de-DE" sz="1400" i="1" dirty="0"/>
              <a:t>Die Vertreter und deren persönliche Stellvertreter werden auf Vorschlag der für die Wahrnehmung der Interessen der Patientinnen und Patienten und der Selbsthilfe chronisch kranker und behinderter Menschen maßgeblichen Organisationen und der für die Wahrnehmung der Interessen und der Selbsthilfe der pflegebedürftigen und behinderten Menschen sowie der pflegenden Angehörigen maßgeblichen Organisationen vom Vorstand der Deutschen Rentenversicherung Knappschaft-Bahn-See ernannt. </a:t>
            </a:r>
          </a:p>
          <a:p>
            <a:pPr marL="360363" lvl="2">
              <a:lnSpc>
                <a:spcPct val="110000"/>
              </a:lnSpc>
              <a:spcBef>
                <a:spcPts val="600"/>
              </a:spcBef>
            </a:pPr>
            <a:r>
              <a:rPr lang="de-DE" sz="1400" i="1" baseline="30000" dirty="0"/>
              <a:t>6</a:t>
            </a:r>
            <a:r>
              <a:rPr lang="de-DE" sz="1400" i="1" dirty="0"/>
              <a:t>Die Dauer der Amtszeit des Beirates von bis zu sechs Jahren richtet sich nach der des Vorstandes. </a:t>
            </a:r>
          </a:p>
          <a:p>
            <a:pPr marL="360363" lvl="2">
              <a:lnSpc>
                <a:spcPct val="110000"/>
              </a:lnSpc>
              <a:spcBef>
                <a:spcPts val="600"/>
              </a:spcBef>
            </a:pPr>
            <a:r>
              <a:rPr lang="de-DE" sz="1400" i="1" baseline="30000" dirty="0"/>
              <a:t>7</a:t>
            </a:r>
            <a:r>
              <a:rPr lang="de-DE" sz="1400" i="1" dirty="0"/>
              <a:t>Das Nähere, insbesondere zum Verfahren der Beteiligung des Beirates, regelt die Geschäftsordnung des Beirates, die im Einvernehmen zwischen dem Vorstand und dem Beirat aufgestellt wird.</a:t>
            </a:r>
          </a:p>
        </p:txBody>
      </p:sp>
    </p:spTree>
    <p:extLst>
      <p:ext uri="{BB962C8B-B14F-4D97-AF65-F5344CB8AC3E}">
        <p14:creationId xmlns:p14="http://schemas.microsoft.com/office/powerpoint/2010/main" val="1603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Aufgaben des Sozialmedizinischen Dienstes der Deutschen Rentenversicherung Knappschaft-Bahn-See</a:t>
            </a:r>
          </a:p>
          <a:p>
            <a:pPr lvl="1"/>
            <a:r>
              <a:rPr lang="de-DE" dirty="0"/>
              <a:t>Beirat</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417184"/>
            <a:ext cx="10972800" cy="139966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328a SGB V</a:t>
            </a:r>
          </a:p>
          <a:p>
            <a:pPr marL="342900" lvl="2" indent="-342900">
              <a:lnSpc>
                <a:spcPct val="110000"/>
              </a:lnSpc>
              <a:spcBef>
                <a:spcPts val="600"/>
              </a:spcBef>
              <a:buFont typeface="+mj-lt"/>
              <a:buAutoNum type="arabicParenBoth" startAt="3"/>
            </a:pPr>
            <a:r>
              <a:rPr lang="de-DE" sz="1400" i="1" baseline="30000" dirty="0"/>
              <a:t>1</a:t>
            </a:r>
            <a:r>
              <a:rPr lang="de-DE" sz="1400" i="1" dirty="0"/>
              <a:t>Die Deutsche Rentenversicherung Knappschaft-Bahn-See trägt die Kosten der Tätigkeit des Beirates. </a:t>
            </a:r>
          </a:p>
          <a:p>
            <a:pPr marL="360363" lvl="2">
              <a:lnSpc>
                <a:spcPct val="110000"/>
              </a:lnSpc>
              <a:spcBef>
                <a:spcPts val="600"/>
              </a:spcBef>
            </a:pPr>
            <a:r>
              <a:rPr lang="de-DE" sz="1400" i="1" baseline="30000" dirty="0"/>
              <a:t>2</a:t>
            </a:r>
            <a:r>
              <a:rPr lang="de-DE" sz="1400" i="1" dirty="0"/>
              <a:t>Die Vertreter und deren persönliche Stellvertreter erhalten Reisekosten nach den Vorschriften des Bundes über Reisekostenvergütungen, Ersatz des Verdienstausfalls in entsprechender Anwendung des § 41 Absatz 2 des Vierten Buches sowie einen Pauschbetrag für Zeitaufwand in Höhe eines </a:t>
            </a:r>
            <a:r>
              <a:rPr lang="de-DE" sz="1400" i="1" dirty="0" err="1"/>
              <a:t>Fünfzigstels</a:t>
            </a:r>
            <a:r>
              <a:rPr lang="de-DE" sz="1400" i="1" dirty="0"/>
              <a:t> der monatlichen Bezugsgröße (§ 18 des Vierten Buches) für jeden Kalendertag einer Sitzung.</a:t>
            </a:r>
          </a:p>
        </p:txBody>
      </p:sp>
    </p:spTree>
    <p:extLst>
      <p:ext uri="{BB962C8B-B14F-4D97-AF65-F5344CB8AC3E}">
        <p14:creationId xmlns:p14="http://schemas.microsoft.com/office/powerpoint/2010/main" val="395263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Unabhängigkeit des Medizinischen Dienstes</a:t>
            </a:r>
          </a:p>
        </p:txBody>
      </p:sp>
      <p:sp>
        <p:nvSpPr>
          <p:cNvPr id="10" name="Rechteck: abgerundete Ecken 9">
            <a:extLst>
              <a:ext uri="{FF2B5EF4-FFF2-40B4-BE49-F238E27FC236}">
                <a16:creationId xmlns:a16="http://schemas.microsoft.com/office/drawing/2014/main" id="{0DEF42CD-2DBA-4CAD-A4AD-A8495A6A094D}"/>
              </a:ext>
            </a:extLst>
          </p:cNvPr>
          <p:cNvSpPr/>
          <p:nvPr/>
        </p:nvSpPr>
        <p:spPr>
          <a:xfrm>
            <a:off x="3215680" y="2122853"/>
            <a:ext cx="3816424" cy="7920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b="1" dirty="0">
                <a:effectLst>
                  <a:outerShdw blurRad="38100" dist="38100" dir="2700000" algn="tl">
                    <a:srgbClr val="000000">
                      <a:alpha val="43137"/>
                    </a:srgbClr>
                  </a:outerShdw>
                </a:effectLst>
              </a:rPr>
              <a:t>Medizinischer Dienst Bund (</a:t>
            </a:r>
            <a:r>
              <a:rPr lang="de-DE" sz="1600" b="1" dirty="0" err="1">
                <a:effectLst>
                  <a:outerShdw blurRad="38100" dist="38100" dir="2700000" algn="tl">
                    <a:srgbClr val="000000">
                      <a:alpha val="43137"/>
                    </a:srgbClr>
                  </a:outerShdw>
                </a:effectLst>
              </a:rPr>
              <a:t>KöR</a:t>
            </a:r>
            <a:r>
              <a:rPr lang="de-DE" sz="1600" b="1" dirty="0">
                <a:effectLst>
                  <a:outerShdw blurRad="38100" dist="38100" dir="2700000" algn="tl">
                    <a:srgbClr val="000000">
                      <a:alpha val="43137"/>
                    </a:srgbClr>
                  </a:outerShdw>
                </a:effectLst>
              </a:rPr>
              <a:t>)</a:t>
            </a:r>
          </a:p>
        </p:txBody>
      </p:sp>
      <p:sp>
        <p:nvSpPr>
          <p:cNvPr id="18" name="Flussdiagramm: Mehrere Dokumente 17">
            <a:extLst>
              <a:ext uri="{FF2B5EF4-FFF2-40B4-BE49-F238E27FC236}">
                <a16:creationId xmlns:a16="http://schemas.microsoft.com/office/drawing/2014/main" id="{7FCB4577-027F-4B17-A9FE-C9E6F9263C79}"/>
              </a:ext>
            </a:extLst>
          </p:cNvPr>
          <p:cNvSpPr/>
          <p:nvPr/>
        </p:nvSpPr>
        <p:spPr>
          <a:xfrm>
            <a:off x="3519634" y="5017912"/>
            <a:ext cx="3654023" cy="7965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400" dirty="0"/>
          </a:p>
        </p:txBody>
      </p:sp>
      <p:graphicFrame>
        <p:nvGraphicFramePr>
          <p:cNvPr id="21" name="Diagramm 20">
            <a:extLst>
              <a:ext uri="{FF2B5EF4-FFF2-40B4-BE49-F238E27FC236}">
                <a16:creationId xmlns:a16="http://schemas.microsoft.com/office/drawing/2014/main" id="{DA1DD355-5606-4FF5-9DA9-A08BD2991F18}"/>
              </a:ext>
            </a:extLst>
          </p:cNvPr>
          <p:cNvGraphicFramePr/>
          <p:nvPr>
            <p:extLst>
              <p:ext uri="{D42A27DB-BD31-4B8C-83A1-F6EECF244321}">
                <p14:modId xmlns:p14="http://schemas.microsoft.com/office/powerpoint/2010/main" val="834676318"/>
              </p:ext>
            </p:extLst>
          </p:nvPr>
        </p:nvGraphicFramePr>
        <p:xfrm>
          <a:off x="6678414" y="1461506"/>
          <a:ext cx="5918472" cy="17641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Diagramm 21">
            <a:extLst>
              <a:ext uri="{FF2B5EF4-FFF2-40B4-BE49-F238E27FC236}">
                <a16:creationId xmlns:a16="http://schemas.microsoft.com/office/drawing/2014/main" id="{1E06100D-871C-477B-ADD9-4AB31A3EADCF}"/>
              </a:ext>
            </a:extLst>
          </p:cNvPr>
          <p:cNvGraphicFramePr/>
          <p:nvPr>
            <p:extLst>
              <p:ext uri="{D42A27DB-BD31-4B8C-83A1-F6EECF244321}">
                <p14:modId xmlns:p14="http://schemas.microsoft.com/office/powerpoint/2010/main" val="1340831392"/>
              </p:ext>
            </p:extLst>
          </p:nvPr>
        </p:nvGraphicFramePr>
        <p:xfrm>
          <a:off x="6678414" y="4414839"/>
          <a:ext cx="5924823" cy="1764196"/>
        </p:xfrm>
        <a:graphic>
          <a:graphicData uri="http://schemas.openxmlformats.org/drawingml/2006/chart">
            <c:chart xmlns:c="http://schemas.openxmlformats.org/drawingml/2006/chart" xmlns:r="http://schemas.openxmlformats.org/officeDocument/2006/relationships" r:id="rId3"/>
          </a:graphicData>
        </a:graphic>
      </p:graphicFrame>
      <p:sp>
        <p:nvSpPr>
          <p:cNvPr id="26" name="Flussdiagramm: Mehrere Dokumente 17">
            <a:extLst>
              <a:ext uri="{FF2B5EF4-FFF2-40B4-BE49-F238E27FC236}">
                <a16:creationId xmlns:a16="http://schemas.microsoft.com/office/drawing/2014/main" id="{33710D4F-1FC9-4094-B3B6-4E2D10202E9C}"/>
              </a:ext>
            </a:extLst>
          </p:cNvPr>
          <p:cNvSpPr/>
          <p:nvPr/>
        </p:nvSpPr>
        <p:spPr>
          <a:xfrm>
            <a:off x="3424444" y="5098844"/>
            <a:ext cx="3654023" cy="7965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400" dirty="0"/>
          </a:p>
        </p:txBody>
      </p:sp>
      <p:sp>
        <p:nvSpPr>
          <p:cNvPr id="28" name="Flussdiagramm: Mehrere Dokumente 17">
            <a:extLst>
              <a:ext uri="{FF2B5EF4-FFF2-40B4-BE49-F238E27FC236}">
                <a16:creationId xmlns:a16="http://schemas.microsoft.com/office/drawing/2014/main" id="{EC99125C-2359-483E-8D6B-F62339533F41}"/>
              </a:ext>
            </a:extLst>
          </p:cNvPr>
          <p:cNvSpPr/>
          <p:nvPr/>
        </p:nvSpPr>
        <p:spPr>
          <a:xfrm>
            <a:off x="3329255" y="5179776"/>
            <a:ext cx="3654023" cy="7965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400" dirty="0"/>
          </a:p>
        </p:txBody>
      </p:sp>
      <p:sp>
        <p:nvSpPr>
          <p:cNvPr id="29" name="Flussdiagramm: Mehrere Dokumente 17">
            <a:extLst>
              <a:ext uri="{FF2B5EF4-FFF2-40B4-BE49-F238E27FC236}">
                <a16:creationId xmlns:a16="http://schemas.microsoft.com/office/drawing/2014/main" id="{DE2E4DBB-2433-459B-B68D-482517FDD9E8}"/>
              </a:ext>
            </a:extLst>
          </p:cNvPr>
          <p:cNvSpPr/>
          <p:nvPr/>
        </p:nvSpPr>
        <p:spPr>
          <a:xfrm>
            <a:off x="3234065" y="5260707"/>
            <a:ext cx="3654023" cy="7965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b="1">
                <a:effectLst>
                  <a:outerShdw blurRad="38100" dist="38100" dir="2700000" algn="tl">
                    <a:srgbClr val="000000">
                      <a:alpha val="43137"/>
                    </a:srgbClr>
                  </a:outerShdw>
                </a:effectLst>
              </a:rPr>
              <a:t>Medizinische Dienste Bundesländer(KöR)</a:t>
            </a:r>
            <a:endParaRPr lang="de-DE" sz="1600" b="1" dirty="0">
              <a:effectLst>
                <a:outerShdw blurRad="38100" dist="38100" dir="2700000" algn="tl">
                  <a:srgbClr val="000000">
                    <a:alpha val="43137"/>
                  </a:srgbClr>
                </a:outerShdw>
              </a:effectLst>
            </a:endParaRPr>
          </a:p>
        </p:txBody>
      </p:sp>
      <p:cxnSp>
        <p:nvCxnSpPr>
          <p:cNvPr id="38" name="Verbinder: gewinkelt 37">
            <a:extLst>
              <a:ext uri="{FF2B5EF4-FFF2-40B4-BE49-F238E27FC236}">
                <a16:creationId xmlns:a16="http://schemas.microsoft.com/office/drawing/2014/main" id="{28DB7B78-A40F-4013-B083-A8EF303DD3D7}"/>
              </a:ext>
            </a:extLst>
          </p:cNvPr>
          <p:cNvCxnSpPr>
            <a:cxnSpLocks/>
            <a:stCxn id="22" idx="0"/>
            <a:endCxn id="21" idx="2"/>
          </p:cNvCxnSpPr>
          <p:nvPr/>
        </p:nvCxnSpPr>
        <p:spPr>
          <a:xfrm rot="16200000" flipV="1">
            <a:off x="9044670" y="3818683"/>
            <a:ext cx="1189137" cy="31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Pfeil: nach links 47">
            <a:extLst>
              <a:ext uri="{FF2B5EF4-FFF2-40B4-BE49-F238E27FC236}">
                <a16:creationId xmlns:a16="http://schemas.microsoft.com/office/drawing/2014/main" id="{987E73B4-927D-4724-A2C3-9C80220DAF92}"/>
              </a:ext>
            </a:extLst>
          </p:cNvPr>
          <p:cNvSpPr/>
          <p:nvPr/>
        </p:nvSpPr>
        <p:spPr>
          <a:xfrm>
            <a:off x="7248128" y="2182535"/>
            <a:ext cx="1635952" cy="656931"/>
          </a:xfrm>
          <a:prstGeom prst="leftArrow">
            <a:avLst>
              <a:gd name="adj1" fmla="val 72382"/>
              <a:gd name="adj2"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dirty="0"/>
              <a:t>Aufsicht, Vorstandswahl</a:t>
            </a:r>
          </a:p>
        </p:txBody>
      </p:sp>
      <p:sp>
        <p:nvSpPr>
          <p:cNvPr id="49" name="Pfeil: nach unten 48">
            <a:extLst>
              <a:ext uri="{FF2B5EF4-FFF2-40B4-BE49-F238E27FC236}">
                <a16:creationId xmlns:a16="http://schemas.microsoft.com/office/drawing/2014/main" id="{02EEA67A-CE16-4F78-9ACD-43F27FC676C0}"/>
              </a:ext>
            </a:extLst>
          </p:cNvPr>
          <p:cNvSpPr/>
          <p:nvPr/>
        </p:nvSpPr>
        <p:spPr>
          <a:xfrm>
            <a:off x="3863752" y="3070793"/>
            <a:ext cx="1080000" cy="1791267"/>
          </a:xfrm>
          <a:prstGeom prst="downArrow">
            <a:avLst>
              <a:gd name="adj1" fmla="val 79992"/>
              <a:gd name="adj2" fmla="val 50000"/>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a:t>Richt-linien, </a:t>
            </a:r>
            <a:r>
              <a:rPr lang="de-DE" sz="1400" dirty="0" err="1"/>
              <a:t>Empfe</a:t>
            </a:r>
            <a:r>
              <a:rPr lang="de-DE" sz="1400" dirty="0"/>
              <a:t>-lungen</a:t>
            </a:r>
          </a:p>
        </p:txBody>
      </p:sp>
      <p:sp>
        <p:nvSpPr>
          <p:cNvPr id="50" name="Textfeld 49">
            <a:extLst>
              <a:ext uri="{FF2B5EF4-FFF2-40B4-BE49-F238E27FC236}">
                <a16:creationId xmlns:a16="http://schemas.microsoft.com/office/drawing/2014/main" id="{E755A0C2-FBC2-403F-9C8B-173BAE420D8C}"/>
              </a:ext>
            </a:extLst>
          </p:cNvPr>
          <p:cNvSpPr txBox="1"/>
          <p:nvPr/>
        </p:nvSpPr>
        <p:spPr>
          <a:xfrm>
            <a:off x="9637650" y="3994454"/>
            <a:ext cx="745910" cy="307777"/>
          </a:xfrm>
          <a:prstGeom prst="rect">
            <a:avLst/>
          </a:prstGeom>
          <a:noFill/>
        </p:spPr>
        <p:txBody>
          <a:bodyPr wrap="none" rtlCol="0">
            <a:spAutoFit/>
          </a:bodyPr>
          <a:lstStyle/>
          <a:p>
            <a:r>
              <a:rPr lang="de-DE" sz="1400" dirty="0">
                <a:solidFill>
                  <a:schemeClr val="dk1"/>
                </a:solidFill>
                <a:latin typeface="+mn-lt"/>
              </a:rPr>
              <a:t>Wählen</a:t>
            </a:r>
          </a:p>
        </p:txBody>
      </p:sp>
      <p:sp>
        <p:nvSpPr>
          <p:cNvPr id="51" name="Pfeil: nach links 50">
            <a:extLst>
              <a:ext uri="{FF2B5EF4-FFF2-40B4-BE49-F238E27FC236}">
                <a16:creationId xmlns:a16="http://schemas.microsoft.com/office/drawing/2014/main" id="{24679C55-515B-4A0C-A1B2-9DCF31647827}"/>
              </a:ext>
            </a:extLst>
          </p:cNvPr>
          <p:cNvSpPr/>
          <p:nvPr/>
        </p:nvSpPr>
        <p:spPr>
          <a:xfrm>
            <a:off x="7248128" y="5083886"/>
            <a:ext cx="1635952" cy="656931"/>
          </a:xfrm>
          <a:prstGeom prst="leftArrow">
            <a:avLst>
              <a:gd name="adj1" fmla="val 72382"/>
              <a:gd name="adj2"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dirty="0"/>
              <a:t>Aufsicht, Vorstandswahl</a:t>
            </a:r>
          </a:p>
        </p:txBody>
      </p:sp>
      <p:sp>
        <p:nvSpPr>
          <p:cNvPr id="56" name="Pfeil: nach oben 55">
            <a:extLst>
              <a:ext uri="{FF2B5EF4-FFF2-40B4-BE49-F238E27FC236}">
                <a16:creationId xmlns:a16="http://schemas.microsoft.com/office/drawing/2014/main" id="{10C3D6DC-DA8A-4857-8935-C9DAD81EFAF0}"/>
              </a:ext>
            </a:extLst>
          </p:cNvPr>
          <p:cNvSpPr/>
          <p:nvPr/>
        </p:nvSpPr>
        <p:spPr>
          <a:xfrm>
            <a:off x="5395680" y="3066502"/>
            <a:ext cx="1080000" cy="1791267"/>
          </a:xfrm>
          <a:prstGeom prst="upArrow">
            <a:avLst>
              <a:gd name="adj1" fmla="val 81526"/>
              <a:gd name="adj2"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dirty="0"/>
              <a:t>Statistik, Berichte</a:t>
            </a:r>
          </a:p>
        </p:txBody>
      </p:sp>
      <p:sp>
        <p:nvSpPr>
          <p:cNvPr id="63" name="Flussdiagramm: Prozess 62">
            <a:extLst>
              <a:ext uri="{FF2B5EF4-FFF2-40B4-BE49-F238E27FC236}">
                <a16:creationId xmlns:a16="http://schemas.microsoft.com/office/drawing/2014/main" id="{CF512E89-B370-400C-910A-D9DC5BA37107}"/>
              </a:ext>
            </a:extLst>
          </p:cNvPr>
          <p:cNvSpPr/>
          <p:nvPr/>
        </p:nvSpPr>
        <p:spPr>
          <a:xfrm>
            <a:off x="446239" y="2225863"/>
            <a:ext cx="1346817" cy="586067"/>
          </a:xfrm>
          <a:prstGeom prst="flowChartProcess">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BMG</a:t>
            </a:r>
          </a:p>
        </p:txBody>
      </p:sp>
      <p:sp>
        <p:nvSpPr>
          <p:cNvPr id="64" name="Flussdiagramm: Prozess 63">
            <a:extLst>
              <a:ext uri="{FF2B5EF4-FFF2-40B4-BE49-F238E27FC236}">
                <a16:creationId xmlns:a16="http://schemas.microsoft.com/office/drawing/2014/main" id="{7D043813-5C7F-458F-B35B-8990ED6396A3}"/>
              </a:ext>
            </a:extLst>
          </p:cNvPr>
          <p:cNvSpPr/>
          <p:nvPr/>
        </p:nvSpPr>
        <p:spPr>
          <a:xfrm>
            <a:off x="446239" y="5365965"/>
            <a:ext cx="1346817" cy="586067"/>
          </a:xfrm>
          <a:prstGeom prst="flowChartProcess">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Landesbehörde</a:t>
            </a:r>
          </a:p>
        </p:txBody>
      </p:sp>
      <p:sp>
        <p:nvSpPr>
          <p:cNvPr id="66" name="Pfeil: nach rechts 65">
            <a:extLst>
              <a:ext uri="{FF2B5EF4-FFF2-40B4-BE49-F238E27FC236}">
                <a16:creationId xmlns:a16="http://schemas.microsoft.com/office/drawing/2014/main" id="{8D814528-9761-41F0-96AA-5AB37A413EAA}"/>
              </a:ext>
            </a:extLst>
          </p:cNvPr>
          <p:cNvSpPr/>
          <p:nvPr/>
        </p:nvSpPr>
        <p:spPr>
          <a:xfrm>
            <a:off x="1919535" y="2276872"/>
            <a:ext cx="1152129" cy="432048"/>
          </a:xfrm>
          <a:prstGeom prst="rightArrow">
            <a:avLst>
              <a:gd name="adj1" fmla="val 69144"/>
              <a:gd name="adj2" fmla="val 50000"/>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Aufsicht</a:t>
            </a:r>
          </a:p>
        </p:txBody>
      </p:sp>
      <p:sp>
        <p:nvSpPr>
          <p:cNvPr id="67" name="Pfeil: nach rechts 66">
            <a:extLst>
              <a:ext uri="{FF2B5EF4-FFF2-40B4-BE49-F238E27FC236}">
                <a16:creationId xmlns:a16="http://schemas.microsoft.com/office/drawing/2014/main" id="{AB70BD3A-3FAF-44C3-BB64-14153D3D4DF4}"/>
              </a:ext>
            </a:extLst>
          </p:cNvPr>
          <p:cNvSpPr/>
          <p:nvPr/>
        </p:nvSpPr>
        <p:spPr>
          <a:xfrm>
            <a:off x="1919535" y="5490426"/>
            <a:ext cx="1152129" cy="432048"/>
          </a:xfrm>
          <a:prstGeom prst="rightArrow">
            <a:avLst>
              <a:gd name="adj1" fmla="val 69144"/>
              <a:gd name="adj2" fmla="val 50000"/>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Aufsicht</a:t>
            </a:r>
          </a:p>
        </p:txBody>
      </p:sp>
    </p:spTree>
    <p:extLst>
      <p:ext uri="{BB962C8B-B14F-4D97-AF65-F5344CB8AC3E}">
        <p14:creationId xmlns:p14="http://schemas.microsoft.com/office/powerpoint/2010/main" val="14243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48</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6456040" y="232290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Verbot der Rechnungsänderung</a:t>
            </a:r>
          </a:p>
          <a:p>
            <a:pPr marL="179388" indent="-179388">
              <a:spcBef>
                <a:spcPts val="300"/>
              </a:spcBef>
              <a:buBlip>
                <a:blip r:embed="rId2"/>
              </a:buBlip>
            </a:pPr>
            <a:r>
              <a:rPr lang="de-DE" sz="1400" dirty="0">
                <a:solidFill>
                  <a:srgbClr val="000000"/>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Fallabschließende Prüfung</a:t>
            </a:r>
          </a:p>
          <a:p>
            <a:pPr marL="179388" indent="-179388">
              <a:spcBef>
                <a:spcPts val="300"/>
              </a:spcBef>
              <a:buBlip>
                <a:blip r:embed="rId2"/>
              </a:buBlip>
            </a:pPr>
            <a:r>
              <a:rPr lang="de-DE" sz="1400" dirty="0">
                <a:solidFill>
                  <a:srgbClr val="B2B2B2"/>
                </a:solidFill>
              </a:rPr>
              <a:t>Verbot der Nachprüfung</a:t>
            </a:r>
          </a:p>
          <a:p>
            <a:pPr marL="179388" indent="-179388">
              <a:spcBef>
                <a:spcPts val="300"/>
              </a:spcBef>
              <a:buBlip>
                <a:blip r:embed="rId2"/>
              </a:buBlip>
            </a:pPr>
            <a:r>
              <a:rPr lang="de-DE" sz="1400" dirty="0">
                <a:solidFill>
                  <a:srgbClr val="B2B2B2"/>
                </a:solidFill>
              </a:rPr>
              <a:t>Verpflichtende Umsetzung</a:t>
            </a:r>
          </a:p>
          <a:p>
            <a:pPr marL="179388" indent="-179388">
              <a:spcBef>
                <a:spcPts val="300"/>
              </a:spcBef>
              <a:buBlip>
                <a:blip r:embed="rId2"/>
              </a:buBlip>
            </a:pPr>
            <a:r>
              <a:rPr lang="de-DE" sz="1400" dirty="0">
                <a:solidFill>
                  <a:srgbClr val="B2B2B2"/>
                </a:solidFill>
              </a:rPr>
              <a:t>Aufrechnungsverbot</a:t>
            </a:r>
          </a:p>
          <a:p>
            <a:pPr marL="179388"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Verfahrensordnung für DIMDI</a:t>
            </a:r>
          </a:p>
          <a:p>
            <a:pPr marL="179388"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6" name="Rechteck 25">
            <a:extLst>
              <a:ext uri="{FF2B5EF4-FFF2-40B4-BE49-F238E27FC236}">
                <a16:creationId xmlns:a16="http://schemas.microsoft.com/office/drawing/2014/main" id="{E14AF934-1431-442B-B278-E70D1E10CB96}"/>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7" name="Rechteck 26">
            <a:extLst>
              <a:ext uri="{FF2B5EF4-FFF2-40B4-BE49-F238E27FC236}">
                <a16:creationId xmlns:a16="http://schemas.microsoft.com/office/drawing/2014/main" id="{94039B40-C49D-4831-8CEA-23CE054BBA63}"/>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
        <p:nvSpPr>
          <p:cNvPr id="28" name="Rechteck 27">
            <a:extLst>
              <a:ext uri="{FF2B5EF4-FFF2-40B4-BE49-F238E27FC236}">
                <a16:creationId xmlns:a16="http://schemas.microsoft.com/office/drawing/2014/main" id="{8D734E35-BD3E-4555-858B-4D23260871CF}"/>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Tree>
    <p:extLst>
      <p:ext uri="{BB962C8B-B14F-4D97-AF65-F5344CB8AC3E}">
        <p14:creationId xmlns:p14="http://schemas.microsoft.com/office/powerpoint/2010/main" val="229377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Verbot der Rechnungsänderung nach Übermittlung an die Krankenkasse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49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Motivation zur „korrekten“ Abrechnung</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112271"/>
            <a:ext cx="10972800" cy="171360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2a KHG</a:t>
            </a:r>
          </a:p>
          <a:p>
            <a:pPr marL="358775" lvl="2" indent="-358775">
              <a:lnSpc>
                <a:spcPct val="110000"/>
              </a:lnSpc>
              <a:spcBef>
                <a:spcPts val="600"/>
              </a:spcBef>
            </a:pPr>
            <a:r>
              <a:rPr lang="de-DE" sz="1400" i="1" dirty="0"/>
              <a:t>(2a) 	</a:t>
            </a:r>
            <a:r>
              <a:rPr lang="de-DE" sz="1400" i="1" baseline="30000" dirty="0"/>
              <a:t>1</a:t>
            </a:r>
            <a:r>
              <a:rPr lang="de-DE" sz="1400" b="1" i="1" dirty="0"/>
              <a:t>Nach Übermittlung der Abrechnung an die Krankenkasse ist eine Korrektur dieser Abrechnung durch das Krankenhaus ausgeschlossen, es sei denn, dass die Korrektur zur Umsetzung eines Prüfergebnisses des Medizinischen Dienstes oder eines rechtskräftigen Urteils erforderlich ist.</a:t>
            </a:r>
          </a:p>
          <a:p>
            <a:pPr marL="358775" lvl="2">
              <a:lnSpc>
                <a:spcPct val="110000"/>
              </a:lnSpc>
              <a:spcBef>
                <a:spcPts val="600"/>
              </a:spcBef>
            </a:pPr>
            <a:r>
              <a:rPr lang="de-DE" sz="1400" i="1" baseline="30000" dirty="0"/>
              <a:t>2</a:t>
            </a:r>
            <a:r>
              <a:rPr lang="de-DE" sz="1400" i="1" dirty="0"/>
              <a:t>Nach Abschluss einer Prüfung nach § 275 Absatz 1 Nummer 1 des Fünften Buches Sozialgesetzbuch erfolgen keine weiteren Prüfungen der Krankenhausabrechnung durch die Krankenkasse oder den Medizinischen Dienst. </a:t>
            </a:r>
          </a:p>
          <a:p>
            <a:pPr marL="358775" lvl="2">
              <a:lnSpc>
                <a:spcPct val="110000"/>
              </a:lnSpc>
              <a:spcBef>
                <a:spcPts val="600"/>
              </a:spcBef>
            </a:pPr>
            <a:r>
              <a:rPr lang="de-DE" sz="1400" i="1" baseline="30000" dirty="0"/>
              <a:t>3</a:t>
            </a:r>
            <a:r>
              <a:rPr lang="de-DE" sz="1400" i="1" dirty="0"/>
              <a:t>In der Vereinbarung nach Absatz 2 Satz 1 können von den Sätzen 1 und 2 abweichende Regelungen vorgesehen werden.</a:t>
            </a:r>
          </a:p>
        </p:txBody>
      </p:sp>
      <p:sp>
        <p:nvSpPr>
          <p:cNvPr id="8" name="Rechteck 7">
            <a:extLst>
              <a:ext uri="{FF2B5EF4-FFF2-40B4-BE49-F238E27FC236}">
                <a16:creationId xmlns:a16="http://schemas.microsoft.com/office/drawing/2014/main" id="{16765209-46D4-4CCA-B174-B2090941696F}"/>
              </a:ext>
            </a:extLst>
          </p:cNvPr>
          <p:cNvSpPr/>
          <p:nvPr/>
        </p:nvSpPr>
        <p:spPr>
          <a:xfrm>
            <a:off x="609600" y="3922032"/>
            <a:ext cx="10972800" cy="2584609"/>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Bisher haben Krankenhäuser nach Rechnungsstellung, während einer Prüfung durch den MD sowie teilweise noch nach Einleitung eines Gerichtsverfahrens ihre Rechnung, zum Teil mehrfach, korrigiert. Dies erschwert eine effiziente und zügige Durchführung der Prüfverfahren und der Verfahren vor dem Sozialgericht. Zur Erleichterung und Beschleunigung dieser Verfahren werden Korrekturen von Krankenhausrechnungen durch Absatz 2a grundsätzlich ausgeschlossen. Sofern die Prüfung durch den MD ergibt, dass die Rechnung des Krankenhauses zu niedrig oder überhöht war, kann das Krankenhaus die Rechnung jedoch korrigieren. Dies dient der Umsetzung des Prüfergebnisses des MD, das andernfalls unberücksichtigt bleiben müsste. Gleiches gilt, wenn ein rechtskräftiges Urteil eine Korrektur der Abrechnung erforderlich macht. </a:t>
            </a:r>
          </a:p>
          <a:p>
            <a:pPr marL="0" lvl="2">
              <a:lnSpc>
                <a:spcPct val="110000"/>
              </a:lnSpc>
              <a:spcBef>
                <a:spcPts val="600"/>
              </a:spcBef>
            </a:pPr>
            <a:r>
              <a:rPr lang="de-DE" sz="1400" i="1" dirty="0"/>
              <a:t>Darüber hinaus werden nach Abschluss einer Prüfung weitere anschließende Prüfungen durch die Krankenkassen oder den MD ausgeschlossen. In der Vereinbarung nach Absatz 2 können die Vertragsparteien abweichende Regelungen im Hinblick auf die Zulässigkeit von Rechnungskorrekturen sowie die Durchführung weiterer Prüfungen der Krankenhausabrechnung treffen. </a:t>
            </a:r>
          </a:p>
        </p:txBody>
      </p:sp>
    </p:spTree>
    <p:extLst>
      <p:ext uri="{BB962C8B-B14F-4D97-AF65-F5344CB8AC3E}">
        <p14:creationId xmlns:p14="http://schemas.microsoft.com/office/powerpoint/2010/main" val="294886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 des Katalogs für ambulante Operationen und stationsersetzende Maßnahmen</a:t>
            </a:r>
          </a:p>
          <a:p>
            <a:r>
              <a:rPr lang="de-DE" dirty="0"/>
              <a:t>Neuer Absatz 1a in § 115b SGB V</a:t>
            </a:r>
          </a:p>
          <a:p>
            <a:pPr lvl="1"/>
            <a:r>
              <a:rPr lang="de-DE" dirty="0"/>
              <a:t>Gutachtenauftrag zur Überprüfung und Anpassung des AOP-Kataloges</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5</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2995855"/>
            <a:ext cx="11103024" cy="273849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115b Abs. 1a SGB V</a:t>
            </a:r>
          </a:p>
          <a:p>
            <a:pPr marL="0" lvl="2" indent="0">
              <a:lnSpc>
                <a:spcPct val="110000"/>
              </a:lnSpc>
              <a:spcBef>
                <a:spcPts val="600"/>
              </a:spcBef>
              <a:buNone/>
            </a:pPr>
            <a:r>
              <a:rPr lang="de-DE" sz="1400" i="1" baseline="30000" dirty="0"/>
              <a:t>1</a:t>
            </a:r>
            <a:r>
              <a:rPr lang="de-DE" sz="1400" i="1" dirty="0"/>
              <a:t>Der Spitzenverband Bund der Krankenkassen, die Deutsche Krankenhausgesellschaft und die Kassenärztlichen Bundesvereinigungen geben bis zum 31. März 2020 ein gemeinsames Gutachten in Auftrag, in dem der Stand der medizinischen Erkenntnisse zu ambulant durchführbaren Operationen, stationsersetzenden Eingriffen und stationsersetzenden Behandlungen untersucht wird. </a:t>
            </a:r>
          </a:p>
          <a:p>
            <a:pPr marL="0" lvl="2" indent="0">
              <a:lnSpc>
                <a:spcPct val="110000"/>
              </a:lnSpc>
              <a:spcBef>
                <a:spcPts val="600"/>
              </a:spcBef>
              <a:buNone/>
            </a:pPr>
            <a:r>
              <a:rPr lang="de-DE" sz="1400" i="1" baseline="30000" dirty="0"/>
              <a:t>2</a:t>
            </a:r>
            <a:r>
              <a:rPr lang="de-DE" sz="1400" i="1" dirty="0"/>
              <a:t>Das Gutachten hat ambulant durchführbare Operationen, stationsersetzende Eingriffe und stationsersetzende Behandlungen konkret zu benennen und in Verbindung damit verschiedene Maßnahmen zur Differenzierung der Fälle nach dem Schweregrad zu analysieren. </a:t>
            </a:r>
          </a:p>
          <a:p>
            <a:pPr marL="0" lvl="2" indent="0">
              <a:lnSpc>
                <a:spcPct val="110000"/>
              </a:lnSpc>
              <a:spcBef>
                <a:spcPts val="600"/>
              </a:spcBef>
              <a:buNone/>
            </a:pPr>
            <a:r>
              <a:rPr lang="de-DE" sz="1400" i="1" baseline="30000" dirty="0"/>
              <a:t>3</a:t>
            </a:r>
            <a:r>
              <a:rPr lang="de-DE" sz="1400" i="1" dirty="0"/>
              <a:t>Wird das Gutachten nicht bis zum 31. März 2020 in Auftrag gegeben, legt das sektorenübergreifende Schiedsgremium auf Bundesebene gemäß § 89a den Inhalt des Gutachtensauftrags innerhalb von sechs Wochen fest. </a:t>
            </a:r>
          </a:p>
          <a:p>
            <a:pPr marL="0" lvl="2" indent="0">
              <a:lnSpc>
                <a:spcPct val="110000"/>
              </a:lnSpc>
              <a:spcBef>
                <a:spcPts val="600"/>
              </a:spcBef>
              <a:buNone/>
            </a:pPr>
            <a:r>
              <a:rPr lang="de-DE" sz="1400" i="1" baseline="30000" dirty="0"/>
              <a:t>4</a:t>
            </a:r>
            <a:r>
              <a:rPr lang="de-DE" sz="1400" i="1" dirty="0"/>
              <a:t>Im Gutachtensauftrag ist vorzusehen, dass das Gutachten spätestens innerhalb eines Jahres, nachdem das Gutachten in Auftrag gegeben worden ist, fertigzustellen ist.</a:t>
            </a:r>
          </a:p>
        </p:txBody>
      </p:sp>
    </p:spTree>
    <p:extLst>
      <p:ext uri="{BB962C8B-B14F-4D97-AF65-F5344CB8AC3E}">
        <p14:creationId xmlns:p14="http://schemas.microsoft.com/office/powerpoint/2010/main" val="21356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Nach Fehlerquote gestaffelte Aufschläge auf die Differenz gegenüber der Krankenkasse</a:t>
            </a:r>
          </a:p>
          <a:p>
            <a:pPr lvl="1"/>
            <a:r>
              <a:rPr lang="de-DE" dirty="0"/>
              <a:t>Bei 40% bis unter 60% „korrekter“ Abrechnungen bei MD-Prüfungen Aufschlag von 25%</a:t>
            </a:r>
          </a:p>
          <a:p>
            <a:pPr lvl="1"/>
            <a:r>
              <a:rPr lang="de-DE" dirty="0"/>
              <a:t>Bei unter 40%„korrekter“ Abrechnungen bei MD-Prüfungen Aufschlag von 50%</a:t>
            </a:r>
          </a:p>
          <a:p>
            <a:pPr lvl="1"/>
            <a:r>
              <a:rPr lang="de-DE" dirty="0"/>
              <a:t>Im Jahr 2020 für alle Häuser 10% der Differenz bzw. mindestens 300 €</a:t>
            </a:r>
          </a:p>
          <a:p>
            <a:pPr lvl="1"/>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Motivation zur „korrekten“ Abrechnung</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08796"/>
            <a:ext cx="10958326" cy="368644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3 SGB V</a:t>
            </a:r>
          </a:p>
          <a:p>
            <a:pPr marL="266700" lvl="2" indent="-266700">
              <a:lnSpc>
                <a:spcPct val="110000"/>
              </a:lnSpc>
              <a:spcBef>
                <a:spcPts val="600"/>
              </a:spcBef>
            </a:pPr>
            <a:r>
              <a:rPr lang="de-DE" sz="1400" i="1" dirty="0"/>
              <a:t>(3) 	</a:t>
            </a:r>
            <a:r>
              <a:rPr lang="de-DE" sz="1400" i="1" baseline="30000" dirty="0"/>
              <a:t>1</a:t>
            </a:r>
            <a:r>
              <a:rPr lang="de-DE" sz="1400" i="1" dirty="0"/>
              <a:t>Im Jahr 2020 haben die Krankenhäuser neben der Rückzahlung der Differenz zwischen dem ursprünglichen und dem geminderten Abrechnungsbetrag einen Aufschlag in Höhe von 10 Prozent dieses Differenzbetrages, mindestens jedoch in Höhe von 300 Euro an die Krankenkassen zu zahlen. </a:t>
            </a:r>
            <a:endParaRPr lang="de-DE" sz="1400" i="1" baseline="30000" dirty="0"/>
          </a:p>
          <a:p>
            <a:pPr marL="266700" lvl="2">
              <a:lnSpc>
                <a:spcPct val="110000"/>
              </a:lnSpc>
              <a:spcBef>
                <a:spcPts val="600"/>
              </a:spcBef>
            </a:pPr>
            <a:r>
              <a:rPr lang="de-DE" sz="1400" i="1" baseline="30000" dirty="0"/>
              <a:t>2</a:t>
            </a:r>
            <a:r>
              <a:rPr lang="de-DE" sz="1400" i="1" dirty="0"/>
              <a:t>Ab dem Jahr 2021 haben die Krankenhäuser bei einem Anteil unbeanstandeter Abrechnungen unterhalb von 60 Prozent neben der Rückzahlung der Differenz zwischen dem ursprünglichen und dem geminderten Abrechnungsbetrag einen Aufschlag auf diese Differenz an die Krankenkassen zu zahlen. </a:t>
            </a:r>
          </a:p>
          <a:p>
            <a:pPr marL="266700" lvl="2">
              <a:lnSpc>
                <a:spcPct val="110000"/>
              </a:lnSpc>
              <a:spcBef>
                <a:spcPts val="600"/>
              </a:spcBef>
            </a:pPr>
            <a:r>
              <a:rPr lang="de-DE" sz="1400" i="1" baseline="30000" dirty="0"/>
              <a:t>3</a:t>
            </a:r>
            <a:r>
              <a:rPr lang="de-DE" sz="1400" i="1" dirty="0"/>
              <a:t>Dieser Aufschlag beträgt</a:t>
            </a:r>
          </a:p>
          <a:p>
            <a:pPr marL="609600" lvl="2" indent="-342900">
              <a:lnSpc>
                <a:spcPct val="110000"/>
              </a:lnSpc>
              <a:spcBef>
                <a:spcPts val="0"/>
              </a:spcBef>
              <a:buAutoNum type="arabicPeriod"/>
            </a:pPr>
            <a:r>
              <a:rPr lang="de-DE" sz="1400" i="1" dirty="0"/>
              <a:t>25 Prozent im Falle des Absatzes 2 Satz 4 Nummer 2, </a:t>
            </a:r>
            <a:r>
              <a:rPr lang="de-DE" sz="1400" dirty="0"/>
              <a:t>[40% bis unter 60% unbeanstandete Rechnungen]</a:t>
            </a:r>
          </a:p>
          <a:p>
            <a:pPr marL="609600" lvl="2" indent="-342900">
              <a:lnSpc>
                <a:spcPct val="110000"/>
              </a:lnSpc>
              <a:spcBef>
                <a:spcPts val="0"/>
              </a:spcBef>
              <a:buFontTx/>
              <a:buAutoNum type="arabicPeriod"/>
            </a:pPr>
            <a:r>
              <a:rPr lang="de-DE" sz="1400" i="1" dirty="0"/>
              <a:t>50 Prozent im Falle des Absatzes 2 Satz 4 Nummer 3 und im Falle des Absatzes 2 Satz 6, </a:t>
            </a:r>
            <a:r>
              <a:rPr lang="de-DE" sz="1400" dirty="0"/>
              <a:t>[weniger als 40% unbeanstandete Rechnungen]</a:t>
            </a:r>
          </a:p>
          <a:p>
            <a:pPr marL="266700" lvl="2">
              <a:lnSpc>
                <a:spcPct val="110000"/>
              </a:lnSpc>
              <a:spcBef>
                <a:spcPts val="0"/>
              </a:spcBef>
            </a:pPr>
            <a:r>
              <a:rPr lang="de-DE" sz="1400" i="1" dirty="0"/>
              <a:t>jedoch mindestens 300 Euro und höchstens 10 Prozent des auf Grund der Prüfung durch den Medizinischen Dienst geminderten Abrechnungsbetrages, wobei der Mindestbetrag von 300 Euro nicht unterschritten werden darf. </a:t>
            </a:r>
          </a:p>
          <a:p>
            <a:pPr marL="266700" lvl="2">
              <a:lnSpc>
                <a:spcPct val="110000"/>
              </a:lnSpc>
              <a:spcBef>
                <a:spcPts val="600"/>
              </a:spcBef>
            </a:pPr>
            <a:r>
              <a:rPr lang="de-DE" sz="1400" i="1" baseline="30000" dirty="0"/>
              <a:t>4</a:t>
            </a:r>
            <a:r>
              <a:rPr lang="de-DE" sz="1400" i="1" dirty="0"/>
              <a:t>In dem Verfahren zwischen Krankenkassen und Krankenhäusern im Vorfeld einer Beauftragung des Medizinischen Dienstes nach § 17c Absatz 2 Satz 2 Nummer 3 des Krankenhausfinanzierungsgesetzes wird kein Aufschlag erhoben.</a:t>
            </a:r>
          </a:p>
        </p:txBody>
      </p:sp>
    </p:spTree>
    <p:extLst>
      <p:ext uri="{BB962C8B-B14F-4D97-AF65-F5344CB8AC3E}">
        <p14:creationId xmlns:p14="http://schemas.microsoft.com/office/powerpoint/2010/main" val="394991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Nach Fehlerquote gestaffelte Aufschläge auf die Differenz gegenüber der Krankenkasse</a:t>
            </a:r>
          </a:p>
          <a:p>
            <a:pPr lvl="1"/>
            <a:r>
              <a:rPr lang="de-DE" dirty="0"/>
              <a:t>Bei 40% bis unter 60% „korrekter“ Abrechnungen bei MD-Prüfungen Aufschlag von 25%</a:t>
            </a:r>
          </a:p>
          <a:p>
            <a:pPr lvl="1"/>
            <a:r>
              <a:rPr lang="de-DE" dirty="0"/>
              <a:t>Bei unter 40%„korrekter“ Abrechnungen bei MD-Prüfungen Aufschlag von 50%</a:t>
            </a:r>
          </a:p>
          <a:p>
            <a:pPr lvl="1"/>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Motivation zur „korrekten“ Abrechnung</a:t>
            </a:r>
          </a:p>
        </p:txBody>
      </p:sp>
      <p:sp>
        <p:nvSpPr>
          <p:cNvPr id="8" name="Rechteck 7">
            <a:extLst>
              <a:ext uri="{FF2B5EF4-FFF2-40B4-BE49-F238E27FC236}">
                <a16:creationId xmlns:a16="http://schemas.microsoft.com/office/drawing/2014/main" id="{FD12F49D-9338-456C-872E-94A85AB72800}"/>
              </a:ext>
            </a:extLst>
          </p:cNvPr>
          <p:cNvSpPr/>
          <p:nvPr/>
        </p:nvSpPr>
        <p:spPr>
          <a:xfrm>
            <a:off x="609600" y="2662434"/>
            <a:ext cx="10958326" cy="3449461"/>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 </a:t>
            </a:r>
          </a:p>
          <a:p>
            <a:pPr marL="0" lvl="2" indent="0">
              <a:lnSpc>
                <a:spcPct val="110000"/>
              </a:lnSpc>
              <a:spcBef>
                <a:spcPts val="600"/>
              </a:spcBef>
              <a:buNone/>
            </a:pPr>
            <a:r>
              <a:rPr lang="de-DE" sz="1400" i="1" dirty="0"/>
              <a:t>(Kabinett)</a:t>
            </a:r>
          </a:p>
          <a:p>
            <a:pPr marL="0" lvl="2">
              <a:lnSpc>
                <a:spcPct val="110000"/>
              </a:lnSpc>
              <a:spcBef>
                <a:spcPts val="600"/>
              </a:spcBef>
            </a:pPr>
            <a:r>
              <a:rPr lang="de-DE" sz="1400" i="1" dirty="0"/>
              <a:t>Mit dem neuen Absatz 3 wird für Krankenhäuser ein Aufschlag auf die Differenz zwischen dem ursprünglich vom Krankenhaus zu hoch berechneten Rechnungsbetrag und dem nach der Abrechnungsprüfung durch den MD geminderten Rechnungsbetrag eingeführt. </a:t>
            </a:r>
            <a:r>
              <a:rPr lang="de-DE" sz="1400" b="1" i="1" dirty="0"/>
              <a:t>Hierdurch wird neben der gestaffelten Prüfquote ein weiterer Anreiz für Krankenhäuser geschaffen, einer regelkonformen Rechnungsstellung eine hohe Aufmerksamkeit zu widmen.</a:t>
            </a:r>
          </a:p>
          <a:p>
            <a:pPr marL="0" lvl="2">
              <a:lnSpc>
                <a:spcPct val="110000"/>
              </a:lnSpc>
              <a:spcBef>
                <a:spcPts val="600"/>
              </a:spcBef>
            </a:pPr>
            <a:r>
              <a:rPr lang="de-DE" sz="1400" i="1" dirty="0"/>
              <a:t>(Gesundheitsausschuss)</a:t>
            </a:r>
          </a:p>
          <a:p>
            <a:pPr marL="0" lvl="2">
              <a:lnSpc>
                <a:spcPct val="110000"/>
              </a:lnSpc>
              <a:spcBef>
                <a:spcPts val="600"/>
              </a:spcBef>
            </a:pPr>
            <a:r>
              <a:rPr lang="de-DE" sz="1400" i="1" dirty="0"/>
              <a:t>Durch die Regelung wird bereits für das Jahr 2020 ein Aufschlag festgelegt, den die Krankenhäuser zusätzlich zu der Differenz zwischen dem ursprünglichen und dem geminderten Abrechnungsbetrag an die Krankenkassen zu zahlen haben. Im Vorgriff auf das ab 2021 geltende Prüfquotensystem beträgt der Aufschlag 10 Prozent der Differenz zwischen dem ursprünglichen und dem geminderten Abrechnungsbetrag, mindestens jedoch 300 Euro. Dieser Aufschlag gilt einheitlich für alle Krankenhäuser, da für die ab 2021 geltende Differenzierung der Aufschläge die erforderliche Datengrundlage noch nicht vorhanden ist. </a:t>
            </a:r>
            <a:r>
              <a:rPr lang="de-DE" sz="1400" b="1" i="1" dirty="0"/>
              <a:t>Durch die Regelung wird bereits im Jahr 2020 ein Anreiz für eine regelkonforme Rechnungsstellung gesetzt.</a:t>
            </a:r>
          </a:p>
        </p:txBody>
      </p:sp>
    </p:spTree>
    <p:extLst>
      <p:ext uri="{BB962C8B-B14F-4D97-AF65-F5344CB8AC3E}">
        <p14:creationId xmlns:p14="http://schemas.microsoft.com/office/powerpoint/2010/main" val="24139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0" indent="0">
              <a:buNone/>
            </a:pPr>
            <a:r>
              <a:rPr lang="de-DE" dirty="0"/>
              <a:t>Aufschläge</a:t>
            </a:r>
          </a:p>
          <a:p>
            <a:r>
              <a:rPr lang="de-DE" dirty="0"/>
              <a:t>2020: Aufschlag: 10% des Kürzungsbetrages (Differenz)</a:t>
            </a:r>
          </a:p>
          <a:p>
            <a:pPr lvl="1"/>
            <a:r>
              <a:rPr lang="de-DE" dirty="0"/>
              <a:t>Minimal 300 €</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Motivation zur „korrekten“ Abrechnung</a:t>
            </a:r>
          </a:p>
        </p:txBody>
      </p:sp>
      <p:sp>
        <p:nvSpPr>
          <p:cNvPr id="7" name="Inhaltsplatzhalter 6">
            <a:extLst>
              <a:ext uri="{FF2B5EF4-FFF2-40B4-BE49-F238E27FC236}">
                <a16:creationId xmlns:a16="http://schemas.microsoft.com/office/drawing/2014/main" id="{98389E46-C6DB-42C1-A0FC-D78EDE77E272}"/>
              </a:ext>
            </a:extLst>
          </p:cNvPr>
          <p:cNvSpPr>
            <a:spLocks noGrp="1"/>
          </p:cNvSpPr>
          <p:nvPr>
            <p:ph idx="13"/>
          </p:nvPr>
        </p:nvSpPr>
        <p:spPr>
          <a:xfrm>
            <a:off x="6168010" y="1916832"/>
            <a:ext cx="5400598" cy="4473672"/>
          </a:xfrm>
        </p:spPr>
        <p:txBody>
          <a:bodyPr/>
          <a:lstStyle/>
          <a:p>
            <a:r>
              <a:rPr lang="de-DE" dirty="0"/>
              <a:t>2021: Aufschlag: 25%/50% der des Kürzungsbetrages (Differenz), </a:t>
            </a:r>
          </a:p>
          <a:p>
            <a:pPr lvl="1"/>
            <a:r>
              <a:rPr lang="de-DE" dirty="0"/>
              <a:t>Maximal 10% des Rechnungsbetrages nach Prüfung </a:t>
            </a:r>
          </a:p>
          <a:p>
            <a:pPr lvl="1"/>
            <a:r>
              <a:rPr lang="de-DE" dirty="0"/>
              <a:t>Minimal 300 €</a:t>
            </a:r>
          </a:p>
          <a:p>
            <a:endParaRPr lang="de-DE" dirty="0"/>
          </a:p>
        </p:txBody>
      </p:sp>
      <p:sp>
        <p:nvSpPr>
          <p:cNvPr id="9" name="Rechteck 8">
            <a:extLst>
              <a:ext uri="{FF2B5EF4-FFF2-40B4-BE49-F238E27FC236}">
                <a16:creationId xmlns:a16="http://schemas.microsoft.com/office/drawing/2014/main" id="{6522F80E-0B10-413F-A474-8FC8685ADBDE}"/>
              </a:ext>
            </a:extLst>
          </p:cNvPr>
          <p:cNvSpPr/>
          <p:nvPr/>
        </p:nvSpPr>
        <p:spPr>
          <a:xfrm>
            <a:off x="983432" y="3574081"/>
            <a:ext cx="1106101" cy="2868327"/>
          </a:xfrm>
          <a:prstGeom prst="rect">
            <a:avLst/>
          </a:prstGeom>
          <a:solidFill>
            <a:schemeClr val="accent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Ursprünglicher Betrag</a:t>
            </a:r>
          </a:p>
        </p:txBody>
      </p:sp>
      <p:grpSp>
        <p:nvGrpSpPr>
          <p:cNvPr id="20" name="Gruppieren 19">
            <a:extLst>
              <a:ext uri="{FF2B5EF4-FFF2-40B4-BE49-F238E27FC236}">
                <a16:creationId xmlns:a16="http://schemas.microsoft.com/office/drawing/2014/main" id="{856013E0-F474-4278-B681-3B9D128A51EE}"/>
              </a:ext>
            </a:extLst>
          </p:cNvPr>
          <p:cNvGrpSpPr/>
          <p:nvPr/>
        </p:nvGrpSpPr>
        <p:grpSpPr>
          <a:xfrm>
            <a:off x="2330764" y="3573016"/>
            <a:ext cx="1106101" cy="2869392"/>
            <a:chOff x="1847528" y="4055826"/>
            <a:chExt cx="1244751" cy="2386582"/>
          </a:xfrm>
        </p:grpSpPr>
        <p:sp>
          <p:nvSpPr>
            <p:cNvPr id="12" name="Rechteck 11">
              <a:extLst>
                <a:ext uri="{FF2B5EF4-FFF2-40B4-BE49-F238E27FC236}">
                  <a16:creationId xmlns:a16="http://schemas.microsoft.com/office/drawing/2014/main" id="{D813256B-9008-4771-A8E4-7BD4F581AAC0}"/>
                </a:ext>
              </a:extLst>
            </p:cNvPr>
            <p:cNvSpPr/>
            <p:nvPr/>
          </p:nvSpPr>
          <p:spPr>
            <a:xfrm>
              <a:off x="1847528" y="4055826"/>
              <a:ext cx="1244751" cy="596490"/>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p:txBody>
        </p:sp>
        <p:sp>
          <p:nvSpPr>
            <p:cNvPr id="10" name="Rechteck 9">
              <a:extLst>
                <a:ext uri="{FF2B5EF4-FFF2-40B4-BE49-F238E27FC236}">
                  <a16:creationId xmlns:a16="http://schemas.microsoft.com/office/drawing/2014/main" id="{7EE4105E-28F8-4399-9F75-307D5904C369}"/>
                </a:ext>
              </a:extLst>
            </p:cNvPr>
            <p:cNvSpPr/>
            <p:nvPr/>
          </p:nvSpPr>
          <p:spPr>
            <a:xfrm>
              <a:off x="1847528" y="4653136"/>
              <a:ext cx="1244751" cy="1789272"/>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Betrag nach Prüfung</a:t>
              </a:r>
            </a:p>
            <a:p>
              <a:pPr algn="ctr"/>
              <a:endParaRPr lang="de-DE" sz="1200" dirty="0">
                <a:solidFill>
                  <a:srgbClr val="000000"/>
                </a:solidFill>
              </a:endParaRPr>
            </a:p>
          </p:txBody>
        </p:sp>
      </p:grpSp>
      <p:grpSp>
        <p:nvGrpSpPr>
          <p:cNvPr id="21" name="Gruppieren 20">
            <a:extLst>
              <a:ext uri="{FF2B5EF4-FFF2-40B4-BE49-F238E27FC236}">
                <a16:creationId xmlns:a16="http://schemas.microsoft.com/office/drawing/2014/main" id="{5CB0B1D1-6E40-41CF-8089-349303E8944C}"/>
              </a:ext>
            </a:extLst>
          </p:cNvPr>
          <p:cNvGrpSpPr/>
          <p:nvPr/>
        </p:nvGrpSpPr>
        <p:grpSpPr>
          <a:xfrm>
            <a:off x="3678094" y="3573016"/>
            <a:ext cx="1109522" cy="2869394"/>
            <a:chOff x="3123057" y="4055825"/>
            <a:chExt cx="1248602" cy="2386583"/>
          </a:xfrm>
        </p:grpSpPr>
        <p:sp>
          <p:nvSpPr>
            <p:cNvPr id="11" name="Rechteck 10">
              <a:extLst>
                <a:ext uri="{FF2B5EF4-FFF2-40B4-BE49-F238E27FC236}">
                  <a16:creationId xmlns:a16="http://schemas.microsoft.com/office/drawing/2014/main" id="{7840013E-5F6C-44C9-8694-4D62EFC9D294}"/>
                </a:ext>
              </a:extLst>
            </p:cNvPr>
            <p:cNvSpPr/>
            <p:nvPr/>
          </p:nvSpPr>
          <p:spPr>
            <a:xfrm>
              <a:off x="3123057" y="4646865"/>
              <a:ext cx="1244751" cy="59642"/>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1200" dirty="0">
                <a:solidFill>
                  <a:srgbClr val="000000"/>
                </a:solidFill>
              </a:endParaRPr>
            </a:p>
          </p:txBody>
        </p:sp>
        <p:sp>
          <p:nvSpPr>
            <p:cNvPr id="13" name="Rechteck 12">
              <a:extLst>
                <a:ext uri="{FF2B5EF4-FFF2-40B4-BE49-F238E27FC236}">
                  <a16:creationId xmlns:a16="http://schemas.microsoft.com/office/drawing/2014/main" id="{5FC1EF3A-84A9-48D1-8C87-1FCA5D42FC38}"/>
                </a:ext>
              </a:extLst>
            </p:cNvPr>
            <p:cNvSpPr/>
            <p:nvPr/>
          </p:nvSpPr>
          <p:spPr>
            <a:xfrm>
              <a:off x="3123057" y="4706507"/>
              <a:ext cx="1244751" cy="1735901"/>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Restbetrag</a:t>
              </a:r>
            </a:p>
            <a:p>
              <a:pPr algn="ctr"/>
              <a:endParaRPr lang="de-DE" sz="1200" dirty="0">
                <a:solidFill>
                  <a:srgbClr val="000000"/>
                </a:solidFill>
              </a:endParaRPr>
            </a:p>
          </p:txBody>
        </p:sp>
        <p:sp>
          <p:nvSpPr>
            <p:cNvPr id="15" name="Rechteck 14">
              <a:extLst>
                <a:ext uri="{FF2B5EF4-FFF2-40B4-BE49-F238E27FC236}">
                  <a16:creationId xmlns:a16="http://schemas.microsoft.com/office/drawing/2014/main" id="{B01D7B73-5F44-441A-8418-7010A31DBFF2}"/>
                </a:ext>
              </a:extLst>
            </p:cNvPr>
            <p:cNvSpPr/>
            <p:nvPr/>
          </p:nvSpPr>
          <p:spPr>
            <a:xfrm>
              <a:off x="3126908" y="4055825"/>
              <a:ext cx="1244751" cy="591039"/>
            </a:xfrm>
            <a:prstGeom prst="rect">
              <a:avLst/>
            </a:prstGeom>
            <a:effectLst>
              <a:outerShdw blurRad="50800" dist="38100" dir="2700000" algn="tl" rotWithShape="0">
                <a:prstClr val="black">
                  <a:alpha val="40000"/>
                </a:prstClr>
              </a:outerShdw>
            </a:effectLst>
          </p:spPr>
          <p:txBody>
            <a:bodyPr wrap="square" anchor="b" anchorCtr="0">
              <a:noAutofit/>
            </a:bodyPr>
            <a:lstStyle/>
            <a:p>
              <a:r>
                <a:rPr lang="de-DE" sz="1200" dirty="0">
                  <a:solidFill>
                    <a:srgbClr val="000000"/>
                  </a:solidFill>
                  <a:latin typeface="+mn-lt"/>
                </a:rPr>
                <a:t>Abschlag 10%, min 300 €</a:t>
              </a:r>
            </a:p>
          </p:txBody>
        </p:sp>
      </p:grpSp>
      <p:cxnSp>
        <p:nvCxnSpPr>
          <p:cNvPr id="17" name="Gerade Verbindung mit Pfeil 16">
            <a:extLst>
              <a:ext uri="{FF2B5EF4-FFF2-40B4-BE49-F238E27FC236}">
                <a16:creationId xmlns:a16="http://schemas.microsoft.com/office/drawing/2014/main" id="{D84E2819-4173-4640-92F3-1EC958DAA801}"/>
              </a:ext>
            </a:extLst>
          </p:cNvPr>
          <p:cNvCxnSpPr>
            <a:cxnSpLocks/>
            <a:stCxn id="12" idx="3"/>
            <a:endCxn id="15" idx="1"/>
          </p:cNvCxnSpPr>
          <p:nvPr/>
        </p:nvCxnSpPr>
        <p:spPr>
          <a:xfrm flipV="1">
            <a:off x="3436865" y="3928320"/>
            <a:ext cx="244651" cy="3277"/>
          </a:xfrm>
          <a:prstGeom prst="straightConnector1">
            <a:avLst/>
          </a:prstGeom>
          <a:ln>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2" name="Rechteck 21">
            <a:extLst>
              <a:ext uri="{FF2B5EF4-FFF2-40B4-BE49-F238E27FC236}">
                <a16:creationId xmlns:a16="http://schemas.microsoft.com/office/drawing/2014/main" id="{1526356B-32A3-41AD-B053-9DC361D1A0DA}"/>
              </a:ext>
            </a:extLst>
          </p:cNvPr>
          <p:cNvSpPr/>
          <p:nvPr/>
        </p:nvSpPr>
        <p:spPr>
          <a:xfrm>
            <a:off x="6506452" y="3574081"/>
            <a:ext cx="1106101" cy="2868327"/>
          </a:xfrm>
          <a:prstGeom prst="rect">
            <a:avLst/>
          </a:prstGeom>
          <a:solidFill>
            <a:schemeClr val="accent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Ursprünglicher Betrag</a:t>
            </a:r>
          </a:p>
        </p:txBody>
      </p:sp>
      <p:grpSp>
        <p:nvGrpSpPr>
          <p:cNvPr id="23" name="Gruppieren 22">
            <a:extLst>
              <a:ext uri="{FF2B5EF4-FFF2-40B4-BE49-F238E27FC236}">
                <a16:creationId xmlns:a16="http://schemas.microsoft.com/office/drawing/2014/main" id="{6E468871-6175-4923-B40D-B7B2B5B9EA1F}"/>
              </a:ext>
            </a:extLst>
          </p:cNvPr>
          <p:cNvGrpSpPr/>
          <p:nvPr/>
        </p:nvGrpSpPr>
        <p:grpSpPr>
          <a:xfrm>
            <a:off x="7853784" y="3573016"/>
            <a:ext cx="1106101" cy="2869392"/>
            <a:chOff x="1847528" y="4055826"/>
            <a:chExt cx="1244751" cy="2386582"/>
          </a:xfrm>
        </p:grpSpPr>
        <p:sp>
          <p:nvSpPr>
            <p:cNvPr id="24" name="Rechteck 23">
              <a:extLst>
                <a:ext uri="{FF2B5EF4-FFF2-40B4-BE49-F238E27FC236}">
                  <a16:creationId xmlns:a16="http://schemas.microsoft.com/office/drawing/2014/main" id="{8F2609B6-5CFB-4D19-B9EA-607D75BEBF0B}"/>
                </a:ext>
              </a:extLst>
            </p:cNvPr>
            <p:cNvSpPr/>
            <p:nvPr/>
          </p:nvSpPr>
          <p:spPr>
            <a:xfrm>
              <a:off x="1847528" y="4055826"/>
              <a:ext cx="1244751" cy="596490"/>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p:txBody>
        </p:sp>
        <p:sp>
          <p:nvSpPr>
            <p:cNvPr id="25" name="Rechteck 24">
              <a:extLst>
                <a:ext uri="{FF2B5EF4-FFF2-40B4-BE49-F238E27FC236}">
                  <a16:creationId xmlns:a16="http://schemas.microsoft.com/office/drawing/2014/main" id="{A6D04B55-0306-4095-8227-2AAF0D5AEB2D}"/>
                </a:ext>
              </a:extLst>
            </p:cNvPr>
            <p:cNvSpPr/>
            <p:nvPr/>
          </p:nvSpPr>
          <p:spPr>
            <a:xfrm>
              <a:off x="1847528" y="4653136"/>
              <a:ext cx="1244751" cy="1789272"/>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Betrag nach Prüfung</a:t>
              </a:r>
            </a:p>
            <a:p>
              <a:pPr algn="ctr"/>
              <a:endParaRPr lang="de-DE" sz="1200" dirty="0">
                <a:solidFill>
                  <a:srgbClr val="000000"/>
                </a:solidFill>
              </a:endParaRPr>
            </a:p>
          </p:txBody>
        </p:sp>
      </p:grpSp>
      <p:grpSp>
        <p:nvGrpSpPr>
          <p:cNvPr id="26" name="Gruppieren 25">
            <a:extLst>
              <a:ext uri="{FF2B5EF4-FFF2-40B4-BE49-F238E27FC236}">
                <a16:creationId xmlns:a16="http://schemas.microsoft.com/office/drawing/2014/main" id="{FD7266F6-5F21-4550-84E5-44DA1D847FFC}"/>
              </a:ext>
            </a:extLst>
          </p:cNvPr>
          <p:cNvGrpSpPr/>
          <p:nvPr/>
        </p:nvGrpSpPr>
        <p:grpSpPr>
          <a:xfrm>
            <a:off x="9201116" y="4283622"/>
            <a:ext cx="1106101" cy="2158786"/>
            <a:chOff x="3123057" y="4646864"/>
            <a:chExt cx="1244751" cy="1795544"/>
          </a:xfrm>
        </p:grpSpPr>
        <p:sp>
          <p:nvSpPr>
            <p:cNvPr id="27" name="Rechteck 26">
              <a:extLst>
                <a:ext uri="{FF2B5EF4-FFF2-40B4-BE49-F238E27FC236}">
                  <a16:creationId xmlns:a16="http://schemas.microsoft.com/office/drawing/2014/main" id="{0A84E1EA-B3D8-4E10-ADBA-B34B1EE277DC}"/>
                </a:ext>
              </a:extLst>
            </p:cNvPr>
            <p:cNvSpPr/>
            <p:nvPr/>
          </p:nvSpPr>
          <p:spPr>
            <a:xfrm>
              <a:off x="3123057" y="4646864"/>
              <a:ext cx="1244751" cy="188594"/>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1200" dirty="0">
                <a:solidFill>
                  <a:srgbClr val="000000"/>
                </a:solidFill>
              </a:endParaRPr>
            </a:p>
          </p:txBody>
        </p:sp>
        <p:sp>
          <p:nvSpPr>
            <p:cNvPr id="28" name="Rechteck 27">
              <a:extLst>
                <a:ext uri="{FF2B5EF4-FFF2-40B4-BE49-F238E27FC236}">
                  <a16:creationId xmlns:a16="http://schemas.microsoft.com/office/drawing/2014/main" id="{BCFDBA78-2455-4EAF-AD7B-26BA96EEA2A0}"/>
                </a:ext>
              </a:extLst>
            </p:cNvPr>
            <p:cNvSpPr/>
            <p:nvPr/>
          </p:nvSpPr>
          <p:spPr>
            <a:xfrm>
              <a:off x="3123057" y="4835458"/>
              <a:ext cx="1244751" cy="160695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Restbetrag</a:t>
              </a:r>
            </a:p>
            <a:p>
              <a:pPr algn="ctr"/>
              <a:endParaRPr lang="de-DE" sz="1200" dirty="0">
                <a:solidFill>
                  <a:srgbClr val="000000"/>
                </a:solidFill>
              </a:endParaRPr>
            </a:p>
          </p:txBody>
        </p:sp>
      </p:grpSp>
      <p:cxnSp>
        <p:nvCxnSpPr>
          <p:cNvPr id="30" name="Gerade Verbindung mit Pfeil 29">
            <a:extLst>
              <a:ext uri="{FF2B5EF4-FFF2-40B4-BE49-F238E27FC236}">
                <a16:creationId xmlns:a16="http://schemas.microsoft.com/office/drawing/2014/main" id="{C6173B49-E0C0-49D2-B54E-644836215C86}"/>
              </a:ext>
            </a:extLst>
          </p:cNvPr>
          <p:cNvCxnSpPr>
            <a:cxnSpLocks/>
            <a:stCxn id="24" idx="3"/>
            <a:endCxn id="36" idx="1"/>
          </p:cNvCxnSpPr>
          <p:nvPr/>
        </p:nvCxnSpPr>
        <p:spPr>
          <a:xfrm flipV="1">
            <a:off x="8959885" y="3924595"/>
            <a:ext cx="241231" cy="7002"/>
          </a:xfrm>
          <a:prstGeom prst="straightConnector1">
            <a:avLst/>
          </a:prstGeom>
          <a:ln>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6" name="Rechteck 35">
            <a:extLst>
              <a:ext uri="{FF2B5EF4-FFF2-40B4-BE49-F238E27FC236}">
                <a16:creationId xmlns:a16="http://schemas.microsoft.com/office/drawing/2014/main" id="{D3FD9B35-B2D1-42D4-8F1F-2A95AEBC0783}"/>
              </a:ext>
            </a:extLst>
          </p:cNvPr>
          <p:cNvSpPr/>
          <p:nvPr/>
        </p:nvSpPr>
        <p:spPr>
          <a:xfrm>
            <a:off x="9201116" y="3660034"/>
            <a:ext cx="2057862" cy="529122"/>
          </a:xfrm>
          <a:prstGeom prst="rect">
            <a:avLst/>
          </a:prstGeom>
          <a:effectLst>
            <a:outerShdw blurRad="50800" dist="38100" dir="2700000" algn="tl" rotWithShape="0">
              <a:prstClr val="black">
                <a:alpha val="40000"/>
              </a:prstClr>
            </a:outerShdw>
          </a:effectLst>
        </p:spPr>
        <p:txBody>
          <a:bodyPr wrap="square" anchor="t" anchorCtr="0">
            <a:noAutofit/>
          </a:bodyPr>
          <a:lstStyle/>
          <a:p>
            <a:r>
              <a:rPr lang="de-DE" sz="1200" dirty="0">
                <a:solidFill>
                  <a:srgbClr val="000000"/>
                </a:solidFill>
                <a:latin typeface="+mn-lt"/>
              </a:rPr>
              <a:t>Abschlag 25/50%, </a:t>
            </a:r>
            <a:br>
              <a:rPr lang="de-DE" sz="1200" dirty="0">
                <a:solidFill>
                  <a:srgbClr val="000000"/>
                </a:solidFill>
                <a:latin typeface="+mn-lt"/>
              </a:rPr>
            </a:br>
            <a:r>
              <a:rPr lang="de-DE" sz="1200" dirty="0">
                <a:solidFill>
                  <a:srgbClr val="000000"/>
                </a:solidFill>
                <a:latin typeface="+mn-lt"/>
              </a:rPr>
              <a:t>min 300 €</a:t>
            </a:r>
          </a:p>
        </p:txBody>
      </p:sp>
      <p:cxnSp>
        <p:nvCxnSpPr>
          <p:cNvPr id="45" name="Verbinder: gewinkelt 44">
            <a:extLst>
              <a:ext uri="{FF2B5EF4-FFF2-40B4-BE49-F238E27FC236}">
                <a16:creationId xmlns:a16="http://schemas.microsoft.com/office/drawing/2014/main" id="{BA1CEA1F-808D-4639-B15B-B9EFEDA6666F}"/>
              </a:ext>
            </a:extLst>
          </p:cNvPr>
          <p:cNvCxnSpPr>
            <a:cxnSpLocks/>
            <a:stCxn id="25" idx="3"/>
            <a:endCxn id="51" idx="1"/>
          </p:cNvCxnSpPr>
          <p:nvPr/>
        </p:nvCxnSpPr>
        <p:spPr>
          <a:xfrm flipV="1">
            <a:off x="8959885" y="4155648"/>
            <a:ext cx="241231" cy="121113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1" name="Rechteck 50">
            <a:extLst>
              <a:ext uri="{FF2B5EF4-FFF2-40B4-BE49-F238E27FC236}">
                <a16:creationId xmlns:a16="http://schemas.microsoft.com/office/drawing/2014/main" id="{D099A705-4500-4B90-92FE-A8AB9315ACB1}"/>
              </a:ext>
            </a:extLst>
          </p:cNvPr>
          <p:cNvSpPr/>
          <p:nvPr/>
        </p:nvSpPr>
        <p:spPr>
          <a:xfrm>
            <a:off x="9201116" y="4040924"/>
            <a:ext cx="2057862" cy="229447"/>
          </a:xfrm>
          <a:prstGeom prst="rect">
            <a:avLst/>
          </a:prstGeom>
          <a:effectLst>
            <a:outerShdw blurRad="50800" dist="38100" dir="2700000" algn="tl" rotWithShape="0">
              <a:prstClr val="black">
                <a:alpha val="40000"/>
              </a:prstClr>
            </a:outerShdw>
          </a:effectLst>
        </p:spPr>
        <p:txBody>
          <a:bodyPr wrap="square" anchor="b" anchorCtr="0">
            <a:noAutofit/>
          </a:bodyPr>
          <a:lstStyle/>
          <a:p>
            <a:r>
              <a:rPr lang="de-DE" sz="1200" dirty="0" err="1">
                <a:solidFill>
                  <a:srgbClr val="000000"/>
                </a:solidFill>
                <a:latin typeface="+mn-lt"/>
              </a:rPr>
              <a:t>max</a:t>
            </a:r>
            <a:r>
              <a:rPr lang="de-DE" sz="1200" dirty="0">
                <a:solidFill>
                  <a:srgbClr val="000000"/>
                </a:solidFill>
                <a:latin typeface="+mn-lt"/>
              </a:rPr>
              <a:t> 10% Betrag nach Prüfung</a:t>
            </a:r>
          </a:p>
        </p:txBody>
      </p:sp>
    </p:spTree>
    <p:extLst>
      <p:ext uri="{BB962C8B-B14F-4D97-AF65-F5344CB8AC3E}">
        <p14:creationId xmlns:p14="http://schemas.microsoft.com/office/powerpoint/2010/main" val="7634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61CFEC59-24BC-48C6-84DF-1826EDBFC273}"/>
              </a:ext>
            </a:extLst>
          </p:cNvPr>
          <p:cNvSpPr>
            <a:spLocks noGrp="1"/>
          </p:cNvSpPr>
          <p:nvPr>
            <p:ph idx="1"/>
          </p:nvPr>
        </p:nvSpPr>
        <p:spPr>
          <a:xfrm>
            <a:off x="609600" y="1530504"/>
            <a:ext cx="10972800" cy="4860000"/>
          </a:xfrm>
        </p:spPr>
        <p:txBody>
          <a:bodyPr/>
          <a:lstStyle/>
          <a:p>
            <a:r>
              <a:rPr lang="de-DE" dirty="0"/>
              <a:t>Ab 2021: Annahme 40 bis &lt;60% unbeanstandete Prüfungen (25% Aufschlag)</a:t>
            </a:r>
          </a:p>
        </p:txBody>
      </p:sp>
      <p:sp>
        <p:nvSpPr>
          <p:cNvPr id="3" name="Datumsplatzhalter 2">
            <a:extLst>
              <a:ext uri="{FF2B5EF4-FFF2-40B4-BE49-F238E27FC236}">
                <a16:creationId xmlns:a16="http://schemas.microsoft.com/office/drawing/2014/main" id="{FCB5C292-6C08-4EF2-B127-ADA0900A662F}"/>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456BD1FB-BB37-4555-B7CF-38AEAC14F031}"/>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8D6F915A-1348-420A-98EB-2D8D2101FE09}"/>
              </a:ext>
            </a:extLst>
          </p:cNvPr>
          <p:cNvSpPr>
            <a:spLocks noGrp="1"/>
          </p:cNvSpPr>
          <p:nvPr>
            <p:ph type="sldNum" sz="quarter" idx="12"/>
          </p:nvPr>
        </p:nvSpPr>
        <p:spPr/>
        <p:txBody>
          <a:bodyPr/>
          <a:lstStyle/>
          <a:p>
            <a:pPr>
              <a:defRPr/>
            </a:pPr>
            <a:fld id="{26B0DD0A-270A-4270-B6CA-863BF67EFA8E}" type="slidenum">
              <a:rPr lang="de-DE" smtClean="0"/>
              <a:pPr>
                <a:defRPr/>
              </a:pPr>
              <a:t>53</a:t>
            </a:fld>
            <a:endParaRPr lang="de-DE" dirty="0"/>
          </a:p>
        </p:txBody>
      </p:sp>
      <p:sp>
        <p:nvSpPr>
          <p:cNvPr id="6" name="Titel 5">
            <a:extLst>
              <a:ext uri="{FF2B5EF4-FFF2-40B4-BE49-F238E27FC236}">
                <a16:creationId xmlns:a16="http://schemas.microsoft.com/office/drawing/2014/main" id="{A8C940B3-E744-4502-B2F6-BF0FE6AECE95}"/>
              </a:ext>
            </a:extLst>
          </p:cNvPr>
          <p:cNvSpPr>
            <a:spLocks noGrp="1"/>
          </p:cNvSpPr>
          <p:nvPr>
            <p:ph type="title"/>
          </p:nvPr>
        </p:nvSpPr>
        <p:spPr/>
        <p:txBody>
          <a:bodyPr/>
          <a:lstStyle/>
          <a:p>
            <a:r>
              <a:rPr lang="de-DE" dirty="0"/>
              <a:t>Motivation zur „korrekten“ Abrechnung</a:t>
            </a:r>
          </a:p>
        </p:txBody>
      </p:sp>
      <p:sp>
        <p:nvSpPr>
          <p:cNvPr id="9" name="Rechteck 8">
            <a:extLst>
              <a:ext uri="{FF2B5EF4-FFF2-40B4-BE49-F238E27FC236}">
                <a16:creationId xmlns:a16="http://schemas.microsoft.com/office/drawing/2014/main" id="{1BEEEABE-7EE9-49FA-9CEF-91EB4FBF0875}"/>
              </a:ext>
            </a:extLst>
          </p:cNvPr>
          <p:cNvSpPr/>
          <p:nvPr/>
        </p:nvSpPr>
        <p:spPr>
          <a:xfrm>
            <a:off x="622309" y="2061088"/>
            <a:ext cx="890054" cy="4320000"/>
          </a:xfrm>
          <a:prstGeom prst="rect">
            <a:avLst/>
          </a:prstGeom>
          <a:solidFill>
            <a:schemeClr val="accent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err="1">
                <a:solidFill>
                  <a:srgbClr val="000000"/>
                </a:solidFill>
              </a:rPr>
              <a:t>Ursprüng-licher</a:t>
            </a:r>
            <a:r>
              <a:rPr lang="de-DE" sz="1200" dirty="0">
                <a:solidFill>
                  <a:srgbClr val="000000"/>
                </a:solidFill>
              </a:rPr>
              <a:t> Betrag</a:t>
            </a:r>
          </a:p>
          <a:p>
            <a:pPr algn="ctr"/>
            <a:r>
              <a:rPr lang="de-DE" sz="1200" dirty="0">
                <a:solidFill>
                  <a:srgbClr val="000000"/>
                </a:solidFill>
              </a:rPr>
              <a:t>12.000 €</a:t>
            </a:r>
          </a:p>
        </p:txBody>
      </p:sp>
      <p:sp>
        <p:nvSpPr>
          <p:cNvPr id="11" name="Rechteck 10">
            <a:extLst>
              <a:ext uri="{FF2B5EF4-FFF2-40B4-BE49-F238E27FC236}">
                <a16:creationId xmlns:a16="http://schemas.microsoft.com/office/drawing/2014/main" id="{7DBE7C7B-0BFA-41D9-82F6-2736E2EC4C67}"/>
              </a:ext>
            </a:extLst>
          </p:cNvPr>
          <p:cNvSpPr/>
          <p:nvPr/>
        </p:nvSpPr>
        <p:spPr>
          <a:xfrm>
            <a:off x="2283600" y="2057046"/>
            <a:ext cx="890055" cy="1079719"/>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a:p>
            <a:pPr algn="ctr"/>
            <a:r>
              <a:rPr lang="de-DE" sz="1200" dirty="0">
                <a:solidFill>
                  <a:srgbClr val="000000"/>
                </a:solidFill>
              </a:rPr>
              <a:t>3.000 €</a:t>
            </a:r>
          </a:p>
        </p:txBody>
      </p:sp>
      <p:sp>
        <p:nvSpPr>
          <p:cNvPr id="12" name="Rechteck 11">
            <a:extLst>
              <a:ext uri="{FF2B5EF4-FFF2-40B4-BE49-F238E27FC236}">
                <a16:creationId xmlns:a16="http://schemas.microsoft.com/office/drawing/2014/main" id="{780F82B7-C572-4FBF-AA82-C71B4A8B9F2E}"/>
              </a:ext>
            </a:extLst>
          </p:cNvPr>
          <p:cNvSpPr/>
          <p:nvPr/>
        </p:nvSpPr>
        <p:spPr>
          <a:xfrm>
            <a:off x="2283600" y="3138249"/>
            <a:ext cx="890055" cy="32387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Betrag nach Prüfung</a:t>
            </a:r>
          </a:p>
          <a:p>
            <a:pPr algn="ctr"/>
            <a:r>
              <a:rPr lang="de-DE" sz="1200" dirty="0">
                <a:solidFill>
                  <a:srgbClr val="000000"/>
                </a:solidFill>
              </a:rPr>
              <a:t>9.000 €</a:t>
            </a:r>
          </a:p>
          <a:p>
            <a:pPr algn="ctr"/>
            <a:endParaRPr lang="de-DE" sz="1200" dirty="0">
              <a:solidFill>
                <a:srgbClr val="000000"/>
              </a:solidFill>
            </a:endParaRPr>
          </a:p>
        </p:txBody>
      </p:sp>
      <p:sp>
        <p:nvSpPr>
          <p:cNvPr id="14" name="Rechteck 13">
            <a:extLst>
              <a:ext uri="{FF2B5EF4-FFF2-40B4-BE49-F238E27FC236}">
                <a16:creationId xmlns:a16="http://schemas.microsoft.com/office/drawing/2014/main" id="{42B32D40-764B-4864-A967-4D2B8E0A34A3}"/>
              </a:ext>
            </a:extLst>
          </p:cNvPr>
          <p:cNvSpPr/>
          <p:nvPr/>
        </p:nvSpPr>
        <p:spPr>
          <a:xfrm>
            <a:off x="3427135" y="3139706"/>
            <a:ext cx="898387" cy="270000"/>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b="1" dirty="0">
                <a:solidFill>
                  <a:schemeClr val="bg1"/>
                </a:solidFill>
              </a:rPr>
              <a:t>750 €</a:t>
            </a:r>
          </a:p>
        </p:txBody>
      </p:sp>
      <p:sp>
        <p:nvSpPr>
          <p:cNvPr id="15" name="Rechteck 14">
            <a:extLst>
              <a:ext uri="{FF2B5EF4-FFF2-40B4-BE49-F238E27FC236}">
                <a16:creationId xmlns:a16="http://schemas.microsoft.com/office/drawing/2014/main" id="{0747468E-1A28-4B2D-928D-98D5A7F4974E}"/>
              </a:ext>
            </a:extLst>
          </p:cNvPr>
          <p:cNvSpPr/>
          <p:nvPr/>
        </p:nvSpPr>
        <p:spPr>
          <a:xfrm>
            <a:off x="3427135" y="3409706"/>
            <a:ext cx="898387" cy="2965882"/>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Restbetrag</a:t>
            </a:r>
          </a:p>
          <a:p>
            <a:pPr algn="ctr"/>
            <a:r>
              <a:rPr lang="de-DE" sz="1200" dirty="0">
                <a:solidFill>
                  <a:srgbClr val="000000"/>
                </a:solidFill>
              </a:rPr>
              <a:t>8.250 €</a:t>
            </a:r>
          </a:p>
          <a:p>
            <a:pPr algn="ctr"/>
            <a:endParaRPr lang="de-DE" sz="1200" dirty="0">
              <a:solidFill>
                <a:srgbClr val="000000"/>
              </a:solidFill>
            </a:endParaRPr>
          </a:p>
        </p:txBody>
      </p:sp>
      <p:sp>
        <p:nvSpPr>
          <p:cNvPr id="17" name="Rechteck 16">
            <a:extLst>
              <a:ext uri="{FF2B5EF4-FFF2-40B4-BE49-F238E27FC236}">
                <a16:creationId xmlns:a16="http://schemas.microsoft.com/office/drawing/2014/main" id="{557BE5A1-6665-4547-A3CA-B1982CB0A6EA}"/>
              </a:ext>
            </a:extLst>
          </p:cNvPr>
          <p:cNvSpPr/>
          <p:nvPr/>
        </p:nvSpPr>
        <p:spPr>
          <a:xfrm>
            <a:off x="3419020" y="2060848"/>
            <a:ext cx="1092804" cy="756505"/>
          </a:xfrm>
          <a:prstGeom prst="rect">
            <a:avLst/>
          </a:prstGeom>
          <a:effectLst>
            <a:outerShdw blurRad="50800" dist="38100" dir="2700000" algn="tl" rotWithShape="0">
              <a:prstClr val="black">
                <a:alpha val="40000"/>
              </a:prstClr>
            </a:outerShdw>
          </a:effectLst>
        </p:spPr>
        <p:txBody>
          <a:bodyPr wrap="square" anchor="t" anchorCtr="0">
            <a:noAutofit/>
          </a:bodyPr>
          <a:lstStyle/>
          <a:p>
            <a:pPr algn="ctr"/>
            <a:r>
              <a:rPr lang="de-DE" sz="1200" dirty="0">
                <a:solidFill>
                  <a:srgbClr val="000000"/>
                </a:solidFill>
                <a:latin typeface="+mn-lt"/>
              </a:rPr>
              <a:t>Abschlag 25%, </a:t>
            </a:r>
            <a:br>
              <a:rPr lang="de-DE" sz="1200" dirty="0">
                <a:solidFill>
                  <a:srgbClr val="000000"/>
                </a:solidFill>
                <a:latin typeface="+mn-lt"/>
              </a:rPr>
            </a:br>
            <a:r>
              <a:rPr lang="de-DE" sz="1200" dirty="0">
                <a:solidFill>
                  <a:srgbClr val="000000"/>
                </a:solidFill>
                <a:latin typeface="+mn-lt"/>
              </a:rPr>
              <a:t>=750 €</a:t>
            </a:r>
          </a:p>
          <a:p>
            <a:pPr algn="ctr"/>
            <a:r>
              <a:rPr lang="de-DE" sz="1200" dirty="0">
                <a:solidFill>
                  <a:srgbClr val="000000"/>
                </a:solidFill>
                <a:latin typeface="+mn-lt"/>
              </a:rPr>
              <a:t>( &gt; 300 € )</a:t>
            </a:r>
          </a:p>
        </p:txBody>
      </p:sp>
      <p:cxnSp>
        <p:nvCxnSpPr>
          <p:cNvPr id="18" name="Verbinder: gewinkelt 17">
            <a:extLst>
              <a:ext uri="{FF2B5EF4-FFF2-40B4-BE49-F238E27FC236}">
                <a16:creationId xmlns:a16="http://schemas.microsoft.com/office/drawing/2014/main" id="{2EAF3882-3631-41FE-A3B9-89B881E0DC39}"/>
              </a:ext>
            </a:extLst>
          </p:cNvPr>
          <p:cNvCxnSpPr>
            <a:cxnSpLocks/>
            <a:stCxn id="12" idx="3"/>
            <a:endCxn id="19" idx="1"/>
          </p:cNvCxnSpPr>
          <p:nvPr/>
        </p:nvCxnSpPr>
        <p:spPr>
          <a:xfrm flipV="1">
            <a:off x="3173655" y="2904866"/>
            <a:ext cx="229026" cy="185278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9" name="Rechteck 18">
            <a:extLst>
              <a:ext uri="{FF2B5EF4-FFF2-40B4-BE49-F238E27FC236}">
                <a16:creationId xmlns:a16="http://schemas.microsoft.com/office/drawing/2014/main" id="{360C2FD0-E216-4741-88E5-616AEC05E493}"/>
              </a:ext>
            </a:extLst>
          </p:cNvPr>
          <p:cNvSpPr/>
          <p:nvPr/>
        </p:nvSpPr>
        <p:spPr>
          <a:xfrm>
            <a:off x="3402681" y="2708920"/>
            <a:ext cx="1092804" cy="391892"/>
          </a:xfrm>
          <a:prstGeom prst="rect">
            <a:avLst/>
          </a:prstGeom>
          <a:effectLst>
            <a:outerShdw blurRad="50800" dist="38100" dir="2700000" algn="tl" rotWithShape="0">
              <a:prstClr val="black">
                <a:alpha val="40000"/>
              </a:prstClr>
            </a:outerShdw>
          </a:effectLst>
        </p:spPr>
        <p:txBody>
          <a:bodyPr wrap="square" anchor="b" anchorCtr="0">
            <a:noAutofit/>
          </a:bodyPr>
          <a:lstStyle/>
          <a:p>
            <a:pPr algn="ctr"/>
            <a:r>
              <a:rPr lang="de-DE" sz="1200" dirty="0" err="1">
                <a:solidFill>
                  <a:srgbClr val="000000"/>
                </a:solidFill>
                <a:latin typeface="+mn-lt"/>
              </a:rPr>
              <a:t>max</a:t>
            </a:r>
            <a:r>
              <a:rPr lang="de-DE" sz="1200" dirty="0">
                <a:solidFill>
                  <a:srgbClr val="000000"/>
                </a:solidFill>
                <a:latin typeface="+mn-lt"/>
              </a:rPr>
              <a:t> 10% </a:t>
            </a:r>
            <a:br>
              <a:rPr lang="de-DE" sz="1200" dirty="0">
                <a:solidFill>
                  <a:srgbClr val="000000"/>
                </a:solidFill>
                <a:latin typeface="+mn-lt"/>
              </a:rPr>
            </a:br>
            <a:r>
              <a:rPr lang="de-DE" sz="1200" dirty="0">
                <a:solidFill>
                  <a:srgbClr val="000000"/>
                </a:solidFill>
                <a:latin typeface="+mn-lt"/>
              </a:rPr>
              <a:t>= 900 €</a:t>
            </a:r>
          </a:p>
        </p:txBody>
      </p:sp>
      <p:cxnSp>
        <p:nvCxnSpPr>
          <p:cNvPr id="30" name="Verbinder: gewinkelt 29">
            <a:extLst>
              <a:ext uri="{FF2B5EF4-FFF2-40B4-BE49-F238E27FC236}">
                <a16:creationId xmlns:a16="http://schemas.microsoft.com/office/drawing/2014/main" id="{B9DB3CBC-17E9-43C4-8963-A236D74EB64F}"/>
              </a:ext>
            </a:extLst>
          </p:cNvPr>
          <p:cNvCxnSpPr>
            <a:cxnSpLocks/>
            <a:stCxn id="11" idx="3"/>
            <a:endCxn id="17" idx="1"/>
          </p:cNvCxnSpPr>
          <p:nvPr/>
        </p:nvCxnSpPr>
        <p:spPr>
          <a:xfrm flipV="1">
            <a:off x="3173655" y="2439101"/>
            <a:ext cx="245365" cy="1578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1" name="Rechteck 20">
            <a:extLst>
              <a:ext uri="{FF2B5EF4-FFF2-40B4-BE49-F238E27FC236}">
                <a16:creationId xmlns:a16="http://schemas.microsoft.com/office/drawing/2014/main" id="{DF70E1D7-4B7B-42FC-B2B8-49DC344C8A18}"/>
              </a:ext>
            </a:extLst>
          </p:cNvPr>
          <p:cNvSpPr/>
          <p:nvPr/>
        </p:nvSpPr>
        <p:spPr>
          <a:xfrm>
            <a:off x="5692606" y="2070504"/>
            <a:ext cx="890055" cy="2150584"/>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a:p>
            <a:pPr algn="ctr"/>
            <a:r>
              <a:rPr lang="de-DE" sz="1200" dirty="0">
                <a:solidFill>
                  <a:srgbClr val="000000"/>
                </a:solidFill>
              </a:rPr>
              <a:t>6.000 €</a:t>
            </a:r>
          </a:p>
        </p:txBody>
      </p:sp>
      <p:sp>
        <p:nvSpPr>
          <p:cNvPr id="22" name="Rechteck 21">
            <a:extLst>
              <a:ext uri="{FF2B5EF4-FFF2-40B4-BE49-F238E27FC236}">
                <a16:creationId xmlns:a16="http://schemas.microsoft.com/office/drawing/2014/main" id="{625EF283-9BC0-4D05-819E-0B031D74113D}"/>
              </a:ext>
            </a:extLst>
          </p:cNvPr>
          <p:cNvSpPr/>
          <p:nvPr/>
        </p:nvSpPr>
        <p:spPr>
          <a:xfrm>
            <a:off x="5692606" y="4221088"/>
            <a:ext cx="890055" cy="2169416"/>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Betrag nach Prüfung</a:t>
            </a:r>
          </a:p>
          <a:p>
            <a:pPr algn="ctr"/>
            <a:r>
              <a:rPr lang="de-DE" sz="1200" dirty="0">
                <a:solidFill>
                  <a:srgbClr val="000000"/>
                </a:solidFill>
              </a:rPr>
              <a:t>6.000 €</a:t>
            </a:r>
          </a:p>
          <a:p>
            <a:pPr algn="ctr"/>
            <a:endParaRPr lang="de-DE" sz="1200" dirty="0">
              <a:solidFill>
                <a:srgbClr val="000000"/>
              </a:solidFill>
            </a:endParaRPr>
          </a:p>
        </p:txBody>
      </p:sp>
      <p:sp>
        <p:nvSpPr>
          <p:cNvPr id="24" name="Rechteck 23">
            <a:extLst>
              <a:ext uri="{FF2B5EF4-FFF2-40B4-BE49-F238E27FC236}">
                <a16:creationId xmlns:a16="http://schemas.microsoft.com/office/drawing/2014/main" id="{053B7EE5-158C-431E-964B-40F446C231AF}"/>
              </a:ext>
            </a:extLst>
          </p:cNvPr>
          <p:cNvSpPr/>
          <p:nvPr/>
        </p:nvSpPr>
        <p:spPr>
          <a:xfrm>
            <a:off x="6876130" y="4225130"/>
            <a:ext cx="893613" cy="216000"/>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b="1" dirty="0">
                <a:solidFill>
                  <a:schemeClr val="bg1"/>
                </a:solidFill>
              </a:rPr>
              <a:t>600 €</a:t>
            </a:r>
          </a:p>
        </p:txBody>
      </p:sp>
      <p:sp>
        <p:nvSpPr>
          <p:cNvPr id="25" name="Rechteck 24">
            <a:extLst>
              <a:ext uri="{FF2B5EF4-FFF2-40B4-BE49-F238E27FC236}">
                <a16:creationId xmlns:a16="http://schemas.microsoft.com/office/drawing/2014/main" id="{29483B5B-5E27-4E4B-9D0D-7E59FA9D7F7B}"/>
              </a:ext>
            </a:extLst>
          </p:cNvPr>
          <p:cNvSpPr/>
          <p:nvPr/>
        </p:nvSpPr>
        <p:spPr>
          <a:xfrm>
            <a:off x="6879688" y="4446504"/>
            <a:ext cx="886497" cy="194400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Restbetrag</a:t>
            </a:r>
          </a:p>
          <a:p>
            <a:pPr algn="ctr"/>
            <a:r>
              <a:rPr lang="de-DE" sz="1200" dirty="0">
                <a:solidFill>
                  <a:srgbClr val="000000"/>
                </a:solidFill>
              </a:rPr>
              <a:t>5.400 €</a:t>
            </a:r>
          </a:p>
          <a:p>
            <a:pPr algn="ctr"/>
            <a:endParaRPr lang="de-DE" sz="1200" dirty="0">
              <a:solidFill>
                <a:srgbClr val="000000"/>
              </a:solidFill>
            </a:endParaRPr>
          </a:p>
        </p:txBody>
      </p:sp>
      <p:sp>
        <p:nvSpPr>
          <p:cNvPr id="26" name="Rechteck 25">
            <a:extLst>
              <a:ext uri="{FF2B5EF4-FFF2-40B4-BE49-F238E27FC236}">
                <a16:creationId xmlns:a16="http://schemas.microsoft.com/office/drawing/2014/main" id="{F6CFC646-C120-4A02-9CC5-BC717BAAC180}"/>
              </a:ext>
            </a:extLst>
          </p:cNvPr>
          <p:cNvSpPr/>
          <p:nvPr/>
        </p:nvSpPr>
        <p:spPr>
          <a:xfrm>
            <a:off x="6875977" y="2766698"/>
            <a:ext cx="1106101" cy="756505"/>
          </a:xfrm>
          <a:prstGeom prst="rect">
            <a:avLst/>
          </a:prstGeom>
          <a:effectLst>
            <a:outerShdw blurRad="50800" dist="38100" dir="2700000" algn="tl" rotWithShape="0">
              <a:prstClr val="black">
                <a:alpha val="40000"/>
              </a:prstClr>
            </a:outerShdw>
          </a:effectLst>
        </p:spPr>
        <p:txBody>
          <a:bodyPr wrap="square" anchor="t" anchorCtr="0">
            <a:noAutofit/>
          </a:bodyPr>
          <a:lstStyle/>
          <a:p>
            <a:pPr algn="ctr"/>
            <a:r>
              <a:rPr lang="de-DE" sz="1200" dirty="0">
                <a:solidFill>
                  <a:srgbClr val="000000"/>
                </a:solidFill>
                <a:latin typeface="+mn-lt"/>
              </a:rPr>
              <a:t>Abschlag 25%, </a:t>
            </a:r>
            <a:br>
              <a:rPr lang="de-DE" sz="1200" dirty="0">
                <a:solidFill>
                  <a:srgbClr val="000000"/>
                </a:solidFill>
                <a:latin typeface="+mn-lt"/>
              </a:rPr>
            </a:br>
            <a:r>
              <a:rPr lang="de-DE" sz="1200" dirty="0">
                <a:solidFill>
                  <a:srgbClr val="000000"/>
                </a:solidFill>
                <a:latin typeface="+mn-lt"/>
              </a:rPr>
              <a:t>=1.500 €</a:t>
            </a:r>
          </a:p>
          <a:p>
            <a:pPr algn="ctr"/>
            <a:r>
              <a:rPr lang="de-DE" sz="1200" dirty="0">
                <a:solidFill>
                  <a:srgbClr val="000000"/>
                </a:solidFill>
                <a:latin typeface="+mn-lt"/>
              </a:rPr>
              <a:t>( &gt; 300 € )</a:t>
            </a:r>
          </a:p>
        </p:txBody>
      </p:sp>
      <p:cxnSp>
        <p:nvCxnSpPr>
          <p:cNvPr id="27" name="Verbinder: gewinkelt 26">
            <a:extLst>
              <a:ext uri="{FF2B5EF4-FFF2-40B4-BE49-F238E27FC236}">
                <a16:creationId xmlns:a16="http://schemas.microsoft.com/office/drawing/2014/main" id="{6DCB47E3-3DC1-477A-972E-D951BEF18E12}"/>
              </a:ext>
            </a:extLst>
          </p:cNvPr>
          <p:cNvCxnSpPr>
            <a:cxnSpLocks/>
            <a:stCxn id="22" idx="3"/>
            <a:endCxn id="36" idx="1"/>
          </p:cNvCxnSpPr>
          <p:nvPr/>
        </p:nvCxnSpPr>
        <p:spPr>
          <a:xfrm flipV="1">
            <a:off x="6582661" y="3698555"/>
            <a:ext cx="293470" cy="160724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8" name="Verbinder: gewinkelt 27">
            <a:extLst>
              <a:ext uri="{FF2B5EF4-FFF2-40B4-BE49-F238E27FC236}">
                <a16:creationId xmlns:a16="http://schemas.microsoft.com/office/drawing/2014/main" id="{4EE2F770-848E-439C-8958-04E920C3C914}"/>
              </a:ext>
            </a:extLst>
          </p:cNvPr>
          <p:cNvCxnSpPr>
            <a:cxnSpLocks/>
            <a:stCxn id="21" idx="3"/>
            <a:endCxn id="26" idx="1"/>
          </p:cNvCxnSpPr>
          <p:nvPr/>
        </p:nvCxnSpPr>
        <p:spPr>
          <a:xfrm flipV="1">
            <a:off x="6582661" y="3144951"/>
            <a:ext cx="293316" cy="84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6" name="Rechteck 35">
            <a:extLst>
              <a:ext uri="{FF2B5EF4-FFF2-40B4-BE49-F238E27FC236}">
                <a16:creationId xmlns:a16="http://schemas.microsoft.com/office/drawing/2014/main" id="{818BF968-0C59-465D-8D64-A960EFCC1BEB}"/>
              </a:ext>
            </a:extLst>
          </p:cNvPr>
          <p:cNvSpPr/>
          <p:nvPr/>
        </p:nvSpPr>
        <p:spPr>
          <a:xfrm>
            <a:off x="6876131" y="3501576"/>
            <a:ext cx="1105947" cy="393957"/>
          </a:xfrm>
          <a:prstGeom prst="rect">
            <a:avLst/>
          </a:prstGeom>
          <a:effectLst>
            <a:outerShdw blurRad="50800" dist="38100" dir="2700000" algn="tl" rotWithShape="0">
              <a:prstClr val="black">
                <a:alpha val="40000"/>
              </a:prstClr>
            </a:outerShdw>
          </a:effectLst>
        </p:spPr>
        <p:txBody>
          <a:bodyPr wrap="square" anchor="b" anchorCtr="0">
            <a:noAutofit/>
          </a:bodyPr>
          <a:lstStyle/>
          <a:p>
            <a:pPr algn="ctr"/>
            <a:r>
              <a:rPr lang="de-DE" sz="1200" dirty="0" err="1">
                <a:solidFill>
                  <a:srgbClr val="000000"/>
                </a:solidFill>
                <a:latin typeface="+mn-lt"/>
              </a:rPr>
              <a:t>max</a:t>
            </a:r>
            <a:r>
              <a:rPr lang="de-DE" sz="1200" dirty="0">
                <a:solidFill>
                  <a:srgbClr val="000000"/>
                </a:solidFill>
                <a:latin typeface="+mn-lt"/>
              </a:rPr>
              <a:t> 10% </a:t>
            </a:r>
            <a:br>
              <a:rPr lang="de-DE" sz="1200" dirty="0">
                <a:solidFill>
                  <a:srgbClr val="000000"/>
                </a:solidFill>
                <a:latin typeface="+mn-lt"/>
              </a:rPr>
            </a:br>
            <a:r>
              <a:rPr lang="de-DE" sz="1200" dirty="0">
                <a:solidFill>
                  <a:srgbClr val="000000"/>
                </a:solidFill>
                <a:latin typeface="+mn-lt"/>
              </a:rPr>
              <a:t>= 600 €</a:t>
            </a:r>
          </a:p>
        </p:txBody>
      </p:sp>
      <p:sp>
        <p:nvSpPr>
          <p:cNvPr id="42" name="Rechteck 41">
            <a:extLst>
              <a:ext uri="{FF2B5EF4-FFF2-40B4-BE49-F238E27FC236}">
                <a16:creationId xmlns:a16="http://schemas.microsoft.com/office/drawing/2014/main" id="{988B0D83-6B81-454E-B036-F0DAAEA959CC}"/>
              </a:ext>
            </a:extLst>
          </p:cNvPr>
          <p:cNvSpPr/>
          <p:nvPr/>
        </p:nvSpPr>
        <p:spPr>
          <a:xfrm>
            <a:off x="9349163" y="2439101"/>
            <a:ext cx="890055" cy="3951404"/>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Betrag nach Prüfung</a:t>
            </a:r>
          </a:p>
          <a:p>
            <a:pPr algn="ctr"/>
            <a:r>
              <a:rPr lang="de-DE" sz="1200" dirty="0">
                <a:solidFill>
                  <a:srgbClr val="000000"/>
                </a:solidFill>
              </a:rPr>
              <a:t>11.000 €</a:t>
            </a:r>
          </a:p>
          <a:p>
            <a:pPr algn="ctr"/>
            <a:endParaRPr lang="de-DE" sz="1200" dirty="0">
              <a:solidFill>
                <a:srgbClr val="000000"/>
              </a:solidFill>
            </a:endParaRPr>
          </a:p>
        </p:txBody>
      </p:sp>
      <p:sp>
        <p:nvSpPr>
          <p:cNvPr id="41" name="Rechteck 40">
            <a:extLst>
              <a:ext uri="{FF2B5EF4-FFF2-40B4-BE49-F238E27FC236}">
                <a16:creationId xmlns:a16="http://schemas.microsoft.com/office/drawing/2014/main" id="{E865B008-B46E-4BAC-BA53-9F6D41AC5796}"/>
              </a:ext>
            </a:extLst>
          </p:cNvPr>
          <p:cNvSpPr/>
          <p:nvPr/>
        </p:nvSpPr>
        <p:spPr>
          <a:xfrm>
            <a:off x="9349163" y="2070503"/>
            <a:ext cx="890055" cy="360000"/>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a:p>
            <a:pPr algn="ctr"/>
            <a:r>
              <a:rPr lang="de-DE" sz="1200" dirty="0">
                <a:solidFill>
                  <a:srgbClr val="000000"/>
                </a:solidFill>
              </a:rPr>
              <a:t>1.000 €</a:t>
            </a:r>
          </a:p>
        </p:txBody>
      </p:sp>
      <p:sp>
        <p:nvSpPr>
          <p:cNvPr id="45" name="Rechteck 44">
            <a:extLst>
              <a:ext uri="{FF2B5EF4-FFF2-40B4-BE49-F238E27FC236}">
                <a16:creationId xmlns:a16="http://schemas.microsoft.com/office/drawing/2014/main" id="{720FD06C-B987-44C1-B6C2-03D4FDF880BF}"/>
              </a:ext>
            </a:extLst>
          </p:cNvPr>
          <p:cNvSpPr/>
          <p:nvPr/>
        </p:nvSpPr>
        <p:spPr>
          <a:xfrm>
            <a:off x="10536245" y="2546692"/>
            <a:ext cx="886497" cy="3843818"/>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dirty="0">
                <a:solidFill>
                  <a:srgbClr val="000000"/>
                </a:solidFill>
              </a:rPr>
              <a:t>Restbetrag</a:t>
            </a:r>
          </a:p>
          <a:p>
            <a:pPr algn="ctr"/>
            <a:r>
              <a:rPr lang="de-DE" sz="1200" dirty="0">
                <a:solidFill>
                  <a:srgbClr val="000000"/>
                </a:solidFill>
              </a:rPr>
              <a:t>8.250 €</a:t>
            </a:r>
          </a:p>
          <a:p>
            <a:pPr algn="ctr"/>
            <a:endParaRPr lang="de-DE" sz="1200" dirty="0">
              <a:solidFill>
                <a:srgbClr val="000000"/>
              </a:solidFill>
            </a:endParaRPr>
          </a:p>
        </p:txBody>
      </p:sp>
      <p:sp>
        <p:nvSpPr>
          <p:cNvPr id="44" name="Rechteck 43">
            <a:extLst>
              <a:ext uri="{FF2B5EF4-FFF2-40B4-BE49-F238E27FC236}">
                <a16:creationId xmlns:a16="http://schemas.microsoft.com/office/drawing/2014/main" id="{33401D5B-5B37-4896-8E58-4116973DA9DA}"/>
              </a:ext>
            </a:extLst>
          </p:cNvPr>
          <p:cNvSpPr/>
          <p:nvPr/>
        </p:nvSpPr>
        <p:spPr>
          <a:xfrm>
            <a:off x="10544853" y="2438692"/>
            <a:ext cx="893613" cy="108000"/>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b="1" dirty="0">
                <a:solidFill>
                  <a:schemeClr val="bg1"/>
                </a:solidFill>
              </a:rPr>
              <a:t>300 €</a:t>
            </a:r>
          </a:p>
        </p:txBody>
      </p:sp>
      <p:sp>
        <p:nvSpPr>
          <p:cNvPr id="46" name="Rechteck 45">
            <a:extLst>
              <a:ext uri="{FF2B5EF4-FFF2-40B4-BE49-F238E27FC236}">
                <a16:creationId xmlns:a16="http://schemas.microsoft.com/office/drawing/2014/main" id="{AE1AB481-61B7-4DFA-82E8-764017FC2401}"/>
              </a:ext>
            </a:extLst>
          </p:cNvPr>
          <p:cNvSpPr/>
          <p:nvPr/>
        </p:nvSpPr>
        <p:spPr>
          <a:xfrm>
            <a:off x="10532687" y="1415552"/>
            <a:ext cx="1251945" cy="658130"/>
          </a:xfrm>
          <a:prstGeom prst="rect">
            <a:avLst/>
          </a:prstGeom>
          <a:effectLst>
            <a:outerShdw blurRad="50800" dist="38100" dir="2700000" algn="tl" rotWithShape="0">
              <a:prstClr val="black">
                <a:alpha val="40000"/>
              </a:prstClr>
            </a:outerShdw>
          </a:effectLst>
        </p:spPr>
        <p:txBody>
          <a:bodyPr wrap="square" anchor="t" anchorCtr="0">
            <a:noAutofit/>
          </a:bodyPr>
          <a:lstStyle/>
          <a:p>
            <a:pPr algn="ctr"/>
            <a:r>
              <a:rPr lang="de-DE" sz="1200" dirty="0">
                <a:solidFill>
                  <a:srgbClr val="000000"/>
                </a:solidFill>
                <a:latin typeface="+mn-lt"/>
              </a:rPr>
              <a:t>Abschlag 25%, </a:t>
            </a:r>
            <a:br>
              <a:rPr lang="de-DE" sz="1200" dirty="0">
                <a:solidFill>
                  <a:srgbClr val="000000"/>
                </a:solidFill>
                <a:latin typeface="+mn-lt"/>
              </a:rPr>
            </a:br>
            <a:r>
              <a:rPr lang="de-DE" sz="1200" dirty="0">
                <a:solidFill>
                  <a:srgbClr val="000000"/>
                </a:solidFill>
                <a:latin typeface="+mn-lt"/>
              </a:rPr>
              <a:t>= 250 €</a:t>
            </a:r>
          </a:p>
          <a:p>
            <a:pPr algn="ctr"/>
            <a:r>
              <a:rPr lang="de-DE" sz="1200" dirty="0">
                <a:solidFill>
                  <a:srgbClr val="000000"/>
                </a:solidFill>
                <a:latin typeface="+mn-lt"/>
              </a:rPr>
              <a:t>&lt; 300 €</a:t>
            </a:r>
          </a:p>
        </p:txBody>
      </p:sp>
      <p:cxnSp>
        <p:nvCxnSpPr>
          <p:cNvPr id="47" name="Verbinder: gewinkelt 46">
            <a:extLst>
              <a:ext uri="{FF2B5EF4-FFF2-40B4-BE49-F238E27FC236}">
                <a16:creationId xmlns:a16="http://schemas.microsoft.com/office/drawing/2014/main" id="{905F1ACE-E66B-4464-BF9A-9382AC0F2697}"/>
              </a:ext>
            </a:extLst>
          </p:cNvPr>
          <p:cNvCxnSpPr>
            <a:cxnSpLocks/>
            <a:stCxn id="42" idx="3"/>
            <a:endCxn id="49" idx="1"/>
          </p:cNvCxnSpPr>
          <p:nvPr/>
        </p:nvCxnSpPr>
        <p:spPr>
          <a:xfrm flipV="1">
            <a:off x="10239218" y="2260841"/>
            <a:ext cx="293469" cy="215396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8" name="Verbinder: gewinkelt 47">
            <a:extLst>
              <a:ext uri="{FF2B5EF4-FFF2-40B4-BE49-F238E27FC236}">
                <a16:creationId xmlns:a16="http://schemas.microsoft.com/office/drawing/2014/main" id="{66EA515D-0A79-40B4-AA29-C709A126F3E3}"/>
              </a:ext>
            </a:extLst>
          </p:cNvPr>
          <p:cNvCxnSpPr>
            <a:cxnSpLocks/>
            <a:stCxn id="41" idx="3"/>
            <a:endCxn id="46" idx="1"/>
          </p:cNvCxnSpPr>
          <p:nvPr/>
        </p:nvCxnSpPr>
        <p:spPr>
          <a:xfrm flipV="1">
            <a:off x="10239218" y="1744617"/>
            <a:ext cx="293469" cy="50588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9" name="Rechteck 48">
            <a:extLst>
              <a:ext uri="{FF2B5EF4-FFF2-40B4-BE49-F238E27FC236}">
                <a16:creationId xmlns:a16="http://schemas.microsoft.com/office/drawing/2014/main" id="{1F6204FC-CC85-47EF-86EC-E2A83816C344}"/>
              </a:ext>
            </a:extLst>
          </p:cNvPr>
          <p:cNvSpPr/>
          <p:nvPr/>
        </p:nvSpPr>
        <p:spPr>
          <a:xfrm>
            <a:off x="10532687" y="2028785"/>
            <a:ext cx="1106101" cy="464111"/>
          </a:xfrm>
          <a:prstGeom prst="rect">
            <a:avLst/>
          </a:prstGeom>
          <a:effectLst>
            <a:outerShdw blurRad="50800" dist="38100" dir="2700000" algn="tl" rotWithShape="0">
              <a:prstClr val="black">
                <a:alpha val="40000"/>
              </a:prstClr>
            </a:outerShdw>
          </a:effectLst>
        </p:spPr>
        <p:txBody>
          <a:bodyPr wrap="square" anchor="b" anchorCtr="0">
            <a:noAutofit/>
          </a:bodyPr>
          <a:lstStyle/>
          <a:p>
            <a:pPr algn="ctr"/>
            <a:r>
              <a:rPr lang="de-DE" sz="1200" dirty="0" err="1">
                <a:solidFill>
                  <a:srgbClr val="000000"/>
                </a:solidFill>
                <a:latin typeface="+mn-lt"/>
              </a:rPr>
              <a:t>max</a:t>
            </a:r>
            <a:r>
              <a:rPr lang="de-DE" sz="1200" dirty="0">
                <a:solidFill>
                  <a:srgbClr val="000000"/>
                </a:solidFill>
                <a:latin typeface="+mn-lt"/>
              </a:rPr>
              <a:t> 10% = 1.100 €</a:t>
            </a:r>
          </a:p>
        </p:txBody>
      </p:sp>
    </p:spTree>
    <p:extLst>
      <p:ext uri="{BB962C8B-B14F-4D97-AF65-F5344CB8AC3E}">
        <p14:creationId xmlns:p14="http://schemas.microsoft.com/office/powerpoint/2010/main" val="9250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childTnLst>
                          </p:cTn>
                        </p:par>
                        <p:par>
                          <p:cTn id="65" fill="hold">
                            <p:stCondLst>
                              <p:cond delay="1500"/>
                            </p:stCondLst>
                            <p:childTnLst>
                              <p:par>
                                <p:cTn id="66" presetID="22" presetClass="entr" presetSubtype="4"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down)">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childTnLst>
                          </p:cTn>
                        </p:par>
                        <p:par>
                          <p:cTn id="74" fill="hold">
                            <p:stCondLst>
                              <p:cond delay="500"/>
                            </p:stCondLst>
                            <p:childTnLst>
                              <p:par>
                                <p:cTn id="75" presetID="22" presetClass="entr" presetSubtype="4"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down)">
                                      <p:cBhvr>
                                        <p:cTn id="82" dur="500"/>
                                        <p:tgtEl>
                                          <p:spTgt spid="41"/>
                                        </p:tgtEl>
                                      </p:cBhvr>
                                    </p:animEffect>
                                  </p:childTnLst>
                                </p:cTn>
                              </p:par>
                            </p:childTnLst>
                          </p:cTn>
                        </p:par>
                        <p:par>
                          <p:cTn id="83" fill="hold">
                            <p:stCondLst>
                              <p:cond delay="500"/>
                            </p:stCondLst>
                            <p:childTnLst>
                              <p:par>
                                <p:cTn id="84" presetID="22" presetClass="entr" presetSubtype="4" fill="hold" grpId="0"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down)">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left)">
                                      <p:cBhvr>
                                        <p:cTn id="95" dur="500"/>
                                        <p:tgtEl>
                                          <p:spTgt spid="46"/>
                                        </p:tgtEl>
                                      </p:cBhvr>
                                    </p:animEffect>
                                  </p:childTnLst>
                                </p:cTn>
                              </p:par>
                            </p:childTnLst>
                          </p:cTn>
                        </p:par>
                        <p:par>
                          <p:cTn id="96" fill="hold">
                            <p:stCondLst>
                              <p:cond delay="1000"/>
                            </p:stCondLst>
                            <p:childTnLst>
                              <p:par>
                                <p:cTn id="97" presetID="22" presetClass="entr" presetSubtype="8" fill="hold"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down)">
                                      <p:cBhvr>
                                        <p:cTn id="1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P spid="17" grpId="0"/>
      <p:bldP spid="19" grpId="0"/>
      <p:bldP spid="21" grpId="0" animBg="1"/>
      <p:bldP spid="22" grpId="0" animBg="1"/>
      <p:bldP spid="24" grpId="0" animBg="1"/>
      <p:bldP spid="25" grpId="0" animBg="1"/>
      <p:bldP spid="26" grpId="0"/>
      <p:bldP spid="36" grpId="0"/>
      <p:bldP spid="42" grpId="0" animBg="1"/>
      <p:bldP spid="41" grpId="0" animBg="1"/>
      <p:bldP spid="45" grpId="0" animBg="1"/>
      <p:bldP spid="44" grpId="0" animBg="1"/>
      <p:bldP spid="46" grpId="0"/>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61CFEC59-24BC-48C6-84DF-1826EDBFC273}"/>
              </a:ext>
            </a:extLst>
          </p:cNvPr>
          <p:cNvSpPr>
            <a:spLocks noGrp="1"/>
          </p:cNvSpPr>
          <p:nvPr>
            <p:ph idx="1"/>
          </p:nvPr>
        </p:nvSpPr>
        <p:spPr>
          <a:xfrm>
            <a:off x="609600" y="1530504"/>
            <a:ext cx="10972800" cy="1322432"/>
          </a:xfrm>
        </p:spPr>
        <p:txBody>
          <a:bodyPr/>
          <a:lstStyle/>
          <a:p>
            <a:r>
              <a:rPr lang="de-DE" dirty="0"/>
              <a:t>Annahme 40 bis &lt;60% unbeanstandete Prüfungen (25% Aufschlag)</a:t>
            </a:r>
          </a:p>
          <a:p>
            <a:pPr lvl="1"/>
            <a:r>
              <a:rPr lang="de-DE" dirty="0"/>
              <a:t>Aber Achtung! Bei primärer Fehlbelegung</a:t>
            </a:r>
          </a:p>
          <a:p>
            <a:pPr marL="538163" lvl="1" indent="0">
              <a:buNone/>
              <a:tabLst>
                <a:tab pos="7177088" algn="l"/>
              </a:tabLst>
            </a:pPr>
            <a:r>
              <a:rPr lang="de-DE" dirty="0"/>
              <a:t>Ab dem Jahr 2021	Im Jahr 2020</a:t>
            </a:r>
          </a:p>
        </p:txBody>
      </p:sp>
      <p:sp>
        <p:nvSpPr>
          <p:cNvPr id="3" name="Datumsplatzhalter 2">
            <a:extLst>
              <a:ext uri="{FF2B5EF4-FFF2-40B4-BE49-F238E27FC236}">
                <a16:creationId xmlns:a16="http://schemas.microsoft.com/office/drawing/2014/main" id="{FCB5C292-6C08-4EF2-B127-ADA0900A662F}"/>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456BD1FB-BB37-4555-B7CF-38AEAC14F031}"/>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8D6F915A-1348-420A-98EB-2D8D2101FE09}"/>
              </a:ext>
            </a:extLst>
          </p:cNvPr>
          <p:cNvSpPr>
            <a:spLocks noGrp="1"/>
          </p:cNvSpPr>
          <p:nvPr>
            <p:ph type="sldNum" sz="quarter" idx="12"/>
          </p:nvPr>
        </p:nvSpPr>
        <p:spPr/>
        <p:txBody>
          <a:bodyPr/>
          <a:lstStyle/>
          <a:p>
            <a:pPr>
              <a:defRPr/>
            </a:pPr>
            <a:fld id="{26B0DD0A-270A-4270-B6CA-863BF67EFA8E}" type="slidenum">
              <a:rPr lang="de-DE" smtClean="0"/>
              <a:pPr>
                <a:defRPr/>
              </a:pPr>
              <a:t>54</a:t>
            </a:fld>
            <a:endParaRPr lang="de-DE" dirty="0"/>
          </a:p>
        </p:txBody>
      </p:sp>
      <p:sp>
        <p:nvSpPr>
          <p:cNvPr id="6" name="Titel 5">
            <a:extLst>
              <a:ext uri="{FF2B5EF4-FFF2-40B4-BE49-F238E27FC236}">
                <a16:creationId xmlns:a16="http://schemas.microsoft.com/office/drawing/2014/main" id="{A8C940B3-E744-4502-B2F6-BF0FE6AECE95}"/>
              </a:ext>
            </a:extLst>
          </p:cNvPr>
          <p:cNvSpPr>
            <a:spLocks noGrp="1"/>
          </p:cNvSpPr>
          <p:nvPr>
            <p:ph type="title"/>
          </p:nvPr>
        </p:nvSpPr>
        <p:spPr/>
        <p:txBody>
          <a:bodyPr/>
          <a:lstStyle/>
          <a:p>
            <a:r>
              <a:rPr lang="de-DE" dirty="0"/>
              <a:t>Motivation zur „korrekten“ Abrechnung</a:t>
            </a:r>
          </a:p>
        </p:txBody>
      </p:sp>
      <p:sp>
        <p:nvSpPr>
          <p:cNvPr id="71" name="Rechteck 70">
            <a:extLst>
              <a:ext uri="{FF2B5EF4-FFF2-40B4-BE49-F238E27FC236}">
                <a16:creationId xmlns:a16="http://schemas.microsoft.com/office/drawing/2014/main" id="{02292BF3-5D8E-4504-8CDF-F30608B0869B}"/>
              </a:ext>
            </a:extLst>
          </p:cNvPr>
          <p:cNvSpPr/>
          <p:nvPr/>
        </p:nvSpPr>
        <p:spPr>
          <a:xfrm>
            <a:off x="1247895" y="2924944"/>
            <a:ext cx="890055" cy="2880000"/>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a:p>
            <a:pPr algn="ctr"/>
            <a:r>
              <a:rPr lang="de-DE" sz="1200" dirty="0">
                <a:solidFill>
                  <a:srgbClr val="000000"/>
                </a:solidFill>
              </a:rPr>
              <a:t>8.000 €</a:t>
            </a:r>
          </a:p>
          <a:p>
            <a:pPr algn="ctr"/>
            <a:r>
              <a:rPr lang="de-DE" sz="1200" dirty="0">
                <a:solidFill>
                  <a:srgbClr val="000000"/>
                </a:solidFill>
              </a:rPr>
              <a:t>(primäre Fehl-belegung</a:t>
            </a:r>
          </a:p>
        </p:txBody>
      </p:sp>
      <p:sp>
        <p:nvSpPr>
          <p:cNvPr id="76" name="Rechteck 75">
            <a:extLst>
              <a:ext uri="{FF2B5EF4-FFF2-40B4-BE49-F238E27FC236}">
                <a16:creationId xmlns:a16="http://schemas.microsoft.com/office/drawing/2014/main" id="{8C7B0C67-DCFC-45D9-B01F-0A3CCCBD9E04}"/>
              </a:ext>
            </a:extLst>
          </p:cNvPr>
          <p:cNvSpPr/>
          <p:nvPr/>
        </p:nvSpPr>
        <p:spPr>
          <a:xfrm>
            <a:off x="2698633" y="4493789"/>
            <a:ext cx="1106101" cy="482609"/>
          </a:xfrm>
          <a:prstGeom prst="rect">
            <a:avLst/>
          </a:prstGeom>
          <a:effectLst>
            <a:outerShdw blurRad="50800" dist="38100" dir="2700000" algn="tl" rotWithShape="0">
              <a:prstClr val="black">
                <a:alpha val="40000"/>
              </a:prstClr>
            </a:outerShdw>
          </a:effectLst>
        </p:spPr>
        <p:txBody>
          <a:bodyPr wrap="square" anchor="t" anchorCtr="0">
            <a:noAutofit/>
          </a:bodyPr>
          <a:lstStyle/>
          <a:p>
            <a:pPr algn="ctr"/>
            <a:r>
              <a:rPr lang="de-DE" sz="1200" dirty="0">
                <a:solidFill>
                  <a:srgbClr val="000000"/>
                </a:solidFill>
                <a:latin typeface="+mn-lt"/>
              </a:rPr>
              <a:t>Abschlag 25%, </a:t>
            </a:r>
            <a:br>
              <a:rPr lang="de-DE" sz="1200" dirty="0">
                <a:solidFill>
                  <a:srgbClr val="000000"/>
                </a:solidFill>
                <a:latin typeface="+mn-lt"/>
              </a:rPr>
            </a:br>
            <a:r>
              <a:rPr lang="de-DE" sz="1200" dirty="0">
                <a:solidFill>
                  <a:srgbClr val="000000"/>
                </a:solidFill>
                <a:latin typeface="+mn-lt"/>
              </a:rPr>
              <a:t>= 2.000 €</a:t>
            </a:r>
          </a:p>
          <a:p>
            <a:pPr algn="ctr"/>
            <a:r>
              <a:rPr lang="de-DE" sz="1200" dirty="0">
                <a:solidFill>
                  <a:srgbClr val="000000"/>
                </a:solidFill>
                <a:latin typeface="+mn-lt"/>
              </a:rPr>
              <a:t>Mind. 300 €</a:t>
            </a:r>
          </a:p>
        </p:txBody>
      </p:sp>
      <p:sp>
        <p:nvSpPr>
          <p:cNvPr id="77" name="Rechteck 76">
            <a:extLst>
              <a:ext uri="{FF2B5EF4-FFF2-40B4-BE49-F238E27FC236}">
                <a16:creationId xmlns:a16="http://schemas.microsoft.com/office/drawing/2014/main" id="{70C90B74-9AFE-4C15-AB6B-3439E879B82E}"/>
              </a:ext>
            </a:extLst>
          </p:cNvPr>
          <p:cNvSpPr/>
          <p:nvPr/>
        </p:nvSpPr>
        <p:spPr>
          <a:xfrm>
            <a:off x="2639616" y="5166736"/>
            <a:ext cx="1224136" cy="621969"/>
          </a:xfrm>
          <a:prstGeom prst="rect">
            <a:avLst/>
          </a:prstGeom>
          <a:effectLst>
            <a:outerShdw blurRad="50800" dist="38100" dir="2700000" algn="tl" rotWithShape="0">
              <a:prstClr val="black">
                <a:alpha val="40000"/>
              </a:prstClr>
            </a:outerShdw>
          </a:effectLst>
        </p:spPr>
        <p:txBody>
          <a:bodyPr wrap="square" anchor="b" anchorCtr="0">
            <a:noAutofit/>
          </a:bodyPr>
          <a:lstStyle/>
          <a:p>
            <a:pPr algn="ctr"/>
            <a:r>
              <a:rPr lang="de-DE" sz="1200" b="1" dirty="0" err="1">
                <a:solidFill>
                  <a:srgbClr val="000000"/>
                </a:solidFill>
                <a:latin typeface="+mn-lt"/>
              </a:rPr>
              <a:t>max</a:t>
            </a:r>
            <a:r>
              <a:rPr lang="de-DE" sz="1200" b="1" dirty="0">
                <a:solidFill>
                  <a:srgbClr val="000000"/>
                </a:solidFill>
                <a:latin typeface="+mn-lt"/>
              </a:rPr>
              <a:t> 10% des Restbetrages</a:t>
            </a:r>
          </a:p>
          <a:p>
            <a:pPr algn="ctr"/>
            <a:r>
              <a:rPr lang="de-DE" sz="1200" dirty="0">
                <a:solidFill>
                  <a:srgbClr val="000000"/>
                </a:solidFill>
                <a:latin typeface="+mn-lt"/>
              </a:rPr>
              <a:t>10% von 0 = 0 €</a:t>
            </a:r>
          </a:p>
        </p:txBody>
      </p:sp>
      <p:cxnSp>
        <p:nvCxnSpPr>
          <p:cNvPr id="78" name="Verbinder: gewinkelt 77">
            <a:extLst>
              <a:ext uri="{FF2B5EF4-FFF2-40B4-BE49-F238E27FC236}">
                <a16:creationId xmlns:a16="http://schemas.microsoft.com/office/drawing/2014/main" id="{A62B56DF-7940-4D66-9314-32FB0A33DA76}"/>
              </a:ext>
            </a:extLst>
          </p:cNvPr>
          <p:cNvCxnSpPr>
            <a:cxnSpLocks/>
            <a:stCxn id="71" idx="3"/>
            <a:endCxn id="76" idx="1"/>
          </p:cNvCxnSpPr>
          <p:nvPr/>
        </p:nvCxnSpPr>
        <p:spPr>
          <a:xfrm>
            <a:off x="2137950" y="4364944"/>
            <a:ext cx="560683" cy="37015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81" name="Verbinder: gewinkelt 80">
            <a:extLst>
              <a:ext uri="{FF2B5EF4-FFF2-40B4-BE49-F238E27FC236}">
                <a16:creationId xmlns:a16="http://schemas.microsoft.com/office/drawing/2014/main" id="{98FE0F04-CA88-476B-8324-9C67FC88E7ED}"/>
              </a:ext>
            </a:extLst>
          </p:cNvPr>
          <p:cNvCxnSpPr>
            <a:cxnSpLocks/>
            <a:endCxn id="77" idx="1"/>
          </p:cNvCxnSpPr>
          <p:nvPr/>
        </p:nvCxnSpPr>
        <p:spPr>
          <a:xfrm flipV="1">
            <a:off x="1847528" y="5477721"/>
            <a:ext cx="792088" cy="39923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87" name="Rechteck 86">
            <a:extLst>
              <a:ext uri="{FF2B5EF4-FFF2-40B4-BE49-F238E27FC236}">
                <a16:creationId xmlns:a16="http://schemas.microsoft.com/office/drawing/2014/main" id="{9B8612AD-87DB-4AEC-91B4-5D50439A8CE0}"/>
              </a:ext>
            </a:extLst>
          </p:cNvPr>
          <p:cNvSpPr/>
          <p:nvPr/>
        </p:nvSpPr>
        <p:spPr>
          <a:xfrm>
            <a:off x="2804877" y="5837353"/>
            <a:ext cx="893613" cy="108000"/>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b="1" dirty="0">
                <a:solidFill>
                  <a:schemeClr val="bg1"/>
                </a:solidFill>
              </a:rPr>
              <a:t>300 €</a:t>
            </a:r>
          </a:p>
        </p:txBody>
      </p:sp>
      <p:sp>
        <p:nvSpPr>
          <p:cNvPr id="50" name="Rechteck 49">
            <a:extLst>
              <a:ext uri="{FF2B5EF4-FFF2-40B4-BE49-F238E27FC236}">
                <a16:creationId xmlns:a16="http://schemas.microsoft.com/office/drawing/2014/main" id="{5EBDF0AF-0853-4827-ADF9-4A1B7D440060}"/>
              </a:ext>
            </a:extLst>
          </p:cNvPr>
          <p:cNvSpPr/>
          <p:nvPr/>
        </p:nvSpPr>
        <p:spPr>
          <a:xfrm>
            <a:off x="7883222" y="2924944"/>
            <a:ext cx="890055" cy="2880000"/>
          </a:xfrm>
          <a:prstGeom prst="rect">
            <a:avLst/>
          </a:prstGeom>
          <a:solidFill>
            <a:srgbClr val="B2B2B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solidFill>
                  <a:srgbClr val="000000"/>
                </a:solidFill>
              </a:rPr>
              <a:t>Rechnungs-kürzung</a:t>
            </a:r>
          </a:p>
          <a:p>
            <a:pPr algn="ctr"/>
            <a:r>
              <a:rPr lang="de-DE" sz="1200" dirty="0">
                <a:solidFill>
                  <a:srgbClr val="000000"/>
                </a:solidFill>
              </a:rPr>
              <a:t>8.000 €</a:t>
            </a:r>
          </a:p>
          <a:p>
            <a:pPr algn="ctr"/>
            <a:r>
              <a:rPr lang="de-DE" sz="1200" dirty="0">
                <a:solidFill>
                  <a:srgbClr val="000000"/>
                </a:solidFill>
              </a:rPr>
              <a:t>(primäre Fehl-belegung</a:t>
            </a:r>
          </a:p>
        </p:txBody>
      </p:sp>
      <p:sp>
        <p:nvSpPr>
          <p:cNvPr id="51" name="Rechteck 50">
            <a:extLst>
              <a:ext uri="{FF2B5EF4-FFF2-40B4-BE49-F238E27FC236}">
                <a16:creationId xmlns:a16="http://schemas.microsoft.com/office/drawing/2014/main" id="{A4C29899-CFE9-491F-91F8-0B99610406CD}"/>
              </a:ext>
            </a:extLst>
          </p:cNvPr>
          <p:cNvSpPr/>
          <p:nvPr/>
        </p:nvSpPr>
        <p:spPr>
          <a:xfrm>
            <a:off x="9333960" y="4493789"/>
            <a:ext cx="1106101" cy="1023443"/>
          </a:xfrm>
          <a:prstGeom prst="rect">
            <a:avLst/>
          </a:prstGeom>
          <a:effectLst>
            <a:outerShdw blurRad="50800" dist="38100" dir="2700000" algn="tl" rotWithShape="0">
              <a:prstClr val="black">
                <a:alpha val="40000"/>
              </a:prstClr>
            </a:outerShdw>
          </a:effectLst>
        </p:spPr>
        <p:txBody>
          <a:bodyPr wrap="square" anchor="t" anchorCtr="0">
            <a:noAutofit/>
          </a:bodyPr>
          <a:lstStyle/>
          <a:p>
            <a:pPr algn="ctr"/>
            <a:r>
              <a:rPr lang="de-DE" sz="1200" dirty="0">
                <a:solidFill>
                  <a:srgbClr val="000000"/>
                </a:solidFill>
                <a:latin typeface="+mn-lt"/>
              </a:rPr>
              <a:t>Abschlag 10% des Kürzungs-betrages</a:t>
            </a:r>
            <a:br>
              <a:rPr lang="de-DE" sz="1200" dirty="0">
                <a:solidFill>
                  <a:srgbClr val="000000"/>
                </a:solidFill>
                <a:latin typeface="+mn-lt"/>
              </a:rPr>
            </a:br>
            <a:r>
              <a:rPr lang="de-DE" sz="1200" dirty="0">
                <a:solidFill>
                  <a:srgbClr val="000000"/>
                </a:solidFill>
                <a:latin typeface="+mn-lt"/>
              </a:rPr>
              <a:t>= 800 €</a:t>
            </a:r>
          </a:p>
          <a:p>
            <a:pPr algn="ctr"/>
            <a:r>
              <a:rPr lang="de-DE" sz="1200" dirty="0">
                <a:solidFill>
                  <a:srgbClr val="000000"/>
                </a:solidFill>
                <a:latin typeface="+mn-lt"/>
              </a:rPr>
              <a:t>Mind. 300 €</a:t>
            </a:r>
          </a:p>
        </p:txBody>
      </p:sp>
      <p:cxnSp>
        <p:nvCxnSpPr>
          <p:cNvPr id="53" name="Verbinder: gewinkelt 52">
            <a:extLst>
              <a:ext uri="{FF2B5EF4-FFF2-40B4-BE49-F238E27FC236}">
                <a16:creationId xmlns:a16="http://schemas.microsoft.com/office/drawing/2014/main" id="{16AED40F-F117-4D27-A3C2-503FC11D1D72}"/>
              </a:ext>
            </a:extLst>
          </p:cNvPr>
          <p:cNvCxnSpPr>
            <a:cxnSpLocks/>
            <a:stCxn id="50" idx="3"/>
            <a:endCxn id="51" idx="1"/>
          </p:cNvCxnSpPr>
          <p:nvPr/>
        </p:nvCxnSpPr>
        <p:spPr>
          <a:xfrm>
            <a:off x="8773277" y="4364944"/>
            <a:ext cx="560683" cy="64056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54">
            <a:extLst>
              <a:ext uri="{FF2B5EF4-FFF2-40B4-BE49-F238E27FC236}">
                <a16:creationId xmlns:a16="http://schemas.microsoft.com/office/drawing/2014/main" id="{8ADC5D4B-5D90-4407-B486-2649A11B9B25}"/>
              </a:ext>
            </a:extLst>
          </p:cNvPr>
          <p:cNvSpPr/>
          <p:nvPr/>
        </p:nvSpPr>
        <p:spPr>
          <a:xfrm>
            <a:off x="9440204" y="5837353"/>
            <a:ext cx="893613" cy="288000"/>
          </a:xfrm>
          <a:prstGeom prst="rect">
            <a:avLst/>
          </a:prstGeom>
          <a:solidFill>
            <a:srgbClr val="C00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DE" sz="1200" b="1" dirty="0">
                <a:solidFill>
                  <a:schemeClr val="bg1"/>
                </a:solidFill>
              </a:rPr>
              <a:t>800 €</a:t>
            </a:r>
          </a:p>
        </p:txBody>
      </p:sp>
    </p:spTree>
    <p:extLst>
      <p:ext uri="{BB962C8B-B14F-4D97-AF65-F5344CB8AC3E}">
        <p14:creationId xmlns:p14="http://schemas.microsoft.com/office/powerpoint/2010/main" val="116055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left)">
                                      <p:cBhvr>
                                        <p:cTn id="12" dur="500"/>
                                        <p:tgtEl>
                                          <p:spTgt spid="7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wipe(left)">
                                      <p:cBhvr>
                                        <p:cTn id="21" dur="500"/>
                                        <p:tgtEl>
                                          <p:spTgt spid="8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left)">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wipe(down)">
                                      <p:cBhvr>
                                        <p:cTn id="30" dur="500"/>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left)">
                                      <p:cBhvr>
                                        <p:cTn id="40" dur="500"/>
                                        <p:tgtEl>
                                          <p:spTgt spid="5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down)">
                                      <p:cBhvr>
                                        <p:cTn id="4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6" grpId="0"/>
      <p:bldP spid="77" grpId="0"/>
      <p:bldP spid="87" grpId="0" animBg="1"/>
      <p:bldP spid="50" grpId="0" animBg="1"/>
      <p:bldP spid="51" grpId="0"/>
      <p:bldP spid="5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55</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Einführung maximaler Prüfquoten</a:t>
            </a:r>
          </a:p>
          <a:p>
            <a:pPr marL="179388" lvl="1" indent="-179388">
              <a:spcBef>
                <a:spcPts val="300"/>
              </a:spcBef>
              <a:buBlip>
                <a:blip r:embed="rId2"/>
              </a:buBlip>
            </a:pPr>
            <a:r>
              <a:rPr lang="de-DE" sz="1400" dirty="0">
                <a:solidFill>
                  <a:srgbClr val="000000"/>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Fallabschließende Prüfung</a:t>
            </a:r>
          </a:p>
          <a:p>
            <a:pPr marL="179388" indent="-179388">
              <a:spcBef>
                <a:spcPts val="300"/>
              </a:spcBef>
              <a:buBlip>
                <a:blip r:embed="rId2"/>
              </a:buBlip>
            </a:pPr>
            <a:r>
              <a:rPr lang="de-DE" sz="1400" dirty="0">
                <a:solidFill>
                  <a:srgbClr val="B2B2B2"/>
                </a:solidFill>
              </a:rPr>
              <a:t>Verbot der Nachprüfung</a:t>
            </a:r>
          </a:p>
          <a:p>
            <a:pPr marL="179388" indent="-179388">
              <a:spcBef>
                <a:spcPts val="300"/>
              </a:spcBef>
              <a:buBlip>
                <a:blip r:embed="rId2"/>
              </a:buBlip>
            </a:pPr>
            <a:r>
              <a:rPr lang="de-DE" sz="1400" dirty="0">
                <a:solidFill>
                  <a:srgbClr val="B2B2B2"/>
                </a:solidFill>
              </a:rPr>
              <a:t>Verpflichtende Umsetzung</a:t>
            </a:r>
          </a:p>
          <a:p>
            <a:pPr marL="179388" indent="-179388">
              <a:spcBef>
                <a:spcPts val="300"/>
              </a:spcBef>
              <a:buBlip>
                <a:blip r:embed="rId2"/>
              </a:buBlip>
            </a:pPr>
            <a:r>
              <a:rPr lang="de-DE" sz="1400" dirty="0">
                <a:solidFill>
                  <a:srgbClr val="B2B2B2"/>
                </a:solidFill>
              </a:rPr>
              <a:t>Aufrechnungsverbot</a:t>
            </a:r>
          </a:p>
          <a:p>
            <a:pPr marL="179388"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Verfahrensordnung für DIMDI</a:t>
            </a:r>
          </a:p>
          <a:p>
            <a:pPr marL="179388"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6" name="Rechteck 25">
            <a:extLst>
              <a:ext uri="{FF2B5EF4-FFF2-40B4-BE49-F238E27FC236}">
                <a16:creationId xmlns:a16="http://schemas.microsoft.com/office/drawing/2014/main" id="{32E685DD-0BAD-4A6F-83E2-8ED0AD8CCDAF}"/>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7" name="Rechteck 26">
            <a:extLst>
              <a:ext uri="{FF2B5EF4-FFF2-40B4-BE49-F238E27FC236}">
                <a16:creationId xmlns:a16="http://schemas.microsoft.com/office/drawing/2014/main" id="{92D3CCF9-A20D-4A17-A7DD-265B8CE48F33}"/>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393769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a:p>
            <a:pPr lvl="1"/>
            <a:r>
              <a:rPr lang="de-DE" dirty="0"/>
              <a:t>In 2020 eine fixe Prüfquote von maximal 12,5%</a:t>
            </a:r>
          </a:p>
          <a:p>
            <a:pPr lvl="1"/>
            <a:r>
              <a:rPr lang="de-DE" dirty="0"/>
              <a:t>Ab 2021 quartalsweise gestaffelte Prüfquoten in Abhängigkeit des Anteils „korrekter“ Abrechnungen an den Prüfungen:</a:t>
            </a:r>
          </a:p>
          <a:p>
            <a:pPr lvl="2"/>
            <a:r>
              <a:rPr lang="de-DE" dirty="0"/>
              <a:t>Bei 60% und mehr Anteil korrekter Abrechnungen eine Prüfquote von maximal 5%</a:t>
            </a:r>
          </a:p>
          <a:p>
            <a:pPr lvl="2"/>
            <a:r>
              <a:rPr lang="de-DE" dirty="0"/>
              <a:t>Bei 40% bis unter 60% Anteil korrekter Abrechnungen eine Prüfquote von maximal 10%</a:t>
            </a:r>
          </a:p>
          <a:p>
            <a:pPr lvl="2"/>
            <a:r>
              <a:rPr lang="de-DE" dirty="0"/>
              <a:t>Bei unter 40% Anteil korrekter Abrechnungen eine Prüfquote von maximal 15%</a:t>
            </a:r>
          </a:p>
          <a:p>
            <a:pPr lvl="2"/>
            <a:r>
              <a:rPr lang="de-DE" dirty="0"/>
              <a:t>Bei weniger als 20% Anteil korrekter Abrechnungen kann die Prüfquote auch überschritten werden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Tree>
    <p:extLst>
      <p:ext uri="{BB962C8B-B14F-4D97-AF65-F5344CB8AC3E}">
        <p14:creationId xmlns:p14="http://schemas.microsoft.com/office/powerpoint/2010/main" val="205375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035676"/>
            <a:ext cx="10914584" cy="446820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2 SGB V</a:t>
            </a:r>
          </a:p>
          <a:p>
            <a:pPr marL="266700" lvl="2" indent="-266700">
              <a:lnSpc>
                <a:spcPct val="110000"/>
              </a:lnSpc>
              <a:spcBef>
                <a:spcPts val="600"/>
              </a:spcBef>
            </a:pPr>
            <a:r>
              <a:rPr lang="de-DE" sz="1400" i="1" dirty="0"/>
              <a:t>(2) 	</a:t>
            </a:r>
            <a:r>
              <a:rPr lang="de-DE" sz="1400" i="1" baseline="30000" dirty="0"/>
              <a:t>1</a:t>
            </a:r>
            <a:r>
              <a:rPr lang="de-DE" sz="1400" i="1" dirty="0"/>
              <a:t>Im Jahr 2020 darf eine Krankenkasse bis zu 12,5 Prozent der bei ihr je Quartal eingegangenen Schlussrechnungen für vollstationäre Krankenhausbehandlung eines Krankenhauses nach Absatz 1 durch den Medizinischen Dienst prüfen lassen (quartalsbezogene Prüfquote).</a:t>
            </a:r>
          </a:p>
          <a:p>
            <a:pPr marL="266700" lvl="2">
              <a:lnSpc>
                <a:spcPct val="110000"/>
              </a:lnSpc>
              <a:spcBef>
                <a:spcPts val="600"/>
              </a:spcBef>
            </a:pPr>
            <a:r>
              <a:rPr lang="de-DE" sz="1400" i="1" baseline="30000" dirty="0"/>
              <a:t>2</a:t>
            </a:r>
            <a:r>
              <a:rPr lang="de-DE" sz="1400" i="1" dirty="0"/>
              <a:t>Maßgeblich für die Zuordnung zu einem Quartal ist das Datum der Schlussrechnung. </a:t>
            </a:r>
          </a:p>
          <a:p>
            <a:pPr marL="266700" lvl="2">
              <a:lnSpc>
                <a:spcPct val="110000"/>
              </a:lnSpc>
              <a:spcBef>
                <a:spcPts val="600"/>
              </a:spcBef>
            </a:pPr>
            <a:r>
              <a:rPr lang="de-DE" sz="1400" i="1" baseline="30000" dirty="0"/>
              <a:t>3</a:t>
            </a:r>
            <a:r>
              <a:rPr lang="de-DE" sz="1400" i="1" dirty="0"/>
              <a:t>Ab dem Jahr 2021 gilt für eine Krankenkasse bei der Prüfung von Schlussrechnungen für vollstationäre Krankenhausbehandlung durch den Medizinischen Dienst eine quartalsbezogene Prüfquote je Krankenhaus in Abhängigkeit von dem Anteil unbeanstandeter Abrechnungen je Krankenhaus nach Absatz 4 Satz 3 Nummer 2. </a:t>
            </a:r>
          </a:p>
          <a:p>
            <a:pPr marL="266700" lvl="2">
              <a:lnSpc>
                <a:spcPct val="110000"/>
              </a:lnSpc>
              <a:spcBef>
                <a:spcPts val="600"/>
              </a:spcBef>
            </a:pPr>
            <a:r>
              <a:rPr lang="de-DE" sz="1400" i="1" baseline="30000" dirty="0"/>
              <a:t>4</a:t>
            </a:r>
            <a:r>
              <a:rPr lang="de-DE" sz="1400" i="1" dirty="0"/>
              <a:t>Die quartalsbezogene Prüfquote nach Satz 3 wird vom Spitzenverband Bund der Krankenkassen für jedes Quartal auf der Grundlage der Prüfergebnisse des vorvergangenen Quartals ermittelt und beträgt:</a:t>
            </a:r>
          </a:p>
          <a:p>
            <a:pPr marL="609600" lvl="2" indent="-342900">
              <a:lnSpc>
                <a:spcPct val="110000"/>
              </a:lnSpc>
              <a:spcBef>
                <a:spcPts val="600"/>
              </a:spcBef>
              <a:buAutoNum type="arabicPeriod"/>
            </a:pPr>
            <a:r>
              <a:rPr lang="de-DE" sz="1400" i="1" dirty="0"/>
              <a:t>bis zu 5 Prozent für ein Krankenhaus, wenn der Anteil unbeanstandeter Abrechnungen an allen durch den Medizinischen Dienst </a:t>
            </a:r>
            <a:r>
              <a:rPr lang="de-DE" sz="1400" i="1" dirty="0" err="1"/>
              <a:t>ge</a:t>
            </a:r>
            <a:r>
              <a:rPr lang="de-DE" sz="1400" i="1" dirty="0"/>
              <a:t>-prüften Schlussrechnungen für vollstationäre Krankenhausbehandlung bei 60 Prozent oder mehr liegt,</a:t>
            </a:r>
          </a:p>
          <a:p>
            <a:pPr marL="609600" lvl="2" indent="-342900">
              <a:lnSpc>
                <a:spcPct val="110000"/>
              </a:lnSpc>
              <a:spcBef>
                <a:spcPts val="600"/>
              </a:spcBef>
              <a:buAutoNum type="arabicPeriod"/>
            </a:pPr>
            <a:r>
              <a:rPr lang="de-DE" sz="1400" i="1" dirty="0"/>
              <a:t>bis zu 10 Prozent für ein Krankenhaus, wenn der Anteil unbeanstandeter Abrechnungen an allen durch den Medizinischen Dienst </a:t>
            </a:r>
            <a:r>
              <a:rPr lang="de-DE" sz="1400" i="1" dirty="0" err="1"/>
              <a:t>ge</a:t>
            </a:r>
            <a:r>
              <a:rPr lang="de-DE" sz="1400" i="1" dirty="0"/>
              <a:t>-prüften Schlussrechnungen für vollstationäre Krankenhausbehandlung zwischen 40 Pro-zent und unterhalb von 60 Prozent liegt,</a:t>
            </a:r>
          </a:p>
          <a:p>
            <a:pPr marL="609600" lvl="2" indent="-342900">
              <a:lnSpc>
                <a:spcPct val="110000"/>
              </a:lnSpc>
              <a:spcBef>
                <a:spcPts val="600"/>
              </a:spcBef>
              <a:buAutoNum type="arabicPeriod"/>
            </a:pPr>
            <a:r>
              <a:rPr lang="de-DE" sz="1400" i="1" dirty="0"/>
              <a:t>bis zu 15 Prozent für ein Krankenhaus, wenn der Anteil unbeanstandeter Abrechnungen an allen durch den Medizinischen Dienst </a:t>
            </a:r>
            <a:r>
              <a:rPr lang="de-DE" sz="1400" i="1" dirty="0" err="1"/>
              <a:t>ge</a:t>
            </a:r>
            <a:r>
              <a:rPr lang="de-DE" sz="1400" i="1" dirty="0"/>
              <a:t>-prüften Schlussrechnungen für vollstationäre Krankenhausbehandlung unterhalb von 40 Prozent liegt.</a:t>
            </a:r>
          </a:p>
          <a:p>
            <a:pPr marL="266700" lvl="2">
              <a:lnSpc>
                <a:spcPct val="110000"/>
              </a:lnSpc>
              <a:spcBef>
                <a:spcPts val="600"/>
              </a:spcBef>
            </a:pPr>
            <a:r>
              <a:rPr lang="de-DE" sz="1400" i="1" dirty="0"/>
              <a:t>…</a:t>
            </a:r>
          </a:p>
        </p:txBody>
      </p:sp>
    </p:spTree>
    <p:extLst>
      <p:ext uri="{BB962C8B-B14F-4D97-AF65-F5344CB8AC3E}">
        <p14:creationId xmlns:p14="http://schemas.microsoft.com/office/powerpoint/2010/main" val="291321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542460"/>
            <a:ext cx="10972800" cy="352640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2 SGB V</a:t>
            </a:r>
          </a:p>
          <a:p>
            <a:pPr marL="266700" lvl="2" indent="-266700">
              <a:lnSpc>
                <a:spcPct val="110000"/>
              </a:lnSpc>
              <a:spcBef>
                <a:spcPts val="600"/>
              </a:spcBef>
            </a:pPr>
            <a:r>
              <a:rPr lang="de-DE" sz="1400" i="1" dirty="0"/>
              <a:t>(2) 	…</a:t>
            </a:r>
          </a:p>
          <a:p>
            <a:pPr marL="266700" lvl="2">
              <a:lnSpc>
                <a:spcPct val="110000"/>
              </a:lnSpc>
              <a:spcBef>
                <a:spcPts val="600"/>
              </a:spcBef>
            </a:pPr>
            <a:r>
              <a:rPr lang="de-DE" sz="1400" i="1" baseline="30000" dirty="0"/>
              <a:t>5</a:t>
            </a:r>
            <a:r>
              <a:rPr lang="de-DE" sz="1400" i="1" dirty="0"/>
              <a:t>Der Medizinische Dienst hat eine nach Absatz 1 Satz 3 eingeleitete Prüfung einer Schlussrechnung für vollstationäre Krankenhausbehandlung abzulehnen, wenn die nach Satz 1 oder Satz 4 zulässige quartalsbezogene Prüfquote eines Krankenhauses von der Krankenkasse überschritten wird; dafür ist die nach Absatz 4 Satz 3 Nummer 4 veröffentlichte Anzahl der Schlussrechnungen für vollstationäre Krankenhausbehandlung, die die einzelne Krankenkasse vom einzelnen Krankenhaus im vorvergangenen Quartal erhalten hat, heranzuziehen. </a:t>
            </a:r>
          </a:p>
          <a:p>
            <a:pPr marL="266700" lvl="2">
              <a:lnSpc>
                <a:spcPct val="110000"/>
              </a:lnSpc>
              <a:spcBef>
                <a:spcPts val="600"/>
              </a:spcBef>
            </a:pPr>
            <a:r>
              <a:rPr lang="de-DE" sz="1400" i="1" baseline="30000" dirty="0"/>
              <a:t>6</a:t>
            </a:r>
            <a:r>
              <a:rPr lang="de-DE" sz="1400" i="1" dirty="0"/>
              <a:t>Liegt der Anteil unbeanstandeter Abrechnungen eines Krankenhauses unterhalb von 20 Prozent oder besteht ein begründeter Verdacht einer systematisch überhöhten Abrechnung, ist die Krankenkasse bei diesem Krankenhaus auch nach Erreichen der Prüfquote vor Ende eines Quartals zu weiteren Prüfungen nach Absatz 1 befugt. </a:t>
            </a:r>
          </a:p>
          <a:p>
            <a:pPr marL="266700" lvl="2">
              <a:lnSpc>
                <a:spcPct val="110000"/>
              </a:lnSpc>
              <a:spcBef>
                <a:spcPts val="600"/>
              </a:spcBef>
            </a:pPr>
            <a:r>
              <a:rPr lang="de-DE" sz="1400" i="1" baseline="30000" dirty="0"/>
              <a:t>7</a:t>
            </a:r>
            <a:r>
              <a:rPr lang="de-DE" sz="1400" i="1" dirty="0"/>
              <a:t>Die anderen Vertragsparteien nach § 18 Absatz 2 Nummer 1 und 2 des Krankenhausfinanzierungsgesetzes haben das Vorliegen der Voraussetzungen nach Satz 6 unter Angabe der Gründe vor der Einleitung der Prüfung bei der für die Krankenhausversorgung zuständigen Landesbehörde gemeinsam anzuzeigen. </a:t>
            </a:r>
          </a:p>
          <a:p>
            <a:pPr marL="266700" lvl="2">
              <a:lnSpc>
                <a:spcPct val="110000"/>
              </a:lnSpc>
              <a:spcBef>
                <a:spcPts val="600"/>
              </a:spcBef>
            </a:pPr>
            <a:r>
              <a:rPr lang="de-DE" sz="1400" i="1" dirty="0"/>
              <a:t>…</a:t>
            </a:r>
          </a:p>
        </p:txBody>
      </p:sp>
    </p:spTree>
    <p:extLst>
      <p:ext uri="{BB962C8B-B14F-4D97-AF65-F5344CB8AC3E}">
        <p14:creationId xmlns:p14="http://schemas.microsoft.com/office/powerpoint/2010/main" val="9273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59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211874"/>
            <a:ext cx="10972800" cy="2187577"/>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2 SGB V</a:t>
            </a:r>
          </a:p>
          <a:p>
            <a:pPr marL="266700" lvl="2" indent="-266700">
              <a:lnSpc>
                <a:spcPct val="110000"/>
              </a:lnSpc>
              <a:spcBef>
                <a:spcPts val="600"/>
              </a:spcBef>
            </a:pPr>
            <a:r>
              <a:rPr lang="de-DE" sz="1400" i="1" dirty="0"/>
              <a:t>(2) 	…</a:t>
            </a:r>
          </a:p>
          <a:p>
            <a:pPr marL="266700" lvl="2">
              <a:lnSpc>
                <a:spcPct val="110000"/>
              </a:lnSpc>
              <a:spcBef>
                <a:spcPts val="600"/>
              </a:spcBef>
            </a:pPr>
            <a:r>
              <a:rPr lang="de-DE" sz="1400" i="1" baseline="30000" dirty="0"/>
              <a:t>8</a:t>
            </a:r>
            <a:r>
              <a:rPr lang="de-DE" sz="1400" i="1" dirty="0"/>
              <a:t>Krankenkassen, die in einem Quartal von einem Krankenhaus weniger als 20 Schlussrechnungen für vollstationäre Krankenhausbehandlung erhalten, können mindestens eine Schlussrechnung und höchstens die aus der quartalsbezogenen Prüfquote resultierende Anzahl an Schlussrechnungen für vollstationäre Krankenhausbehandlung durch den Medizinischen Dienst prüfen lassen; die Übermittlung und Auswertung der Daten nach Absatz 4 bleibt davon unberührt. </a:t>
            </a:r>
          </a:p>
          <a:p>
            <a:pPr marL="266700" lvl="2">
              <a:lnSpc>
                <a:spcPct val="110000"/>
              </a:lnSpc>
              <a:spcBef>
                <a:spcPts val="600"/>
              </a:spcBef>
            </a:pPr>
            <a:r>
              <a:rPr lang="de-DE" sz="1400" i="1" baseline="30000" dirty="0"/>
              <a:t>9</a:t>
            </a:r>
            <a:r>
              <a:rPr lang="de-DE" sz="1400" i="1" dirty="0"/>
              <a:t>Die Prüfung von Rechnungen im Vorfeld einer Beauftragung des Medizinischen Dienstes nach § 17c Absatz 2 Satz 2 Nummer 3 des Krankenhausfinanzierungsgesetzes unterliegt nicht der quartalsbezogenen Prüfquote.</a:t>
            </a:r>
          </a:p>
        </p:txBody>
      </p:sp>
    </p:spTree>
    <p:extLst>
      <p:ext uri="{BB962C8B-B14F-4D97-AF65-F5344CB8AC3E}">
        <p14:creationId xmlns:p14="http://schemas.microsoft.com/office/powerpoint/2010/main" val="151837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 des Katalogs für ambulante Operationen und stationsersetzende Maßnahmen</a:t>
            </a:r>
          </a:p>
          <a:p>
            <a:r>
              <a:rPr lang="de-DE" dirty="0"/>
              <a:t>Änderung § 115b Abs. 1 SGB V</a:t>
            </a:r>
          </a:p>
          <a:p>
            <a:pPr lvl="1"/>
            <a:r>
              <a:rPr lang="de-DE" dirty="0"/>
              <a:t>Weiterentwicklung des AOP-Kataloges</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6</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2617338"/>
            <a:ext cx="10959008" cy="391728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115b Abs. 1 SGB V</a:t>
            </a:r>
          </a:p>
          <a:p>
            <a:pPr marL="0" lvl="2" indent="0">
              <a:lnSpc>
                <a:spcPct val="110000"/>
              </a:lnSpc>
              <a:spcBef>
                <a:spcPts val="600"/>
              </a:spcBef>
              <a:buNone/>
            </a:pPr>
            <a:r>
              <a:rPr lang="de-DE" sz="1400" i="1" baseline="30000" dirty="0"/>
              <a:t>1</a:t>
            </a:r>
            <a:r>
              <a:rPr lang="de-DE" sz="1400" i="1" dirty="0"/>
              <a:t>Der Spitzenverband Bund der Krankenkassen, die Deutsche Krankenhausgesellschaft und die Kassenärztlichen Bundesvereinigungen vereinbaren auf der Grundlage des Gutachtens nach Absatz 1a bis zum 30. Juni 2021</a:t>
            </a:r>
          </a:p>
          <a:p>
            <a:pPr marL="266700" lvl="2" indent="-250825">
              <a:lnSpc>
                <a:spcPct val="110000"/>
              </a:lnSpc>
              <a:spcBef>
                <a:spcPts val="600"/>
              </a:spcBef>
              <a:buFont typeface="+mj-lt"/>
              <a:buAutoNum type="arabicPeriod"/>
            </a:pPr>
            <a:r>
              <a:rPr lang="de-DE" sz="1400" i="1" dirty="0"/>
              <a:t>einen Katalog ambulant durchführbarer Operationen, sonstiger stationsersetzender Eingriffe und stationsersetzender Behandlungen,</a:t>
            </a:r>
          </a:p>
          <a:p>
            <a:pPr marL="266700" lvl="2" indent="-250825">
              <a:lnSpc>
                <a:spcPct val="110000"/>
              </a:lnSpc>
              <a:spcBef>
                <a:spcPts val="600"/>
              </a:spcBef>
              <a:buFont typeface="+mj-lt"/>
              <a:buAutoNum type="arabicPeriod"/>
            </a:pPr>
            <a:r>
              <a:rPr lang="de-DE" sz="1400" i="1" dirty="0"/>
              <a:t>einheitliche Vergütungen für Krankenhäuser und Vertragsärzte.</a:t>
            </a:r>
          </a:p>
          <a:p>
            <a:pPr marL="0" lvl="2" indent="0">
              <a:lnSpc>
                <a:spcPct val="110000"/>
              </a:lnSpc>
              <a:spcBef>
                <a:spcPts val="600"/>
              </a:spcBef>
              <a:buNone/>
            </a:pPr>
            <a:r>
              <a:rPr lang="de-DE" sz="1400" i="1" baseline="30000" dirty="0"/>
              <a:t>2</a:t>
            </a:r>
            <a:r>
              <a:rPr lang="de-DE" sz="1400" i="1" dirty="0"/>
              <a:t>Die Vereinbarung nach Satz 1 tritt mit ihrem Wirksamwerden an die Stelle der am 31. Dezember 2019 geltenden Vereinbarung. </a:t>
            </a:r>
          </a:p>
          <a:p>
            <a:pPr marL="0" lvl="2" indent="0">
              <a:lnSpc>
                <a:spcPct val="110000"/>
              </a:lnSpc>
              <a:spcBef>
                <a:spcPts val="600"/>
              </a:spcBef>
              <a:buNone/>
            </a:pPr>
            <a:r>
              <a:rPr lang="de-DE" sz="1400" i="1" baseline="30000" dirty="0"/>
              <a:t>3</a:t>
            </a:r>
            <a:r>
              <a:rPr lang="de-DE" sz="1400" i="1" dirty="0"/>
              <a:t>In die Vereinbarung nach Satz 1 Nummer 1 sind die in dem Gut-achten nach Absatz 1a benannten ambulant durchführbaren Operationen und die stationsersetzenden Eingriffe und stationsersetzenden Behandlungen aufzunehmen, die in der Regel ambulant durchgeführt werden können, sowie allgemeine Tatbestände zu bestimmen, bei deren Vorliegen eine stationäre Durchführung erforderlich sein kann. </a:t>
            </a:r>
          </a:p>
          <a:p>
            <a:pPr marL="0" lvl="2" indent="0">
              <a:lnSpc>
                <a:spcPct val="110000"/>
              </a:lnSpc>
              <a:spcBef>
                <a:spcPts val="600"/>
              </a:spcBef>
              <a:buNone/>
            </a:pPr>
            <a:r>
              <a:rPr lang="de-DE" sz="1400" i="1" baseline="30000" dirty="0"/>
              <a:t>4</a:t>
            </a:r>
            <a:r>
              <a:rPr lang="de-DE" sz="1400" i="1" dirty="0"/>
              <a:t>Die Vergütung nach Satz 1 Nummer 2 ist nach dem Schweregrad der Fälle zu differenzieren und erfolgt auf betriebswirtschaftlicher Grundlage, ausgehend vom einheitlichen Bewertungsmaßstab für ärztliche Leistungen unter ergänzender Berücksichtigung der nichtärztlichen Leistungen, der Sachkosten sowie der spezifischen Investitionsbedingungen.</a:t>
            </a:r>
          </a:p>
          <a:p>
            <a:pPr marL="0" lvl="2" indent="0">
              <a:lnSpc>
                <a:spcPct val="110000"/>
              </a:lnSpc>
              <a:spcBef>
                <a:spcPts val="600"/>
              </a:spcBef>
              <a:buNone/>
            </a:pPr>
            <a:r>
              <a:rPr lang="de-DE" sz="1400" i="1" baseline="30000" dirty="0"/>
              <a:t>5</a:t>
            </a:r>
            <a:r>
              <a:rPr lang="de-DE" sz="1400" i="1" dirty="0"/>
              <a:t>Die Vereinbarung nach Satz 1 ist min-</a:t>
            </a:r>
            <a:r>
              <a:rPr lang="de-DE" sz="1400" i="1" dirty="0" err="1"/>
              <a:t>destens</a:t>
            </a:r>
            <a:r>
              <a:rPr lang="de-DE" sz="1400" i="1" dirty="0"/>
              <a:t> alle zwei Jahre, erstmals zum 31. Dezember 2023, durch Vereinbarung an den Stand der medizinischen Erkenntnisse anzupassen. Der Verein-</a:t>
            </a:r>
            <a:r>
              <a:rPr lang="de-DE" sz="1400" i="1" dirty="0" err="1"/>
              <a:t>barungsteil</a:t>
            </a:r>
            <a:r>
              <a:rPr lang="de-DE" sz="1400" i="1" dirty="0"/>
              <a:t> nach Satz 1 Nummer 1 </a:t>
            </a:r>
            <a:r>
              <a:rPr lang="de-DE" sz="1400" i="1" dirty="0" err="1"/>
              <a:t>be</a:t>
            </a:r>
            <a:r>
              <a:rPr lang="de-DE" sz="1400" i="1" dirty="0"/>
              <a:t>-darf der Genehmigung des Bundesministeriums für Gesundheit.</a:t>
            </a:r>
          </a:p>
        </p:txBody>
      </p:sp>
    </p:spTree>
    <p:extLst>
      <p:ext uri="{BB962C8B-B14F-4D97-AF65-F5344CB8AC3E}">
        <p14:creationId xmlns:p14="http://schemas.microsoft.com/office/powerpoint/2010/main" val="414314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8" name="Rechteck 7">
            <a:extLst>
              <a:ext uri="{FF2B5EF4-FFF2-40B4-BE49-F238E27FC236}">
                <a16:creationId xmlns:a16="http://schemas.microsoft.com/office/drawing/2014/main" id="{C415DB97-54B0-4D85-ADE9-62DF30B6388E}"/>
              </a:ext>
            </a:extLst>
          </p:cNvPr>
          <p:cNvSpPr/>
          <p:nvPr/>
        </p:nvSpPr>
        <p:spPr>
          <a:xfrm>
            <a:off x="609600" y="1993091"/>
            <a:ext cx="10972800" cy="4397413"/>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a:t>
            </a:r>
          </a:p>
          <a:p>
            <a:pPr marL="0" lvl="2">
              <a:lnSpc>
                <a:spcPct val="110000"/>
              </a:lnSpc>
              <a:spcBef>
                <a:spcPts val="600"/>
              </a:spcBef>
            </a:pPr>
            <a:r>
              <a:rPr lang="de-DE" sz="1400" i="1" dirty="0"/>
              <a:t>Satz 1 gibt der einzelnen Krankenkasse für die Quartale des Jahres 2020 eine zulässige krankenhausbezogene Quote an Prüfungen durch den MD in Höhe von bis zu </a:t>
            </a:r>
            <a:r>
              <a:rPr lang="de-DE" sz="1400" i="1" strike="sngStrike" dirty="0"/>
              <a:t>10</a:t>
            </a:r>
            <a:r>
              <a:rPr lang="de-DE" sz="1400" i="1" dirty="0"/>
              <a:t> </a:t>
            </a:r>
            <a:r>
              <a:rPr lang="de-DE" sz="1400" b="1" i="1" dirty="0"/>
              <a:t>12,5 </a:t>
            </a:r>
            <a:r>
              <a:rPr lang="de-DE" sz="1400" i="1" dirty="0"/>
              <a:t>Prozent der im jeweiligen Quartal bei der Krankenkasse eingegangenen Schlussrechnungen eines Krankenhauses für vollstationäre Krankenhausbehandlung vor. Die quartalsbezogenen Ergebnisse zu den je Krankenhaus an die einzelne Krankenkasse gestellten Schlussrechnungen für vollstationäre Krankenhausbehandlung werden erstmals im zweiten Quartal 2020 auf Basis von Daten des ersten Quartals 2020 veröffentlicht und stehen damit dann dem MD für eine krankenkassenspezifische Begrenzung von Prüfaufträgen bei einer krankenkassenbezogenen Überschreitung der zulässigen Prüfquote zur Verfügung. Für das erste Quartal 2020 ist damit die einzelne Krankenkasse eigenverantwortlich in der Pflicht, die zulässige Prüfquote je Krankenhaus nicht zu überschreiten.</a:t>
            </a:r>
          </a:p>
          <a:p>
            <a:pPr marL="0" lvl="2">
              <a:lnSpc>
                <a:spcPct val="110000"/>
              </a:lnSpc>
              <a:spcBef>
                <a:spcPts val="600"/>
              </a:spcBef>
            </a:pPr>
            <a:r>
              <a:rPr lang="de-DE" sz="1400" i="1" dirty="0"/>
              <a:t>Nach Satz 3 und 4 ist die quartalsbezogene Prüfquote je Krankenhaus ab dem Jahr 2021 auf Basis des nach Absatz 4 Satz 3 Nummer 2 vom GKV-Spitzenverband zu veröffentlichenden Anteils vollstationärer Abrechnungen des Krankenhauses zu bestimmen, die nach Prüfung durch den MD unbeanstandet blieben. Für die quartalsbezogene Prüfquote je Krankenhaus im ersten Quartal des Jahres 2021 sind nach der Systematik des Absatzes 4 Satz 3 die Daten des dritten Quartals des Jahres 2020 maßgeblich. Der Anteil unbeanstandeter Abrechnungen ergibt sich aus dem Verhältnis der geprüften Schlussrechnungen für vollstationäre Krankenhausbehandlung, die nach dem Prüfergebnis des MD nicht zu einer Minderung des Abrechnungsbetrages geführt haben und insoweit unbeanstandet geblieben sind, an allen abgeschlossenen Prüfungen von Schlussrechnungen für vollstationäre Krankenhausbehandlung in dem betrachteten, die Datenbasis bildenden Quartal. </a:t>
            </a:r>
          </a:p>
          <a:p>
            <a:pPr marL="0" lvl="2">
              <a:lnSpc>
                <a:spcPct val="110000"/>
              </a:lnSpc>
              <a:spcBef>
                <a:spcPts val="600"/>
              </a:spcBef>
            </a:pPr>
            <a:r>
              <a:rPr lang="de-DE" sz="1400" i="1" dirty="0"/>
              <a:t>…</a:t>
            </a:r>
          </a:p>
        </p:txBody>
      </p:sp>
    </p:spTree>
    <p:extLst>
      <p:ext uri="{BB962C8B-B14F-4D97-AF65-F5344CB8AC3E}">
        <p14:creationId xmlns:p14="http://schemas.microsoft.com/office/powerpoint/2010/main" val="21657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8" name="Rechteck 7">
            <a:extLst>
              <a:ext uri="{FF2B5EF4-FFF2-40B4-BE49-F238E27FC236}">
                <a16:creationId xmlns:a16="http://schemas.microsoft.com/office/drawing/2014/main" id="{C415DB97-54B0-4D85-ADE9-62DF30B6388E}"/>
              </a:ext>
            </a:extLst>
          </p:cNvPr>
          <p:cNvSpPr/>
          <p:nvPr/>
        </p:nvSpPr>
        <p:spPr>
          <a:xfrm>
            <a:off x="609600" y="2699804"/>
            <a:ext cx="10972800" cy="2424565"/>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a:t>
            </a:r>
          </a:p>
          <a:p>
            <a:pPr marL="0" lvl="2">
              <a:lnSpc>
                <a:spcPct val="110000"/>
              </a:lnSpc>
              <a:spcBef>
                <a:spcPts val="600"/>
              </a:spcBef>
            </a:pPr>
            <a:r>
              <a:rPr lang="de-DE" sz="1400" i="1" dirty="0"/>
              <a:t>Satz 4 gibt außerdem vor, wie sich die Prüfquote in Abhängigkeit von dem Anteil unbeanstandeter Abrechnungen in dem jeweiligen Krankenhaus verändert. Liegt der Anteil unbeanstandeter Abrechnungen des einzelnen Krankenhauses über alle Krankenkassen hinweg, mit denen das Krankenhaus in dem betrachteten Quartal Fälle abgerechnet hat, bei 60 Prozent oder mehr, beträgt die zulässige Prüfquote bis zu 5 Prozent. Bei einem Anteil unbeanstandeter Abrechnungen zwischen 40 Prozent und unterhalb von 60 Prozent verbleibt die zulässige Prüfquote für das Krankenhaus bei bis zu 10 Prozent. Ein Anteil unbeanstandeter Abrechnungen unterhalb eines Schwellenwertes von 40 Prozent führt zu einer zulässigen Prüfquote von bis zu 15 Prozent. </a:t>
            </a:r>
            <a:r>
              <a:rPr lang="de-DE" sz="1400" b="1" i="1" dirty="0"/>
              <a:t>Durch dieses Stufensystem erhalten die Krankenhäuser einen Anreiz für eine regelkonforme Rechnungsstellung. </a:t>
            </a:r>
          </a:p>
          <a:p>
            <a:pPr marL="0" lvl="2">
              <a:lnSpc>
                <a:spcPct val="110000"/>
              </a:lnSpc>
              <a:spcBef>
                <a:spcPts val="600"/>
              </a:spcBef>
            </a:pPr>
            <a:r>
              <a:rPr lang="de-DE" sz="1400" i="1" dirty="0"/>
              <a:t>…</a:t>
            </a:r>
          </a:p>
        </p:txBody>
      </p:sp>
    </p:spTree>
    <p:extLst>
      <p:ext uri="{BB962C8B-B14F-4D97-AF65-F5344CB8AC3E}">
        <p14:creationId xmlns:p14="http://schemas.microsoft.com/office/powerpoint/2010/main" val="396829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8" name="Rechteck 7">
            <a:extLst>
              <a:ext uri="{FF2B5EF4-FFF2-40B4-BE49-F238E27FC236}">
                <a16:creationId xmlns:a16="http://schemas.microsoft.com/office/drawing/2014/main" id="{C415DB97-54B0-4D85-ADE9-62DF30B6388E}"/>
              </a:ext>
            </a:extLst>
          </p:cNvPr>
          <p:cNvSpPr/>
          <p:nvPr/>
        </p:nvSpPr>
        <p:spPr>
          <a:xfrm>
            <a:off x="609600" y="2420888"/>
            <a:ext cx="10972800" cy="3135529"/>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a:t>
            </a:r>
          </a:p>
          <a:p>
            <a:pPr marL="0" lvl="2">
              <a:lnSpc>
                <a:spcPct val="110000"/>
              </a:lnSpc>
              <a:spcBef>
                <a:spcPts val="600"/>
              </a:spcBef>
            </a:pPr>
            <a:r>
              <a:rPr lang="de-DE" sz="1400" i="1" dirty="0"/>
              <a:t>Das einzelne Krankenhaus hat im Sinne eines lernenden Systems durch Bemühungen zur Umsetzung einer regelkonformen Kodierung und Abrechnung Einfluss auf den Anteil unbeanstandeter Abrechnungen und somit auf die im übernächsten Quartal anzuwendende Prüfquote und die Höhe des Aufschlags nach Absatz 3. Die Änderung der Prüfquote erfolgt jeweils im übernächsten Quartal (Anwendungsquartal), weil ein Quartal für die Datenauswertung durch den GKV-Spitzenverband gemäß Absatz 4 benötigt wird. Aus Praktikabilitätsgründen sind die Krankenhausfälle, die im jeweiligen Quartal die Grundlage für das Prüfquotensystem bilden, in der Regel nicht identisch mit den Fällen, für die in einem Quartal vom Krankenhaus eine Rechnung gestellt wurde, für die von der Krankenkasse beim MD eine Prüfung eingeleitet wurde und für die der MD die Prüfung abgeschlossen hat. Durch die quartalsbezogene Prüfquote wird gewährleistet, dass sich Verbesserungen eines Krankenhauses bei der Abrechnungsqualität zeitnah in einer geringeren Prüfquote niederschlagen. Entsprechendes gilt bei einer Verschlechterung der Abrechnungsqualität für die Erhöhung der Prüfquote. </a:t>
            </a:r>
          </a:p>
          <a:p>
            <a:pPr marL="0" lvl="2">
              <a:lnSpc>
                <a:spcPct val="110000"/>
              </a:lnSpc>
              <a:spcBef>
                <a:spcPts val="600"/>
              </a:spcBef>
            </a:pPr>
            <a:r>
              <a:rPr lang="de-DE" sz="1400" i="1" dirty="0"/>
              <a:t>[…]</a:t>
            </a:r>
          </a:p>
        </p:txBody>
      </p:sp>
    </p:spTree>
    <p:extLst>
      <p:ext uri="{BB962C8B-B14F-4D97-AF65-F5344CB8AC3E}">
        <p14:creationId xmlns:p14="http://schemas.microsoft.com/office/powerpoint/2010/main" val="330824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a:p>
            <a:pPr lvl="1"/>
            <a:r>
              <a:rPr lang="de-DE" dirty="0"/>
              <a:t>Berechnungsgrundlagen (krankenhausbezogen)</a:t>
            </a:r>
          </a:p>
          <a:p>
            <a:pPr lvl="2"/>
            <a:r>
              <a:rPr lang="de-DE" dirty="0"/>
              <a:t>Anzahl der Abrechnungen</a:t>
            </a:r>
          </a:p>
          <a:p>
            <a:pPr lvl="2"/>
            <a:r>
              <a:rPr lang="de-DE" dirty="0"/>
              <a:t>Anzahl der eingeleiteten und abgeschlossenen Prüfungen</a:t>
            </a:r>
          </a:p>
          <a:p>
            <a:pPr lvl="2"/>
            <a:r>
              <a:rPr lang="de-DE" dirty="0"/>
              <a:t>Anzahl der Abrechnungen ohne Minderung des Rechnungsbetrages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63</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5286" y="3005398"/>
            <a:ext cx="10966399" cy="3680294"/>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4 SGB V</a:t>
            </a:r>
          </a:p>
          <a:p>
            <a:pPr marL="266700" lvl="2" indent="-266700">
              <a:lnSpc>
                <a:spcPct val="110000"/>
              </a:lnSpc>
              <a:spcBef>
                <a:spcPts val="600"/>
              </a:spcBef>
            </a:pPr>
            <a:r>
              <a:rPr lang="de-DE" sz="1400" i="1" dirty="0"/>
              <a:t>(4) 	</a:t>
            </a:r>
            <a:r>
              <a:rPr lang="de-DE" sz="1400" i="1" baseline="30000" dirty="0"/>
              <a:t>1</a:t>
            </a:r>
            <a:r>
              <a:rPr lang="de-DE" sz="1400" i="1" dirty="0"/>
              <a:t>Zur Umsetzung der Einzelfallprüfung nach den Vorgaben der Absätze 1 bis 3 wird der Spitzenverband Bund der Krankenkassen verpflichtet, bundeseinheitliche quartalsbezogene Auswertungen zu erstellen. </a:t>
            </a:r>
          </a:p>
          <a:p>
            <a:pPr marL="266700" lvl="2">
              <a:lnSpc>
                <a:spcPct val="110000"/>
              </a:lnSpc>
              <a:spcBef>
                <a:spcPts val="600"/>
              </a:spcBef>
            </a:pPr>
            <a:r>
              <a:rPr lang="de-DE" sz="1400" i="1" baseline="30000" dirty="0"/>
              <a:t>2</a:t>
            </a:r>
            <a:r>
              <a:rPr lang="de-DE" sz="1400" i="1" dirty="0"/>
              <a:t>Die Krankenkassen übermitteln dem Spitzenverband Bund der Krankenkassen zum Ende des ersten Monats, der auf ein Quartal folgt, die folgenden Daten je Krankenhaus: </a:t>
            </a:r>
          </a:p>
          <a:p>
            <a:pPr marL="538163" lvl="2" indent="-266700">
              <a:lnSpc>
                <a:spcPct val="110000"/>
              </a:lnSpc>
              <a:spcBef>
                <a:spcPts val="600"/>
              </a:spcBef>
            </a:pPr>
            <a:r>
              <a:rPr lang="de-DE" sz="1400" i="1" dirty="0"/>
              <a:t>1. 	Anzahl der eingegangenen Schlussrechnungen für vollstationäre Krankenhausbehandlung,</a:t>
            </a:r>
          </a:p>
          <a:p>
            <a:pPr marL="538163" lvl="2" indent="-266700">
              <a:lnSpc>
                <a:spcPct val="110000"/>
              </a:lnSpc>
              <a:spcBef>
                <a:spcPts val="600"/>
              </a:spcBef>
            </a:pPr>
            <a:r>
              <a:rPr lang="de-DE" sz="1400" i="1" dirty="0"/>
              <a:t>2. 	Anzahl der beim Medizinischen Dienst eingeleiteten Prüfungen von Schlussrechnungen für vollstationäre Krankenhausbehandlung nach Absatz 1, </a:t>
            </a:r>
          </a:p>
          <a:p>
            <a:pPr marL="538163" lvl="2" indent="-266700">
              <a:lnSpc>
                <a:spcPct val="110000"/>
              </a:lnSpc>
              <a:spcBef>
                <a:spcPts val="600"/>
              </a:spcBef>
            </a:pPr>
            <a:r>
              <a:rPr lang="de-DE" sz="1400" i="1" dirty="0"/>
              <a:t>3. 	Anzahl der nach Absatz 1 durch den Medizinischen Dienst abgeschlossenen Prüfungen von Schlussrechnungen für vollstationäre Krankenhausbehandlung,</a:t>
            </a:r>
          </a:p>
          <a:p>
            <a:pPr marL="538163" lvl="2" indent="-266700">
              <a:lnSpc>
                <a:spcPct val="110000"/>
              </a:lnSpc>
              <a:spcBef>
                <a:spcPts val="600"/>
              </a:spcBef>
            </a:pPr>
            <a:r>
              <a:rPr lang="de-DE" sz="1400" i="1" dirty="0"/>
              <a:t>4. 	Anzahl der Schlussrechnungen für vollstationäre Krankenhausbehandlung, die nach der Prüfung gemäß Absatz 1 nicht zu einer Minderung des Abrechnungsbetrages geführt haben und insoweit unbeanstandet geblieben sind. </a:t>
            </a:r>
          </a:p>
          <a:p>
            <a:pPr marL="266700" lvl="2" indent="4763">
              <a:lnSpc>
                <a:spcPct val="110000"/>
              </a:lnSpc>
              <a:spcBef>
                <a:spcPts val="0"/>
              </a:spcBef>
            </a:pPr>
            <a:r>
              <a:rPr lang="de-DE" sz="1400" i="1" dirty="0"/>
              <a:t>…</a:t>
            </a:r>
          </a:p>
        </p:txBody>
      </p:sp>
    </p:spTree>
    <p:extLst>
      <p:ext uri="{BB962C8B-B14F-4D97-AF65-F5344CB8AC3E}">
        <p14:creationId xmlns:p14="http://schemas.microsoft.com/office/powerpoint/2010/main" val="420723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a:p>
            <a:pPr lvl="1"/>
            <a:r>
              <a:rPr lang="de-DE" dirty="0"/>
              <a:t>Auswertung durch den GKV-Spitzenverband</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691706"/>
            <a:ext cx="10887000" cy="3526406"/>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4 SGB V</a:t>
            </a:r>
          </a:p>
          <a:p>
            <a:pPr marL="266700" lvl="2" indent="-266700">
              <a:lnSpc>
                <a:spcPct val="110000"/>
              </a:lnSpc>
              <a:spcBef>
                <a:spcPts val="600"/>
              </a:spcBef>
            </a:pPr>
            <a:r>
              <a:rPr lang="de-DE" sz="1400" i="1" dirty="0"/>
              <a:t>(4)	…</a:t>
            </a:r>
          </a:p>
          <a:p>
            <a:pPr marL="266700" lvl="2">
              <a:lnSpc>
                <a:spcPct val="110000"/>
              </a:lnSpc>
              <a:spcBef>
                <a:spcPts val="600"/>
              </a:spcBef>
            </a:pPr>
            <a:r>
              <a:rPr lang="de-DE" sz="1400" i="1" dirty="0"/>
              <a:t>Ab dem Jahr 2020 sind vom Spitzenverband Bund der Krankenkassen auf der Grundlage der nach Satz 2 übermittelten Daten bis jeweils zum Ende des zweiten Monats, der auf das Ende des jeweiligen betrachteten Quartals folgt, für das einzelne Krankenhaus insbesondere auszuweisen und zu veröffentlichen:</a:t>
            </a:r>
          </a:p>
          <a:p>
            <a:pPr marL="446088" lvl="2" indent="-174625">
              <a:lnSpc>
                <a:spcPct val="110000"/>
              </a:lnSpc>
              <a:spcBef>
                <a:spcPts val="600"/>
              </a:spcBef>
              <a:buAutoNum type="arabicPeriod"/>
            </a:pPr>
            <a:r>
              <a:rPr lang="de-DE" sz="1400" i="1" dirty="0"/>
              <a:t>Anteil der beim Medizinischen Dienst in dem betrachteten Quartal eingeleiteten Prüfungen von Schlussrechnungen für vollstationäre Krankenhausbehandlung </a:t>
            </a:r>
          </a:p>
          <a:p>
            <a:pPr marL="446088" lvl="3">
              <a:lnSpc>
                <a:spcPct val="110000"/>
              </a:lnSpc>
              <a:spcBef>
                <a:spcPts val="0"/>
              </a:spcBef>
            </a:pPr>
            <a:r>
              <a:rPr lang="de-DE" sz="1400" i="1" dirty="0"/>
              <a:t>an allen in dem betrachteten Quartal eingegangenen Schlussrechnungen für vollstationäre Krankenhausbehandlung, </a:t>
            </a:r>
          </a:p>
          <a:p>
            <a:pPr marL="446088" lvl="2" indent="-174625">
              <a:lnSpc>
                <a:spcPct val="110000"/>
              </a:lnSpc>
              <a:spcBef>
                <a:spcPts val="600"/>
              </a:spcBef>
              <a:buAutoNum type="arabicPeriod" startAt="2"/>
            </a:pPr>
            <a:r>
              <a:rPr lang="de-DE" sz="1400" i="1" dirty="0"/>
              <a:t>Anteil der Schlussrechnungen für vollstationäre Krankenhausbehandlung, </a:t>
            </a:r>
          </a:p>
          <a:p>
            <a:pPr marL="719138" lvl="2">
              <a:lnSpc>
                <a:spcPct val="110000"/>
              </a:lnSpc>
              <a:spcBef>
                <a:spcPts val="0"/>
              </a:spcBef>
            </a:pPr>
            <a:r>
              <a:rPr lang="de-DE" sz="1400" i="1" dirty="0"/>
              <a:t>die nach der Prüfung durch den Medizinischen Dienst nicht zu einer Minderung des Abrechnungs-betrages in dem betrachteten Quartal führen und insoweit durch den Medizinischen Dienst unbeanstandet geblieben sind, </a:t>
            </a:r>
          </a:p>
          <a:p>
            <a:pPr marL="446088" lvl="2">
              <a:lnSpc>
                <a:spcPct val="110000"/>
              </a:lnSpc>
              <a:spcBef>
                <a:spcPts val="0"/>
              </a:spcBef>
            </a:pPr>
            <a:r>
              <a:rPr lang="de-DE" sz="1400" i="1" dirty="0"/>
              <a:t>an allen in dem betrachteten Quartal abgeschlossenen Prüfungen von Schlussrechnungen für vollstationäre Krankenhausbehandlung,</a:t>
            </a:r>
          </a:p>
          <a:p>
            <a:pPr marL="446088" lvl="2" indent="-174625">
              <a:lnSpc>
                <a:spcPct val="110000"/>
              </a:lnSpc>
              <a:spcBef>
                <a:spcPts val="600"/>
              </a:spcBef>
            </a:pPr>
            <a:r>
              <a:rPr lang="de-DE" sz="1400" i="1" dirty="0"/>
              <a:t>…</a:t>
            </a:r>
          </a:p>
        </p:txBody>
      </p:sp>
    </p:spTree>
    <p:extLst>
      <p:ext uri="{BB962C8B-B14F-4D97-AF65-F5344CB8AC3E}">
        <p14:creationId xmlns:p14="http://schemas.microsoft.com/office/powerpoint/2010/main" val="341919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a:p>
            <a:pPr lvl="1"/>
            <a:r>
              <a:rPr lang="de-DE" dirty="0"/>
              <a:t>Auswertung durch den GKV-Spitzenverband</a:t>
            </a:r>
          </a:p>
          <a:p>
            <a:pPr lvl="1"/>
            <a:r>
              <a:rPr lang="de-DE" dirty="0"/>
              <a:t>Veröffentlichung aggregierter Ergebnisse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70244"/>
            <a:ext cx="10887000" cy="296933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4 SGB V</a:t>
            </a:r>
          </a:p>
          <a:p>
            <a:pPr marL="266700" lvl="2" indent="-266700">
              <a:lnSpc>
                <a:spcPct val="110000"/>
              </a:lnSpc>
              <a:spcBef>
                <a:spcPts val="600"/>
              </a:spcBef>
            </a:pPr>
            <a:r>
              <a:rPr lang="de-DE" sz="1400" i="1" dirty="0"/>
              <a:t>(4)	</a:t>
            </a:r>
            <a:r>
              <a:rPr lang="de-DE" sz="1400" i="1" baseline="30000" dirty="0"/>
              <a:t>3</a:t>
            </a:r>
            <a:r>
              <a:rPr lang="de-DE" sz="1400" i="1" dirty="0"/>
              <a:t>…</a:t>
            </a:r>
          </a:p>
          <a:p>
            <a:pPr marL="446088" lvl="2" indent="-174625">
              <a:lnSpc>
                <a:spcPct val="110000"/>
              </a:lnSpc>
              <a:spcBef>
                <a:spcPts val="600"/>
              </a:spcBef>
            </a:pPr>
            <a:r>
              <a:rPr lang="de-DE" sz="1400" i="1" dirty="0"/>
              <a:t>3.	zulässige Prüfquote nach Absatz 2 und die Höhe des Aufschlags nach Absatz 3, die sich aus dem Ergebnis nach Nummer 2 des </a:t>
            </a:r>
            <a:r>
              <a:rPr lang="de-DE" sz="1400" i="1" dirty="0" err="1"/>
              <a:t>be</a:t>
            </a:r>
            <a:r>
              <a:rPr lang="de-DE" sz="1400" i="1" dirty="0"/>
              <a:t>-trachteten Quartals ergibt,</a:t>
            </a:r>
          </a:p>
          <a:p>
            <a:pPr marL="446088" lvl="2" indent="-174625">
              <a:lnSpc>
                <a:spcPct val="110000"/>
              </a:lnSpc>
              <a:spcBef>
                <a:spcPts val="600"/>
              </a:spcBef>
            </a:pPr>
            <a:r>
              <a:rPr lang="de-DE" sz="1400" i="1" dirty="0"/>
              <a:t>4.	Werte nach Satz 2 Nummer 1, die nach den einzelnen Krankenkassen zu gliedern sind.</a:t>
            </a:r>
          </a:p>
          <a:p>
            <a:pPr marL="266700" lvl="2">
              <a:lnSpc>
                <a:spcPct val="110000"/>
              </a:lnSpc>
              <a:spcBef>
                <a:spcPts val="600"/>
              </a:spcBef>
            </a:pPr>
            <a:r>
              <a:rPr lang="de-DE" sz="1400" i="1" baseline="30000" dirty="0"/>
              <a:t>4</a:t>
            </a:r>
            <a:r>
              <a:rPr lang="de-DE" sz="1400" i="1" dirty="0"/>
              <a:t>Die Ergebnisse sind auch in zusammengefasster Form, bundesweit und gegliedert nach Medizinischen Diensten, zu veröffentlichen. </a:t>
            </a:r>
          </a:p>
          <a:p>
            <a:pPr marL="266700" lvl="2">
              <a:lnSpc>
                <a:spcPct val="110000"/>
              </a:lnSpc>
              <a:spcBef>
                <a:spcPts val="600"/>
              </a:spcBef>
            </a:pPr>
            <a:r>
              <a:rPr lang="de-DE" sz="1400" i="1" baseline="30000" dirty="0"/>
              <a:t>5</a:t>
            </a:r>
            <a:r>
              <a:rPr lang="de-DE" sz="1400" i="1" dirty="0"/>
              <a:t>Die näheren Einzelheiten, insbesondere zu den zu übermittelnden Daten, deren Lieferung, deren Veröffentlichung sowie zu den Konsequenzen, sofern Daten nicht oder nicht fristgerecht übermittelt werden, legt der Spitzenverband Bund der Krankenkassen bis zum 31. März 2020 fest.</a:t>
            </a:r>
          </a:p>
          <a:p>
            <a:pPr marL="266700" lvl="2">
              <a:lnSpc>
                <a:spcPct val="110000"/>
              </a:lnSpc>
              <a:spcBef>
                <a:spcPts val="600"/>
              </a:spcBef>
            </a:pPr>
            <a:r>
              <a:rPr lang="de-DE" sz="1400" i="1" baseline="30000" dirty="0"/>
              <a:t>6</a:t>
            </a:r>
            <a:r>
              <a:rPr lang="de-DE" sz="1400" i="1" dirty="0"/>
              <a:t>Bei der Festlegung sind die Stellungnahmen der Deutschen Krankenhausgesellschaft und der Medizinischen Dienste einzubeziehen. </a:t>
            </a:r>
          </a:p>
          <a:p>
            <a:pPr marL="266700" lvl="2">
              <a:lnSpc>
                <a:spcPct val="110000"/>
              </a:lnSpc>
              <a:spcBef>
                <a:spcPts val="600"/>
              </a:spcBef>
            </a:pPr>
            <a:endParaRPr lang="de-DE" sz="1400" i="1" dirty="0"/>
          </a:p>
        </p:txBody>
      </p:sp>
    </p:spTree>
    <p:extLst>
      <p:ext uri="{BB962C8B-B14F-4D97-AF65-F5344CB8AC3E}">
        <p14:creationId xmlns:p14="http://schemas.microsoft.com/office/powerpoint/2010/main" val="232386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feil: Fünfeck 134">
            <a:extLst>
              <a:ext uri="{FF2B5EF4-FFF2-40B4-BE49-F238E27FC236}">
                <a16:creationId xmlns:a16="http://schemas.microsoft.com/office/drawing/2014/main" id="{0FF4A934-0503-4C64-9262-449001F040F1}"/>
              </a:ext>
            </a:extLst>
          </p:cNvPr>
          <p:cNvSpPr/>
          <p:nvPr/>
        </p:nvSpPr>
        <p:spPr>
          <a:xfrm>
            <a:off x="350774" y="2634268"/>
            <a:ext cx="3640382" cy="492550"/>
          </a:xfrm>
          <a:prstGeom prst="homePlat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808080"/>
                </a:solidFill>
              </a:rPr>
              <a:t>Fälle</a:t>
            </a:r>
          </a:p>
        </p:txBody>
      </p:sp>
      <p:sp>
        <p:nvSpPr>
          <p:cNvPr id="134" name="Pfeil: Fünfeck 133">
            <a:extLst>
              <a:ext uri="{FF2B5EF4-FFF2-40B4-BE49-F238E27FC236}">
                <a16:creationId xmlns:a16="http://schemas.microsoft.com/office/drawing/2014/main" id="{65230EE1-A4A1-4F3B-B9B3-EBDF074D9B5C}"/>
              </a:ext>
            </a:extLst>
          </p:cNvPr>
          <p:cNvSpPr/>
          <p:nvPr/>
        </p:nvSpPr>
        <p:spPr>
          <a:xfrm>
            <a:off x="2351584" y="2023791"/>
            <a:ext cx="3456384" cy="492550"/>
          </a:xfrm>
          <a:prstGeom prst="homePlat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r>
              <a:rPr lang="de-DE" sz="1400" dirty="0">
                <a:solidFill>
                  <a:srgbClr val="808080"/>
                </a:solidFill>
              </a:rPr>
              <a:t>Fälle</a:t>
            </a:r>
          </a:p>
        </p:txBody>
      </p:sp>
      <mc:AlternateContent xmlns:mc="http://schemas.openxmlformats.org/markup-compatibility/2006" xmlns:a14="http://schemas.microsoft.com/office/drawing/2010/main">
        <mc:Choice Requires="a14">
          <p:sp>
            <p:nvSpPr>
              <p:cNvPr id="45" name="Rechteck: abgerundete Ecken 44">
                <a:extLst>
                  <a:ext uri="{FF2B5EF4-FFF2-40B4-BE49-F238E27FC236}">
                    <a16:creationId xmlns:a16="http://schemas.microsoft.com/office/drawing/2014/main" id="{A6F685C2-2D11-45BB-9456-80592F4A190F}"/>
                  </a:ext>
                </a:extLst>
              </p:cNvPr>
              <p:cNvSpPr/>
              <p:nvPr/>
            </p:nvSpPr>
            <p:spPr>
              <a:xfrm>
                <a:off x="5383324" y="4258130"/>
                <a:ext cx="4536504" cy="19020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r>
                  <a:rPr lang="de-DE" sz="1400" b="1" dirty="0"/>
                  <a:t>GKV SV</a:t>
                </a:r>
              </a:p>
              <a:p>
                <a:pPr marL="179388" indent="-179388">
                  <a:spcBef>
                    <a:spcPts val="600"/>
                  </a:spcBef>
                  <a:buBlip>
                    <a:blip r:embed="rId2"/>
                  </a:buBlip>
                </a:pPr>
                <a14:m>
                  <m:oMath xmlns:m="http://schemas.openxmlformats.org/officeDocument/2006/math">
                    <m:r>
                      <m:rPr>
                        <m:nor/>
                      </m:rPr>
                      <a:rPr lang="de-DE" sz="1400" i="0"/>
                      <m:t>realisierte</m:t>
                    </m:r>
                    <m:r>
                      <m:rPr>
                        <m:nor/>
                      </m:rPr>
                      <a:rPr lang="de-DE" sz="1400" i="0"/>
                      <m:t> </m:t>
                    </m:r>
                    <m:r>
                      <m:rPr>
                        <m:nor/>
                      </m:rPr>
                      <a:rPr lang="de-DE" sz="1400" i="0"/>
                      <m:t>Pr</m:t>
                    </m:r>
                    <m:r>
                      <m:rPr>
                        <m:nor/>
                      </m:rPr>
                      <a:rPr lang="de-DE" sz="1400" i="0"/>
                      <m:t>ü</m:t>
                    </m:r>
                    <m:r>
                      <m:rPr>
                        <m:nor/>
                      </m:rPr>
                      <a:rPr lang="de-DE" sz="1400" i="0"/>
                      <m:t>fquote</m:t>
                    </m:r>
                    <m:r>
                      <a:rPr lang="de-DE" sz="1400">
                        <a:latin typeface="Cambria Math" panose="02040503050406030204" pitchFamily="18" charset="0"/>
                      </a:rPr>
                      <m:t>=</m:t>
                    </m:r>
                    <m:f>
                      <m:fPr>
                        <m:ctrlPr>
                          <a:rPr lang="de-DE" sz="1400" i="1">
                            <a:latin typeface="Cambria Math" panose="02040503050406030204" pitchFamily="18" charset="0"/>
                          </a:rPr>
                        </m:ctrlPr>
                      </m:fPr>
                      <m:num>
                        <m:r>
                          <m:rPr>
                            <m:nor/>
                          </m:rPr>
                          <a:rPr lang="de-DE" sz="1400" dirty="0"/>
                          <m:t>Eingeleitete</m:t>
                        </m:r>
                        <m:r>
                          <m:rPr>
                            <m:nor/>
                          </m:rPr>
                          <a:rPr lang="de-DE" sz="1400" dirty="0"/>
                          <m:t> </m:t>
                        </m:r>
                        <m:r>
                          <m:rPr>
                            <m:nor/>
                          </m:rPr>
                          <a:rPr lang="de-DE" sz="1400" dirty="0"/>
                          <m:t>Pr</m:t>
                        </m:r>
                        <m:r>
                          <m:rPr>
                            <m:nor/>
                          </m:rPr>
                          <a:rPr lang="de-DE" sz="1400" dirty="0"/>
                          <m:t>ü</m:t>
                        </m:r>
                        <m:r>
                          <m:rPr>
                            <m:nor/>
                          </m:rPr>
                          <a:rPr lang="de-DE" sz="1400" dirty="0"/>
                          <m:t>fungen</m:t>
                        </m:r>
                      </m:num>
                      <m:den>
                        <m:r>
                          <m:rPr>
                            <m:nor/>
                          </m:rPr>
                          <a:rPr lang="de-DE" sz="1400" dirty="0"/>
                          <m:t>Anzahl</m:t>
                        </m:r>
                        <m:r>
                          <m:rPr>
                            <m:nor/>
                          </m:rPr>
                          <a:rPr lang="de-DE" sz="1400" dirty="0"/>
                          <m:t> </m:t>
                        </m:r>
                        <m:r>
                          <m:rPr>
                            <m:nor/>
                          </m:rPr>
                          <a:rPr lang="de-DE" sz="1400" dirty="0"/>
                          <m:t>Abrechnungen</m:t>
                        </m:r>
                      </m:den>
                    </m:f>
                  </m:oMath>
                </a14:m>
                <a:endParaRPr lang="de-DE" sz="1400" dirty="0"/>
              </a:p>
              <a:p>
                <a:pPr marL="179388" indent="-179388">
                  <a:spcBef>
                    <a:spcPts val="600"/>
                  </a:spcBef>
                  <a:buBlip>
                    <a:blip r:embed="rId2"/>
                  </a:buBlip>
                </a:pPr>
                <a14:m>
                  <m:oMath xmlns:m="http://schemas.openxmlformats.org/officeDocument/2006/math">
                    <m:r>
                      <m:rPr>
                        <m:nor/>
                      </m:rPr>
                      <a:rPr lang="de-DE" sz="1400" dirty="0"/>
                      <m:t>Korrekte</m:t>
                    </m:r>
                    <m:r>
                      <m:rPr>
                        <m:nor/>
                      </m:rPr>
                      <a:rPr lang="de-DE" sz="1400" dirty="0"/>
                      <m:t> </m:t>
                    </m:r>
                    <m:r>
                      <m:rPr>
                        <m:nor/>
                      </m:rPr>
                      <a:rPr lang="de-DE" sz="1400" dirty="0"/>
                      <m:t>Abrechnungen</m:t>
                    </m:r>
                    <m:r>
                      <a:rPr lang="de-DE" sz="1400">
                        <a:latin typeface="Cambria Math" panose="02040503050406030204" pitchFamily="18" charset="0"/>
                      </a:rPr>
                      <m:t>=</m:t>
                    </m:r>
                    <m:f>
                      <m:fPr>
                        <m:ctrlPr>
                          <a:rPr lang="de-DE" sz="1400" i="1">
                            <a:latin typeface="Cambria Math" panose="02040503050406030204" pitchFamily="18" charset="0"/>
                          </a:rPr>
                        </m:ctrlPr>
                      </m:fPr>
                      <m:num>
                        <m:r>
                          <m:rPr>
                            <m:nor/>
                          </m:rPr>
                          <a:rPr lang="de-DE" sz="1400" b="0" i="0" dirty="0" smtClean="0"/>
                          <m:t>Pr</m:t>
                        </m:r>
                        <m:r>
                          <m:rPr>
                            <m:nor/>
                          </m:rPr>
                          <a:rPr lang="de-DE" sz="1400" b="0" i="0" dirty="0" smtClean="0"/>
                          <m:t>ü</m:t>
                        </m:r>
                        <m:r>
                          <m:rPr>
                            <m:nor/>
                          </m:rPr>
                          <a:rPr lang="de-DE" sz="1400" b="0" i="0" dirty="0" smtClean="0"/>
                          <m:t>fungen</m:t>
                        </m:r>
                        <m:r>
                          <m:rPr>
                            <m:nor/>
                          </m:rPr>
                          <a:rPr lang="de-DE" sz="1400" dirty="0"/>
                          <m:t> </m:t>
                        </m:r>
                        <m:r>
                          <m:rPr>
                            <m:nor/>
                          </m:rPr>
                          <a:rPr lang="de-DE" sz="1400" dirty="0"/>
                          <m:t>ohne</m:t>
                        </m:r>
                        <m:r>
                          <m:rPr>
                            <m:nor/>
                          </m:rPr>
                          <a:rPr lang="de-DE" sz="1400" dirty="0"/>
                          <m:t> </m:t>
                        </m:r>
                        <m:r>
                          <m:rPr>
                            <m:nor/>
                          </m:rPr>
                          <a:rPr lang="de-DE" sz="1400" dirty="0"/>
                          <m:t>Minderung</m:t>
                        </m:r>
                      </m:num>
                      <m:den>
                        <m:r>
                          <m:rPr>
                            <m:nor/>
                          </m:rPr>
                          <a:rPr lang="de-DE" sz="1400" dirty="0"/>
                          <m:t>abgeschlossene</m:t>
                        </m:r>
                        <m:r>
                          <m:rPr>
                            <m:nor/>
                          </m:rPr>
                          <a:rPr lang="de-DE" sz="1400" dirty="0"/>
                          <m:t> </m:t>
                        </m:r>
                        <m:r>
                          <m:rPr>
                            <m:nor/>
                          </m:rPr>
                          <a:rPr lang="de-DE" sz="1400" dirty="0"/>
                          <m:t>Pr</m:t>
                        </m:r>
                        <m:r>
                          <m:rPr>
                            <m:nor/>
                          </m:rPr>
                          <a:rPr lang="de-DE" sz="1400" dirty="0"/>
                          <m:t>ü</m:t>
                        </m:r>
                        <m:r>
                          <m:rPr>
                            <m:nor/>
                          </m:rPr>
                          <a:rPr lang="de-DE" sz="1400" dirty="0"/>
                          <m:t>fungen</m:t>
                        </m:r>
                      </m:den>
                    </m:f>
                  </m:oMath>
                </a14:m>
                <a:endParaRPr lang="de-DE" sz="1400" dirty="0"/>
              </a:p>
              <a:p>
                <a:pPr marL="179388" indent="-179388">
                  <a:spcBef>
                    <a:spcPts val="600"/>
                  </a:spcBef>
                  <a:buBlip>
                    <a:blip r:embed="rId2"/>
                  </a:buBlip>
                </a:pPr>
                <a:r>
                  <a:rPr lang="de-DE" sz="1400" dirty="0"/>
                  <a:t>Zulässige Prüfquote entsprechend Anteil korrekter Abrechnungen</a:t>
                </a:r>
              </a:p>
            </p:txBody>
          </p:sp>
        </mc:Choice>
        <mc:Fallback xmlns="">
          <p:sp>
            <p:nvSpPr>
              <p:cNvPr id="45" name="Rechteck: abgerundete Ecken 44">
                <a:extLst>
                  <a:ext uri="{FF2B5EF4-FFF2-40B4-BE49-F238E27FC236}">
                    <a16:creationId xmlns:a16="http://schemas.microsoft.com/office/drawing/2014/main" id="{A6F685C2-2D11-45BB-9456-80592F4A190F}"/>
                  </a:ext>
                </a:extLst>
              </p:cNvPr>
              <p:cNvSpPr>
                <a:spLocks noRot="1" noChangeAspect="1" noMove="1" noResize="1" noEditPoints="1" noAdjustHandles="1" noChangeArrowheads="1" noChangeShapeType="1" noTextEdit="1"/>
              </p:cNvSpPr>
              <p:nvPr/>
            </p:nvSpPr>
            <p:spPr>
              <a:xfrm>
                <a:off x="5383324" y="4258130"/>
                <a:ext cx="4536504" cy="1902058"/>
              </a:xfrm>
              <a:prstGeom prst="roundRect">
                <a:avLst/>
              </a:prstGeom>
              <a:blipFill>
                <a:blip r:embed="rId3"/>
                <a:stretch>
                  <a:fillRect/>
                </a:stretch>
              </a:blipFill>
              <a:ln/>
            </p:spPr>
            <p:txBody>
              <a:bodyPr/>
              <a:lstStyle/>
              <a:p>
                <a:r>
                  <a:rPr lang="de-DE">
                    <a:noFill/>
                  </a:rPr>
                  <a:t> </a:t>
                </a:r>
              </a:p>
            </p:txBody>
          </p:sp>
        </mc:Fallback>
      </mc:AlternateContent>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17" name="Rechteck: abgerundete Ecken 16">
            <a:extLst>
              <a:ext uri="{FF2B5EF4-FFF2-40B4-BE49-F238E27FC236}">
                <a16:creationId xmlns:a16="http://schemas.microsoft.com/office/drawing/2014/main" id="{8620573E-A3D6-425A-BE0A-722DBEED875D}"/>
              </a:ext>
            </a:extLst>
          </p:cNvPr>
          <p:cNvSpPr/>
          <p:nvPr/>
        </p:nvSpPr>
        <p:spPr>
          <a:xfrm>
            <a:off x="6579822" y="3098943"/>
            <a:ext cx="2134840" cy="57033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b="1" dirty="0"/>
              <a:t>Meldung der Krankenkasse an GKV SV</a:t>
            </a:r>
          </a:p>
        </p:txBody>
      </p:sp>
      <p:grpSp>
        <p:nvGrpSpPr>
          <p:cNvPr id="38" name="Gruppieren 37">
            <a:extLst>
              <a:ext uri="{FF2B5EF4-FFF2-40B4-BE49-F238E27FC236}">
                <a16:creationId xmlns:a16="http://schemas.microsoft.com/office/drawing/2014/main" id="{9C902EF5-55E1-4962-8331-7AE184BFAC18}"/>
              </a:ext>
            </a:extLst>
          </p:cNvPr>
          <p:cNvGrpSpPr/>
          <p:nvPr/>
        </p:nvGrpSpPr>
        <p:grpSpPr>
          <a:xfrm>
            <a:off x="3397796" y="1560061"/>
            <a:ext cx="8184604" cy="360040"/>
            <a:chOff x="695400" y="1772816"/>
            <a:chExt cx="9721080" cy="360040"/>
          </a:xfrm>
        </p:grpSpPr>
        <p:sp>
          <p:nvSpPr>
            <p:cNvPr id="10" name="Flussdiagramm: Prozess 9">
              <a:extLst>
                <a:ext uri="{FF2B5EF4-FFF2-40B4-BE49-F238E27FC236}">
                  <a16:creationId xmlns:a16="http://schemas.microsoft.com/office/drawing/2014/main" id="{247F5DEE-89EE-4589-B422-DEFAFE57578D}"/>
                </a:ext>
              </a:extLst>
            </p:cNvPr>
            <p:cNvSpPr/>
            <p:nvPr/>
          </p:nvSpPr>
          <p:spPr>
            <a:xfrm>
              <a:off x="695400" y="1772816"/>
              <a:ext cx="3240360" cy="360040"/>
            </a:xfrm>
            <a:prstGeom prst="flowChartProcess">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Quartal 1</a:t>
              </a:r>
            </a:p>
          </p:txBody>
        </p:sp>
        <p:sp>
          <p:nvSpPr>
            <p:cNvPr id="36" name="Flussdiagramm: Prozess 35">
              <a:extLst>
                <a:ext uri="{FF2B5EF4-FFF2-40B4-BE49-F238E27FC236}">
                  <a16:creationId xmlns:a16="http://schemas.microsoft.com/office/drawing/2014/main" id="{AC4EC0F6-A372-4473-A3A4-3FD86ED58E3D}"/>
                </a:ext>
              </a:extLst>
            </p:cNvPr>
            <p:cNvSpPr/>
            <p:nvPr/>
          </p:nvSpPr>
          <p:spPr>
            <a:xfrm>
              <a:off x="3935760" y="1772816"/>
              <a:ext cx="3240360" cy="360040"/>
            </a:xfrm>
            <a:prstGeom prst="flowChartProcess">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Quartal 2</a:t>
              </a:r>
            </a:p>
          </p:txBody>
        </p:sp>
        <p:sp>
          <p:nvSpPr>
            <p:cNvPr id="37" name="Flussdiagramm: Prozess 36">
              <a:extLst>
                <a:ext uri="{FF2B5EF4-FFF2-40B4-BE49-F238E27FC236}">
                  <a16:creationId xmlns:a16="http://schemas.microsoft.com/office/drawing/2014/main" id="{3C7A36DB-5D95-4EB5-9AFA-AC5F02D2B910}"/>
                </a:ext>
              </a:extLst>
            </p:cNvPr>
            <p:cNvSpPr/>
            <p:nvPr/>
          </p:nvSpPr>
          <p:spPr>
            <a:xfrm>
              <a:off x="7176120" y="1772816"/>
              <a:ext cx="3240360" cy="360040"/>
            </a:xfrm>
            <a:prstGeom prst="flowChartProcess">
              <a:avLst/>
            </a:prstGeom>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Quartal 3</a:t>
              </a:r>
            </a:p>
          </p:txBody>
        </p:sp>
      </p:grpSp>
      <p:sp>
        <p:nvSpPr>
          <p:cNvPr id="57" name="Rechteck: abgerundete Ecken 56">
            <a:extLst>
              <a:ext uri="{FF2B5EF4-FFF2-40B4-BE49-F238E27FC236}">
                <a16:creationId xmlns:a16="http://schemas.microsoft.com/office/drawing/2014/main" id="{AEA62FAE-36EB-4967-9910-F5ABBCD42249}"/>
              </a:ext>
            </a:extLst>
          </p:cNvPr>
          <p:cNvSpPr/>
          <p:nvPr/>
        </p:nvSpPr>
        <p:spPr>
          <a:xfrm>
            <a:off x="8854198" y="2181756"/>
            <a:ext cx="2728200" cy="88720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b="1" dirty="0"/>
              <a:t>MDK</a:t>
            </a:r>
          </a:p>
          <a:p>
            <a:pPr marL="179388" indent="-179388">
              <a:buBlip>
                <a:blip r:embed="rId2"/>
              </a:buBlip>
            </a:pPr>
            <a:r>
              <a:rPr lang="de-DE" sz="1400" dirty="0"/>
              <a:t>Ablehnung der Prüfung bei Überschreiten der Prüfquote</a:t>
            </a:r>
          </a:p>
        </p:txBody>
      </p:sp>
      <p:cxnSp>
        <p:nvCxnSpPr>
          <p:cNvPr id="88" name="Verbinder: gewinkelt 87">
            <a:extLst>
              <a:ext uri="{FF2B5EF4-FFF2-40B4-BE49-F238E27FC236}">
                <a16:creationId xmlns:a16="http://schemas.microsoft.com/office/drawing/2014/main" id="{33755273-E58C-46B9-9B59-B95BE8FA758C}"/>
              </a:ext>
            </a:extLst>
          </p:cNvPr>
          <p:cNvCxnSpPr>
            <a:cxnSpLocks/>
            <a:stCxn id="27" idx="3"/>
            <a:endCxn id="17" idx="1"/>
          </p:cNvCxnSpPr>
          <p:nvPr/>
        </p:nvCxnSpPr>
        <p:spPr>
          <a:xfrm flipV="1">
            <a:off x="6125996" y="3384109"/>
            <a:ext cx="453826" cy="31102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1" name="Verbinder: gewinkelt 90">
            <a:extLst>
              <a:ext uri="{FF2B5EF4-FFF2-40B4-BE49-F238E27FC236}">
                <a16:creationId xmlns:a16="http://schemas.microsoft.com/office/drawing/2014/main" id="{4B88C340-28E0-499A-98FD-3CB5319F59AC}"/>
              </a:ext>
            </a:extLst>
          </p:cNvPr>
          <p:cNvCxnSpPr>
            <a:cxnSpLocks/>
            <a:stCxn id="45" idx="3"/>
            <a:endCxn id="57" idx="2"/>
          </p:cNvCxnSpPr>
          <p:nvPr/>
        </p:nvCxnSpPr>
        <p:spPr>
          <a:xfrm flipV="1">
            <a:off x="9919828" y="3068960"/>
            <a:ext cx="298470" cy="214019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4" name="Verbinder: gewinkelt 93">
            <a:extLst>
              <a:ext uri="{FF2B5EF4-FFF2-40B4-BE49-F238E27FC236}">
                <a16:creationId xmlns:a16="http://schemas.microsoft.com/office/drawing/2014/main" id="{AD422F65-56EF-4C46-855C-B0BBCF24ED34}"/>
              </a:ext>
            </a:extLst>
          </p:cNvPr>
          <p:cNvCxnSpPr>
            <a:cxnSpLocks/>
            <a:stCxn id="57" idx="0"/>
            <a:endCxn id="37" idx="2"/>
          </p:cNvCxnSpPr>
          <p:nvPr/>
        </p:nvCxnSpPr>
        <p:spPr>
          <a:xfrm rot="5400000" flipH="1" flipV="1">
            <a:off x="10087472" y="2050928"/>
            <a:ext cx="261655" cy="2"/>
          </a:xfrm>
          <a:prstGeom prst="bentConnector3">
            <a:avLst>
              <a:gd name="adj1" fmla="val 50000"/>
            </a:avLst>
          </a:prstGeom>
          <a:ln>
            <a:tailEnd type="triangle"/>
          </a:ln>
        </p:spPr>
        <p:style>
          <a:lnRef idx="2">
            <a:schemeClr val="accent5"/>
          </a:lnRef>
          <a:fillRef idx="1">
            <a:schemeClr val="lt1"/>
          </a:fillRef>
          <a:effectRef idx="0">
            <a:schemeClr val="accent5"/>
          </a:effectRef>
          <a:fontRef idx="minor">
            <a:schemeClr val="dk1"/>
          </a:fontRef>
        </p:style>
      </p:cxnSp>
      <p:sp>
        <p:nvSpPr>
          <p:cNvPr id="23" name="Rechteck: abgerundete Ecken 22">
            <a:extLst>
              <a:ext uri="{FF2B5EF4-FFF2-40B4-BE49-F238E27FC236}">
                <a16:creationId xmlns:a16="http://schemas.microsoft.com/office/drawing/2014/main" id="{AB84A621-8A87-4AB9-B347-E0D1374DA578}"/>
              </a:ext>
            </a:extLst>
          </p:cNvPr>
          <p:cNvSpPr/>
          <p:nvPr/>
        </p:nvSpPr>
        <p:spPr>
          <a:xfrm>
            <a:off x="3385096" y="1986734"/>
            <a:ext cx="2740901" cy="566664"/>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177800" indent="-177800">
              <a:buBlip>
                <a:blip r:embed="rId2"/>
              </a:buBlip>
            </a:pPr>
            <a:r>
              <a:rPr lang="de-DE" sz="1400" dirty="0"/>
              <a:t>Anzahl der im Quartal eingegangenen Abrechnungen </a:t>
            </a:r>
          </a:p>
        </p:txBody>
      </p:sp>
      <p:sp>
        <p:nvSpPr>
          <p:cNvPr id="24" name="Rechteck: abgerundete Ecken 23">
            <a:extLst>
              <a:ext uri="{FF2B5EF4-FFF2-40B4-BE49-F238E27FC236}">
                <a16:creationId xmlns:a16="http://schemas.microsoft.com/office/drawing/2014/main" id="{1043BEDC-B238-43E3-AEB3-9B91FCE4930E}"/>
              </a:ext>
            </a:extLst>
          </p:cNvPr>
          <p:cNvSpPr/>
          <p:nvPr/>
        </p:nvSpPr>
        <p:spPr>
          <a:xfrm>
            <a:off x="3385096" y="2609085"/>
            <a:ext cx="2740900" cy="57291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177800" indent="-177800">
              <a:buBlip>
                <a:blip r:embed="rId2"/>
              </a:buBlip>
            </a:pPr>
            <a:r>
              <a:rPr lang="de-DE" sz="1400" dirty="0"/>
              <a:t>Anzahl der im Quartal eingeleiteten MD-Prüfungen </a:t>
            </a:r>
          </a:p>
        </p:txBody>
      </p:sp>
      <p:sp>
        <p:nvSpPr>
          <p:cNvPr id="27" name="Rechteck: abgerundete Ecken 26">
            <a:extLst>
              <a:ext uri="{FF2B5EF4-FFF2-40B4-BE49-F238E27FC236}">
                <a16:creationId xmlns:a16="http://schemas.microsoft.com/office/drawing/2014/main" id="{B2D64771-5AD1-4A03-A984-FD36384A390B}"/>
              </a:ext>
            </a:extLst>
          </p:cNvPr>
          <p:cNvSpPr/>
          <p:nvPr/>
        </p:nvSpPr>
        <p:spPr>
          <a:xfrm>
            <a:off x="3385096" y="3241179"/>
            <a:ext cx="2740900" cy="907901"/>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177800" indent="-177800">
              <a:buBlip>
                <a:blip r:embed="rId2"/>
              </a:buBlip>
            </a:pPr>
            <a:r>
              <a:rPr lang="de-DE" sz="1400" dirty="0"/>
              <a:t>Anzahl der abgeschlossenen MD-Prüfungen</a:t>
            </a:r>
          </a:p>
          <a:p>
            <a:pPr marL="360363" lvl="1" indent="-177800">
              <a:buBlip>
                <a:blip r:embed="rId2"/>
              </a:buBlip>
            </a:pPr>
            <a:r>
              <a:rPr lang="de-DE" sz="1400" dirty="0"/>
              <a:t>Anzahl der davon nicht beanstandeten Rechnungen</a:t>
            </a:r>
          </a:p>
        </p:txBody>
      </p:sp>
      <p:cxnSp>
        <p:nvCxnSpPr>
          <p:cNvPr id="39" name="Verbinder: gewinkelt 38">
            <a:extLst>
              <a:ext uri="{FF2B5EF4-FFF2-40B4-BE49-F238E27FC236}">
                <a16:creationId xmlns:a16="http://schemas.microsoft.com/office/drawing/2014/main" id="{660FB292-23D7-4745-861F-624930FD8A23}"/>
              </a:ext>
            </a:extLst>
          </p:cNvPr>
          <p:cNvCxnSpPr>
            <a:cxnSpLocks/>
            <a:stCxn id="24" idx="3"/>
            <a:endCxn id="17" idx="1"/>
          </p:cNvCxnSpPr>
          <p:nvPr/>
        </p:nvCxnSpPr>
        <p:spPr>
          <a:xfrm>
            <a:off x="6125996" y="2895544"/>
            <a:ext cx="453826" cy="488565"/>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Verbinder: gewinkelt 39">
            <a:extLst>
              <a:ext uri="{FF2B5EF4-FFF2-40B4-BE49-F238E27FC236}">
                <a16:creationId xmlns:a16="http://schemas.microsoft.com/office/drawing/2014/main" id="{C8CF5E8C-69D1-4B7D-B12D-AAF65155017E}"/>
              </a:ext>
            </a:extLst>
          </p:cNvPr>
          <p:cNvCxnSpPr>
            <a:cxnSpLocks/>
            <a:stCxn id="23" idx="3"/>
            <a:endCxn id="17" idx="1"/>
          </p:cNvCxnSpPr>
          <p:nvPr/>
        </p:nvCxnSpPr>
        <p:spPr>
          <a:xfrm>
            <a:off x="6125997" y="2270066"/>
            <a:ext cx="453825" cy="111404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5" name="Verbinder: gewinkelt 124">
            <a:extLst>
              <a:ext uri="{FF2B5EF4-FFF2-40B4-BE49-F238E27FC236}">
                <a16:creationId xmlns:a16="http://schemas.microsoft.com/office/drawing/2014/main" id="{2DD359AE-0B2E-4C5E-A210-BF4BE278B20F}"/>
              </a:ext>
            </a:extLst>
          </p:cNvPr>
          <p:cNvCxnSpPr>
            <a:cxnSpLocks/>
            <a:stCxn id="17" idx="2"/>
            <a:endCxn id="45" idx="0"/>
          </p:cNvCxnSpPr>
          <p:nvPr/>
        </p:nvCxnSpPr>
        <p:spPr>
          <a:xfrm rot="16200000" flipH="1">
            <a:off x="7354981" y="3961535"/>
            <a:ext cx="588856" cy="433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6" name="Pfeil: Fünfeck 135">
            <a:extLst>
              <a:ext uri="{FF2B5EF4-FFF2-40B4-BE49-F238E27FC236}">
                <a16:creationId xmlns:a16="http://schemas.microsoft.com/office/drawing/2014/main" id="{F0310653-AA89-4C4D-9734-820DE90B4811}"/>
              </a:ext>
            </a:extLst>
          </p:cNvPr>
          <p:cNvSpPr/>
          <p:nvPr/>
        </p:nvSpPr>
        <p:spPr>
          <a:xfrm>
            <a:off x="47328" y="3392314"/>
            <a:ext cx="1440160" cy="492550"/>
          </a:xfrm>
          <a:prstGeom prst="homePlat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808080"/>
                </a:solidFill>
              </a:rPr>
              <a:t>Fälle</a:t>
            </a:r>
          </a:p>
        </p:txBody>
      </p:sp>
    </p:spTree>
    <p:extLst>
      <p:ext uri="{BB962C8B-B14F-4D97-AF65-F5344CB8AC3E}">
        <p14:creationId xmlns:p14="http://schemas.microsoft.com/office/powerpoint/2010/main" val="21478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graphicFrame>
        <p:nvGraphicFramePr>
          <p:cNvPr id="8" name="Diagramm 7">
            <a:extLst>
              <a:ext uri="{FF2B5EF4-FFF2-40B4-BE49-F238E27FC236}">
                <a16:creationId xmlns:a16="http://schemas.microsoft.com/office/drawing/2014/main" id="{984884D1-4BA2-44BF-81B5-255719671114}"/>
              </a:ext>
            </a:extLst>
          </p:cNvPr>
          <p:cNvGraphicFramePr/>
          <p:nvPr>
            <p:extLst>
              <p:ext uri="{D42A27DB-BD31-4B8C-83A1-F6EECF244321}">
                <p14:modId xmlns:p14="http://schemas.microsoft.com/office/powerpoint/2010/main" val="539733806"/>
              </p:ext>
            </p:extLst>
          </p:nvPr>
        </p:nvGraphicFramePr>
        <p:xfrm>
          <a:off x="695400" y="1628800"/>
          <a:ext cx="10801200" cy="45095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02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Einführung maximaler Prüfquoten</a:t>
            </a:r>
          </a:p>
          <a:p>
            <a:pPr lvl="1"/>
            <a:r>
              <a:rPr lang="de-DE" dirty="0"/>
              <a:t>Rechtsweg ohne aufschiebende Wirkung</a:t>
            </a:r>
          </a:p>
          <a:p>
            <a:pPr lvl="1"/>
            <a:r>
              <a:rPr lang="de-DE" dirty="0"/>
              <a:t>Für die Ermittlung der Prüfquote und damit ggf. auch des Aufschlags zählt allein das Primärgutachten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50844"/>
            <a:ext cx="10947571" cy="171360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SGB V</a:t>
            </a:r>
          </a:p>
          <a:p>
            <a:pPr marL="342900" lvl="2" indent="-342900">
              <a:lnSpc>
                <a:spcPct val="110000"/>
              </a:lnSpc>
              <a:spcBef>
                <a:spcPts val="600"/>
              </a:spcBef>
              <a:buAutoNum type="arabicParenBoth" startAt="5"/>
            </a:pPr>
            <a:r>
              <a:rPr lang="de-DE" sz="1400" i="1" baseline="30000" dirty="0"/>
              <a:t>1</a:t>
            </a:r>
            <a:r>
              <a:rPr lang="de-DE" sz="1400" i="1" dirty="0"/>
              <a:t>Widerspruch und Klage gegen die Geltendmachung des Aufschlags nach Absatz 3 und gegen die Ermittlung der Prüfquote nach Absatz 4 haben keine aufschiebende Wirkung. </a:t>
            </a:r>
          </a:p>
          <a:p>
            <a:pPr marL="360363" lvl="2">
              <a:lnSpc>
                <a:spcPct val="110000"/>
              </a:lnSpc>
              <a:spcBef>
                <a:spcPts val="600"/>
              </a:spcBef>
            </a:pPr>
            <a:r>
              <a:rPr lang="de-DE" sz="1400" i="1" baseline="30000" dirty="0"/>
              <a:t>2</a:t>
            </a:r>
            <a:r>
              <a:rPr lang="de-DE" sz="1400" i="1" dirty="0"/>
              <a:t>Einwendungen gegen die Ergebnisse einzelner Prüfungen nach Absatz 1 sind bei der Ermittlung der Prüfquote nicht zu berücksichtigen.</a:t>
            </a:r>
          </a:p>
          <a:p>
            <a:pPr marL="360363" lvl="2">
              <a:lnSpc>
                <a:spcPct val="110000"/>
              </a:lnSpc>
              <a:spcBef>
                <a:spcPts val="600"/>
              </a:spcBef>
            </a:pPr>
            <a:r>
              <a:rPr lang="de-DE" sz="1400" i="1" baseline="30000" dirty="0"/>
              <a:t>3</a:t>
            </a:r>
            <a:r>
              <a:rPr lang="de-DE" sz="1400" i="1" dirty="0"/>
              <a:t>Behördliche oder gerichtliche Feststellungen zu einzelnen Prüfungen nach Absatz 1 lassen die für das jeweilige betrachtete Quartal ermittelte Prüfquote nach Absatz 2 unberührt.</a:t>
            </a:r>
          </a:p>
        </p:txBody>
      </p:sp>
    </p:spTree>
    <p:extLst>
      <p:ext uri="{BB962C8B-B14F-4D97-AF65-F5344CB8AC3E}">
        <p14:creationId xmlns:p14="http://schemas.microsoft.com/office/powerpoint/2010/main" val="288547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Ausnahme der Pflegeentgelte bei Prüfanlass und Änderungen</a:t>
            </a:r>
          </a:p>
          <a:p>
            <a:pPr lvl="1"/>
            <a:r>
              <a:rPr lang="de-DE" dirty="0"/>
              <a:t>Ausnahme der Pflegeentgelte</a:t>
            </a:r>
          </a:p>
          <a:p>
            <a:pPr lvl="2"/>
            <a:r>
              <a:rPr lang="de-DE" dirty="0"/>
              <a:t>Bei Prüfergebnis Änderung Verweildauer bleiben die ursprünglichen (tatsächlichen) Belegungstage für das Pflegeentgelt erhalten</a:t>
            </a:r>
          </a:p>
          <a:p>
            <a:pPr lvl="2"/>
            <a:r>
              <a:rPr lang="de-DE" dirty="0"/>
              <a:t>Bei Prüfergebnis primäre Fehlbelegung entfällt auch das Pflegeentgelt</a:t>
            </a:r>
          </a:p>
          <a:p>
            <a:pPr lvl="1"/>
            <a:r>
              <a:rPr lang="de-DE" dirty="0"/>
              <a:t>Ausnahme der Strukturprüfungen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69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3284984"/>
            <a:ext cx="10972800" cy="2898541"/>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SGB V</a:t>
            </a:r>
          </a:p>
          <a:p>
            <a:pPr marL="266700" lvl="2" indent="-266700">
              <a:lnSpc>
                <a:spcPct val="110000"/>
              </a:lnSpc>
              <a:spcBef>
                <a:spcPts val="600"/>
              </a:spcBef>
            </a:pPr>
            <a:r>
              <a:rPr lang="de-DE" sz="1400" i="1" dirty="0"/>
              <a:t>(6) 	Eine einzelfallbezogene Prüfung nach Absatz 1 Satz 1 ist nicht zulässig bei</a:t>
            </a:r>
          </a:p>
          <a:p>
            <a:pPr marL="538163" lvl="2" indent="-266700">
              <a:lnSpc>
                <a:spcPct val="110000"/>
              </a:lnSpc>
              <a:spcBef>
                <a:spcPts val="600"/>
              </a:spcBef>
              <a:buAutoNum type="arabicPeriod"/>
            </a:pPr>
            <a:r>
              <a:rPr lang="de-DE" sz="1400" i="1" dirty="0"/>
              <a:t>der Abrechnung von tagesbezogenen Pflegeentgelten nach § 7 Absatz 1 Satz 1 Nummer 6a des Krankenhausentgeltgesetzes; </a:t>
            </a:r>
            <a:br>
              <a:rPr lang="de-DE" sz="1400" i="1" dirty="0"/>
            </a:br>
            <a:r>
              <a:rPr lang="de-DE" sz="1400" i="1" dirty="0"/>
              <a:t>Prüfergebnisse aus anderweitigen Prüfanlässen </a:t>
            </a:r>
            <a:r>
              <a:rPr lang="de-DE" sz="1400" b="1" i="1" dirty="0"/>
              <a:t>werden nur insoweit umgesetzt, </a:t>
            </a:r>
          </a:p>
          <a:p>
            <a:pPr marL="538163" lvl="2">
              <a:lnSpc>
                <a:spcPct val="110000"/>
              </a:lnSpc>
              <a:spcBef>
                <a:spcPts val="0"/>
              </a:spcBef>
            </a:pPr>
            <a:r>
              <a:rPr lang="de-DE" sz="1400" b="1" i="1" dirty="0"/>
              <a:t>dass in Fällen, </a:t>
            </a:r>
          </a:p>
          <a:p>
            <a:pPr marL="717550" lvl="2">
              <a:lnSpc>
                <a:spcPct val="110000"/>
              </a:lnSpc>
              <a:spcBef>
                <a:spcPts val="0"/>
              </a:spcBef>
            </a:pPr>
            <a:r>
              <a:rPr lang="de-DE" sz="1400" b="1" i="1" dirty="0"/>
              <a:t>in denen es nach einer Prüfung bei der Abrechnung von voll- oder teilstationären Entgelten verbleibt, </a:t>
            </a:r>
          </a:p>
          <a:p>
            <a:pPr marL="538163" lvl="2">
              <a:lnSpc>
                <a:spcPct val="110000"/>
              </a:lnSpc>
              <a:spcBef>
                <a:spcPts val="0"/>
              </a:spcBef>
            </a:pPr>
            <a:r>
              <a:rPr lang="de-DE" sz="1400" b="1" i="1" dirty="0"/>
              <a:t>für die Ermittlung der tagesbezogenen Pflegeentgelte die ursprünglich berücksichtigten Belegungstage beibehalten werden </a:t>
            </a:r>
          </a:p>
          <a:p>
            <a:pPr marL="538163" lvl="2">
              <a:lnSpc>
                <a:spcPct val="110000"/>
              </a:lnSpc>
              <a:spcBef>
                <a:spcPts val="0"/>
              </a:spcBef>
            </a:pPr>
            <a:r>
              <a:rPr lang="de-DE" sz="1400" b="1" i="1" dirty="0"/>
              <a:t>und in Fällen, </a:t>
            </a:r>
          </a:p>
          <a:p>
            <a:pPr marL="717550" lvl="2">
              <a:lnSpc>
                <a:spcPct val="110000"/>
              </a:lnSpc>
              <a:spcBef>
                <a:spcPts val="0"/>
              </a:spcBef>
            </a:pPr>
            <a:r>
              <a:rPr lang="de-DE" sz="1400" b="1" i="1" dirty="0"/>
              <a:t>in denen eine Prüfung zur Abrechnung einer ambulanten oder vorstationären Vergütung nach § 8 Absatz 3 des </a:t>
            </a:r>
            <a:r>
              <a:rPr lang="de-DE" sz="1400" b="1" i="1" dirty="0" err="1"/>
              <a:t>KHEntgG</a:t>
            </a:r>
            <a:r>
              <a:rPr lang="de-DE" sz="1400" b="1" i="1" dirty="0"/>
              <a:t> führt, </a:t>
            </a:r>
          </a:p>
          <a:p>
            <a:pPr marL="538163" lvl="2">
              <a:lnSpc>
                <a:spcPct val="110000"/>
              </a:lnSpc>
              <a:spcBef>
                <a:spcPts val="0"/>
              </a:spcBef>
            </a:pPr>
            <a:r>
              <a:rPr lang="de-DE" sz="1400" b="1" i="1" dirty="0"/>
              <a:t>die Abrechnung tagesbezogener Pflegeentgelte entfällt,</a:t>
            </a:r>
            <a:endParaRPr lang="de-DE" sz="1400" i="1" dirty="0"/>
          </a:p>
          <a:p>
            <a:pPr marL="538163" lvl="2" indent="-266700">
              <a:lnSpc>
                <a:spcPct val="110000"/>
              </a:lnSpc>
              <a:spcBef>
                <a:spcPts val="600"/>
              </a:spcBef>
            </a:pPr>
            <a:r>
              <a:rPr lang="de-DE" sz="1400" i="1" dirty="0"/>
              <a:t>2.	der Prüfung der Einhaltung der Strukturmerkmale nach § 275d.</a:t>
            </a:r>
          </a:p>
        </p:txBody>
      </p:sp>
    </p:spTree>
    <p:extLst>
      <p:ext uri="{BB962C8B-B14F-4D97-AF65-F5344CB8AC3E}">
        <p14:creationId xmlns:p14="http://schemas.microsoft.com/office/powerpoint/2010/main" val="323815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 des Katalogs für ambulante Operationen und stationsersetzende Maßnahmen</a:t>
            </a:r>
          </a:p>
          <a:p>
            <a:r>
              <a:rPr lang="de-DE" dirty="0"/>
              <a:t>Ergänzung § 115b Abs. 2 SGB V</a:t>
            </a:r>
          </a:p>
          <a:p>
            <a:pPr lvl="1"/>
            <a:r>
              <a:rPr lang="de-DE" dirty="0"/>
              <a:t>Ausnahme von der Prüfung durch den Medizinischen Dienst</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7</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2783949"/>
            <a:ext cx="10959008" cy="848749"/>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115b Abs. 2 Satz 6 SGB V</a:t>
            </a:r>
          </a:p>
          <a:p>
            <a:pPr marL="0" lvl="2" indent="0">
              <a:lnSpc>
                <a:spcPct val="110000"/>
              </a:lnSpc>
              <a:spcBef>
                <a:spcPts val="600"/>
              </a:spcBef>
              <a:buNone/>
            </a:pPr>
            <a:r>
              <a:rPr lang="de-DE" sz="1400" i="1" baseline="30000" dirty="0"/>
              <a:t>6</a:t>
            </a:r>
            <a:r>
              <a:rPr lang="de-DE" sz="1400" i="1" dirty="0"/>
              <a:t>Leistungen, die Krankenhäuser auf Grundlage des Katalogs nach Absatz 1 Satz 1 Nummer 1 ambulant erbringen, unterliegen nicht der Prüfung durch den Medizinischen Dienst nach § 275c Ab-satz 1 in Verbindung mit § 275 Absatz 1 Nummer 1.</a:t>
            </a:r>
          </a:p>
        </p:txBody>
      </p:sp>
    </p:spTree>
    <p:extLst>
      <p:ext uri="{BB962C8B-B14F-4D97-AF65-F5344CB8AC3E}">
        <p14:creationId xmlns:p14="http://schemas.microsoft.com/office/powerpoint/2010/main" val="327993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Ausnahme der Pflegeentgelte bei Prüfanlass und Änderungen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382416"/>
            <a:ext cx="10972800" cy="3603350"/>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 (Gesundheitsausschuss)</a:t>
            </a:r>
          </a:p>
          <a:p>
            <a:pPr marL="0" lvl="2">
              <a:lnSpc>
                <a:spcPct val="110000"/>
              </a:lnSpc>
              <a:spcBef>
                <a:spcPts val="600"/>
              </a:spcBef>
            </a:pPr>
            <a:r>
              <a:rPr lang="de-DE" sz="1400" i="1" dirty="0"/>
              <a:t>(Mit der Änderung von § 275c Absatz 6 Nummer 1 wird vorgegeben, dass Prüfergebnisse bei den Pflegeentgelten insoweit umzusetzen sind, dass in Fällen, in denen es nach einer Prüfung bei der Abrechnung von voll- oder teilstationären Entgelten verbleibt, für die Ermittlung der tagesbezogenen Pflegeentgelte die ursprünglich berücksichtigten Belegungstage beibehalten werden. </a:t>
            </a:r>
          </a:p>
          <a:p>
            <a:pPr marL="0" lvl="2">
              <a:lnSpc>
                <a:spcPct val="110000"/>
              </a:lnSpc>
              <a:spcBef>
                <a:spcPts val="600"/>
              </a:spcBef>
            </a:pPr>
            <a:r>
              <a:rPr lang="de-DE" sz="1400" b="1" i="1" dirty="0"/>
              <a:t>Eine geänderte Eingruppierung, die zu einem anderen stationären Entgelt führt, ist demgegenüber umzusetzen. </a:t>
            </a:r>
          </a:p>
          <a:p>
            <a:pPr marL="0" lvl="2">
              <a:lnSpc>
                <a:spcPct val="110000"/>
              </a:lnSpc>
              <a:spcBef>
                <a:spcPts val="600"/>
              </a:spcBef>
            </a:pPr>
            <a:r>
              <a:rPr lang="de-DE" sz="1400" i="1" dirty="0"/>
              <a:t>Ist Ergebnis der Prüfung, dass anstelle von voll- oder teilstationären Entgelten eine ambulante oder vorstationäre Vergütung abzurechnen ist, entfällt mit der Abrechnung der stationären Entgelte auch die Möglichkeit zur Abrechnung von tagesbezogenen Pflegeentgelten. </a:t>
            </a:r>
          </a:p>
          <a:p>
            <a:pPr marL="0" lvl="2">
              <a:lnSpc>
                <a:spcPct val="110000"/>
              </a:lnSpc>
              <a:spcBef>
                <a:spcPts val="600"/>
              </a:spcBef>
            </a:pPr>
            <a:r>
              <a:rPr lang="de-DE" sz="1400" i="1" dirty="0"/>
              <a:t>Damit wird die praktische Umsetzbarkeit von Prüfergebnissen gewährleistet, die sich aus Prüfanlässen ergeben, die jenseits der Abrechnung von tagesbezogenen Pflegeentgelten entstehen und die Rückwirkungen auf die Abrechnung der Pflegeentgelte haben. </a:t>
            </a:r>
          </a:p>
          <a:p>
            <a:pPr marL="0" lvl="2">
              <a:lnSpc>
                <a:spcPct val="110000"/>
              </a:lnSpc>
              <a:spcBef>
                <a:spcPts val="600"/>
              </a:spcBef>
            </a:pPr>
            <a:r>
              <a:rPr lang="de-DE" sz="1400" i="1" dirty="0"/>
              <a:t>Die bisher geforderte vollständige Unterbindung von Auswirkungen auf die zuerst abgerechneten Pflegeentgelte hätte in der softwaretechnischen Umsetzung zu Problemen geführt. </a:t>
            </a:r>
          </a:p>
          <a:p>
            <a:pPr marL="0" lvl="2">
              <a:lnSpc>
                <a:spcPct val="110000"/>
              </a:lnSpc>
              <a:spcBef>
                <a:spcPts val="600"/>
              </a:spcBef>
            </a:pPr>
            <a:r>
              <a:rPr lang="de-DE" sz="1400" i="1" dirty="0"/>
              <a:t>Hinzuweisen ist auf die Geltung von § 6a Absatz 5 des Krankenhausentgeltgesetzes, wonach Abweichungen der Erlöse von der Höhe des vereinbarten Pflegebudgets vollständig über das Pflegebudget für den nächstmöglichen Vereinbarungszeitraum auszugleichen sind.</a:t>
            </a:r>
          </a:p>
        </p:txBody>
      </p:sp>
    </p:spTree>
    <p:extLst>
      <p:ext uri="{BB962C8B-B14F-4D97-AF65-F5344CB8AC3E}">
        <p14:creationId xmlns:p14="http://schemas.microsoft.com/office/powerpoint/2010/main" val="352194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9FBABE-9773-40E8-B024-1AB6779DB514}"/>
              </a:ext>
            </a:extLst>
          </p:cNvPr>
          <p:cNvSpPr>
            <a:spLocks noGrp="1"/>
          </p:cNvSpPr>
          <p:nvPr>
            <p:ph idx="1"/>
          </p:nvPr>
        </p:nvSpPr>
        <p:spPr/>
        <p:txBody>
          <a:bodyPr/>
          <a:lstStyle/>
          <a:p>
            <a:pPr marL="0" indent="0">
              <a:buNone/>
            </a:pPr>
            <a:r>
              <a:rPr lang="de-DE" dirty="0"/>
              <a:t>Auswirkungen der MD-Prüfungen auf Pflegeerlöse: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graphicFrame>
        <p:nvGraphicFramePr>
          <p:cNvPr id="7" name="Tabelle 6">
            <a:extLst>
              <a:ext uri="{FF2B5EF4-FFF2-40B4-BE49-F238E27FC236}">
                <a16:creationId xmlns:a16="http://schemas.microsoft.com/office/drawing/2014/main" id="{6143E8E6-5C78-4B23-BDAC-0757EEE3339B}"/>
              </a:ext>
            </a:extLst>
          </p:cNvPr>
          <p:cNvGraphicFramePr>
            <a:graphicFrameLocks noGrp="1"/>
          </p:cNvGraphicFramePr>
          <p:nvPr>
            <p:extLst>
              <p:ext uri="{D42A27DB-BD31-4B8C-83A1-F6EECF244321}">
                <p14:modId xmlns:p14="http://schemas.microsoft.com/office/powerpoint/2010/main" val="3985655845"/>
              </p:ext>
            </p:extLst>
          </p:nvPr>
        </p:nvGraphicFramePr>
        <p:xfrm>
          <a:off x="983432" y="2060848"/>
          <a:ext cx="8128001" cy="4267200"/>
        </p:xfrm>
        <a:graphic>
          <a:graphicData uri="http://schemas.openxmlformats.org/drawingml/2006/table">
            <a:tbl>
              <a:tblPr firstRow="1" bandRow="1">
                <a:tableStyleId>{5940675A-B579-460E-94D1-54222C63F5DA}</a:tableStyleId>
              </a:tblPr>
              <a:tblGrid>
                <a:gridCol w="1512168">
                  <a:extLst>
                    <a:ext uri="{9D8B030D-6E8A-4147-A177-3AD203B41FA5}">
                      <a16:colId xmlns:a16="http://schemas.microsoft.com/office/drawing/2014/main" val="1164108351"/>
                    </a:ext>
                  </a:extLst>
                </a:gridCol>
                <a:gridCol w="945119">
                  <a:extLst>
                    <a:ext uri="{9D8B030D-6E8A-4147-A177-3AD203B41FA5}">
                      <a16:colId xmlns:a16="http://schemas.microsoft.com/office/drawing/2014/main" val="3940401029"/>
                    </a:ext>
                  </a:extLst>
                </a:gridCol>
                <a:gridCol w="945119">
                  <a:extLst>
                    <a:ext uri="{9D8B030D-6E8A-4147-A177-3AD203B41FA5}">
                      <a16:colId xmlns:a16="http://schemas.microsoft.com/office/drawing/2014/main" val="1051787001"/>
                    </a:ext>
                  </a:extLst>
                </a:gridCol>
                <a:gridCol w="945119">
                  <a:extLst>
                    <a:ext uri="{9D8B030D-6E8A-4147-A177-3AD203B41FA5}">
                      <a16:colId xmlns:a16="http://schemas.microsoft.com/office/drawing/2014/main" val="1964505451"/>
                    </a:ext>
                  </a:extLst>
                </a:gridCol>
                <a:gridCol w="945119">
                  <a:extLst>
                    <a:ext uri="{9D8B030D-6E8A-4147-A177-3AD203B41FA5}">
                      <a16:colId xmlns:a16="http://schemas.microsoft.com/office/drawing/2014/main" val="2677989465"/>
                    </a:ext>
                  </a:extLst>
                </a:gridCol>
                <a:gridCol w="945119">
                  <a:extLst>
                    <a:ext uri="{9D8B030D-6E8A-4147-A177-3AD203B41FA5}">
                      <a16:colId xmlns:a16="http://schemas.microsoft.com/office/drawing/2014/main" val="1116884493"/>
                    </a:ext>
                  </a:extLst>
                </a:gridCol>
                <a:gridCol w="945119">
                  <a:extLst>
                    <a:ext uri="{9D8B030D-6E8A-4147-A177-3AD203B41FA5}">
                      <a16:colId xmlns:a16="http://schemas.microsoft.com/office/drawing/2014/main" val="461351284"/>
                    </a:ext>
                  </a:extLst>
                </a:gridCol>
                <a:gridCol w="945119">
                  <a:extLst>
                    <a:ext uri="{9D8B030D-6E8A-4147-A177-3AD203B41FA5}">
                      <a16:colId xmlns:a16="http://schemas.microsoft.com/office/drawing/2014/main" val="2912464275"/>
                    </a:ext>
                  </a:extLst>
                </a:gridCol>
              </a:tblGrid>
              <a:tr h="213151">
                <a:tc gridSpan="8">
                  <a:txBody>
                    <a:bodyPr/>
                    <a:lstStyle/>
                    <a:p>
                      <a:r>
                        <a:rPr lang="de-DE" sz="1400" dirty="0"/>
                        <a:t>Ursprüngliche Abrechnung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310976545"/>
                  </a:ext>
                </a:extLst>
              </a:tr>
              <a:tr h="198104">
                <a:tc>
                  <a:txBody>
                    <a:bodyPr/>
                    <a:lstStyle/>
                    <a:p>
                      <a:r>
                        <a:rPr lang="de-DE" sz="1200" dirty="0"/>
                        <a:t>DRG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245214413"/>
                  </a:ext>
                </a:extLst>
              </a:tr>
              <a:tr h="198104">
                <a:tc>
                  <a:txBody>
                    <a:bodyPr/>
                    <a:lstStyle/>
                    <a:p>
                      <a:r>
                        <a:rPr lang="de-DE" sz="1200" dirty="0"/>
                        <a:t>Pflegeentgelt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7364629"/>
                  </a:ext>
                </a:extLst>
              </a:tr>
              <a:tr h="138673">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699369"/>
                  </a:ext>
                </a:extLst>
              </a:tr>
              <a:tr h="198104">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MD-Prüfung: VWD-Änderung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noFill/>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noFill/>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endParaRPr lang="de-DE" sz="1600" dirty="0"/>
                    </a:p>
                  </a:txBody>
                  <a:tcPr/>
                </a:tc>
                <a:extLst>
                  <a:ext uri="{0D108BD9-81ED-4DB2-BD59-A6C34878D82A}">
                    <a16:rowId xmlns:a16="http://schemas.microsoft.com/office/drawing/2014/main" val="2033441453"/>
                  </a:ext>
                </a:extLst>
              </a:tr>
              <a:tr h="198104">
                <a:tc>
                  <a:txBody>
                    <a:bodyPr/>
                    <a:lstStyle/>
                    <a:p>
                      <a:r>
                        <a:rPr lang="de-DE" sz="1200" dirty="0"/>
                        <a:t>DRG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3304228"/>
                  </a:ext>
                </a:extLst>
              </a:tr>
              <a:tr h="198104">
                <a:tc>
                  <a:txBody>
                    <a:bodyPr/>
                    <a:lstStyle/>
                    <a:p>
                      <a:r>
                        <a:rPr lang="de-DE" sz="1200" dirty="0"/>
                        <a:t>Pflegeentgelt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7786362"/>
                  </a:ext>
                </a:extLst>
              </a:tr>
              <a:tr h="138673">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8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525126"/>
                  </a:ext>
                </a:extLst>
              </a:tr>
              <a:tr h="198104">
                <a:tc gridSpan="8">
                  <a:txBody>
                    <a:bodyPr/>
                    <a:lstStyle/>
                    <a:p>
                      <a:r>
                        <a:rPr lang="de-DE" sz="1400" dirty="0"/>
                        <a:t>MD-Prüfung: Primäre Fehlbelegung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noFill/>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noFill/>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pPr marL="0" algn="l" defTabSz="914400" rtl="0" eaLnBrk="1" latinLnBrk="0" hangingPunct="1"/>
                      <a:endParaRPr lang="de-DE" sz="1600" kern="1200" dirty="0">
                        <a:solidFill>
                          <a:schemeClr val="tx1"/>
                        </a:solidFill>
                        <a:latin typeface="+mn-lt"/>
                        <a:ea typeface="+mn-ea"/>
                        <a:cs typeface="+mn-cs"/>
                      </a:endParaRPr>
                    </a:p>
                  </a:txBody>
                  <a:tcPr/>
                </a:tc>
                <a:tc hMerge="1">
                  <a:txBody>
                    <a:bodyPr/>
                    <a:lstStyle/>
                    <a:p>
                      <a:endParaRPr lang="de-DE" sz="1600" dirty="0"/>
                    </a:p>
                  </a:txBody>
                  <a:tcPr/>
                </a:tc>
                <a:extLst>
                  <a:ext uri="{0D108BD9-81ED-4DB2-BD59-A6C34878D82A}">
                    <a16:rowId xmlns:a16="http://schemas.microsoft.com/office/drawing/2014/main" val="2414522317"/>
                  </a:ext>
                </a:extLst>
              </a:tr>
              <a:tr h="198104">
                <a:tc>
                  <a:txBody>
                    <a:bodyPr/>
                    <a:lstStyle/>
                    <a:p>
                      <a:r>
                        <a:rPr lang="de-DE" sz="1200" dirty="0"/>
                        <a:t>DRG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7">
                  <a:txBody>
                    <a:bodyPr/>
                    <a:lstStyle/>
                    <a:p>
                      <a:pPr marL="0" algn="l" defTabSz="914400" rtl="0" eaLnBrk="1" latinLnBrk="0" hangingPunct="1"/>
                      <a:r>
                        <a:rPr lang="de-DE" sz="1200" kern="1200" dirty="0">
                          <a:solidFill>
                            <a:srgbClr val="0070C0"/>
                          </a:solidFill>
                          <a:latin typeface="+mn-lt"/>
                          <a:ea typeface="+mn-ea"/>
                          <a:cs typeface="+mn-cs"/>
                        </a:rPr>
                        <a:t>Ambulant/vorstationär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5856566"/>
                  </a:ext>
                </a:extLst>
              </a:tr>
              <a:tr h="198104">
                <a:tc>
                  <a:txBody>
                    <a:bodyPr/>
                    <a:lstStyle/>
                    <a:p>
                      <a:r>
                        <a:rPr lang="de-DE" sz="1200" dirty="0"/>
                        <a:t>Pflegeentgelt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de-DE" sz="1200" kern="1200" dirty="0">
                          <a:solidFill>
                            <a:srgbClr val="92D050"/>
                          </a:solidFill>
                          <a:latin typeface="+mn-lt"/>
                          <a:ea typeface="+mn-ea"/>
                          <a:cs typeface="+mn-cs"/>
                        </a:rPr>
                        <a:t>entfällt</a:t>
                      </a:r>
                      <a:endParaRPr lang="de-DE" sz="1400" kern="1200" dirty="0">
                        <a:solidFill>
                          <a:srgbClr val="92D05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7841045"/>
                  </a:ext>
                </a:extLst>
              </a:tr>
              <a:tr h="198104">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5001348"/>
                  </a:ext>
                </a:extLst>
              </a:tr>
              <a:tr h="198104">
                <a:tc gridSpan="8">
                  <a:txBody>
                    <a:bodyPr/>
                    <a:lstStyle/>
                    <a:p>
                      <a:r>
                        <a:rPr lang="de-DE" sz="1400" dirty="0"/>
                        <a:t>MD-Prüfung: DRG-Änderung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9851013"/>
                  </a:ext>
                </a:extLst>
              </a:tr>
              <a:tr h="198104">
                <a:tc>
                  <a:txBody>
                    <a:bodyPr/>
                    <a:lstStyle/>
                    <a:p>
                      <a:r>
                        <a:rPr lang="de-DE" sz="1200" dirty="0"/>
                        <a:t>DRG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gridSpan="2">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0070C0"/>
                        </a:gs>
                        <a:gs pos="100000">
                          <a:schemeClr val="bg1"/>
                        </a:gs>
                      </a:gsLst>
                      <a:lin ang="0" scaled="1"/>
                    </a:gradFill>
                  </a:tcPr>
                </a:tc>
                <a:tc hMerge="1">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8736724"/>
                  </a:ext>
                </a:extLst>
              </a:tr>
              <a:tr h="198104">
                <a:tc>
                  <a:txBody>
                    <a:bodyPr/>
                    <a:lstStyle/>
                    <a:p>
                      <a:r>
                        <a:rPr lang="de-DE" sz="1200" dirty="0"/>
                        <a:t>Pflegeentgelt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gridSpan="2">
                  <a:txBody>
                    <a:bodyPr/>
                    <a:lstStyle/>
                    <a:p>
                      <a:pPr marL="0" algn="ctr"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rgbClr val="9BDA10"/>
                        </a:gs>
                        <a:gs pos="100000">
                          <a:schemeClr val="bg1"/>
                        </a:gs>
                      </a:gsLst>
                      <a:lin ang="0" scaled="1"/>
                      <a:tileRect/>
                    </a:gradFill>
                  </a:tcPr>
                </a:tc>
                <a:tc hMerge="1">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DA10"/>
                    </a:solidFill>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de-DE"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6878932"/>
                  </a:ext>
                </a:extLst>
              </a:tr>
            </a:tbl>
          </a:graphicData>
        </a:graphic>
      </p:graphicFrame>
    </p:spTree>
    <p:extLst>
      <p:ext uri="{BB962C8B-B14F-4D97-AF65-F5344CB8AC3E}">
        <p14:creationId xmlns:p14="http://schemas.microsoft.com/office/powerpoint/2010/main" val="201466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r>
              <a:rPr lang="de-DE" dirty="0"/>
              <a:t>Verbot von prüfungsbeschränkenden Pauschalvereinbarungen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Verminderung der Prüfquote</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839986"/>
            <a:ext cx="10972800" cy="1636657"/>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SGB V</a:t>
            </a:r>
          </a:p>
          <a:p>
            <a:pPr marL="342900" lvl="2" indent="-342900">
              <a:lnSpc>
                <a:spcPct val="110000"/>
              </a:lnSpc>
              <a:spcBef>
                <a:spcPts val="600"/>
              </a:spcBef>
              <a:buAutoNum type="arabicParenBoth" startAt="7"/>
            </a:pPr>
            <a:r>
              <a:rPr lang="de-DE" sz="1400" i="1" dirty="0"/>
              <a:t>Vereinbarungen zwischen Krankenkassen und Krankenhäusern über pauschale Abschläge auf die Abrechnung geltender Entgelte für Krankenhausleistungen zur Abbedingung der Prüfung der Wirtschaftlichkeit erbrachter Krankenhausleistungen oder der Rechtmäßigkeit der Krankenhausabrechnung sind nicht zulässig. </a:t>
            </a:r>
          </a:p>
          <a:p>
            <a:pPr marL="360363" lvl="2">
              <a:lnSpc>
                <a:spcPct val="110000"/>
              </a:lnSpc>
              <a:spcBef>
                <a:spcPts val="600"/>
              </a:spcBef>
            </a:pPr>
            <a:r>
              <a:rPr lang="de-DE" sz="1400" i="1" dirty="0"/>
              <a:t>Vereinbarungen auf Grundlage von § 17c Absatz 2 Satz 1 und 2 Nummer 3 und 7 sowie Absatz 2b des Krankenhausfinanzierungsgesetzes bleiben unberührt.</a:t>
            </a:r>
          </a:p>
        </p:txBody>
      </p:sp>
    </p:spTree>
    <p:extLst>
      <p:ext uri="{BB962C8B-B14F-4D97-AF65-F5344CB8AC3E}">
        <p14:creationId xmlns:p14="http://schemas.microsoft.com/office/powerpoint/2010/main" val="13056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73</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Fallabschließende Prüfung</a:t>
            </a:r>
          </a:p>
          <a:p>
            <a:pPr marL="179388" indent="-179388">
              <a:spcBef>
                <a:spcPts val="300"/>
              </a:spcBef>
              <a:buBlip>
                <a:blip r:embed="rId2"/>
              </a:buBlip>
            </a:pPr>
            <a:r>
              <a:rPr lang="de-DE" sz="1400" dirty="0">
                <a:solidFill>
                  <a:srgbClr val="000000"/>
                </a:solidFill>
              </a:rPr>
              <a:t>Verbot der Nachprüfung</a:t>
            </a:r>
          </a:p>
          <a:p>
            <a:pPr marL="179388" indent="-179388">
              <a:spcBef>
                <a:spcPts val="300"/>
              </a:spcBef>
              <a:buBlip>
                <a:blip r:embed="rId2"/>
              </a:buBlip>
            </a:pPr>
            <a:r>
              <a:rPr lang="de-DE" sz="1400" dirty="0">
                <a:solidFill>
                  <a:srgbClr val="000000"/>
                </a:solidFill>
              </a:rPr>
              <a:t>Aufrechnungsverbot</a:t>
            </a:r>
          </a:p>
          <a:p>
            <a:pPr marL="179388" indent="-179388">
              <a:spcBef>
                <a:spcPts val="300"/>
              </a:spcBef>
              <a:buBlip>
                <a:blip r:embed="rId2"/>
              </a:buBlip>
            </a:pPr>
            <a:r>
              <a:rPr lang="de-DE" sz="1400" dirty="0">
                <a:solidFill>
                  <a:srgbClr val="000000"/>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Verfahrensordnung für DIMDI</a:t>
            </a:r>
          </a:p>
          <a:p>
            <a:pPr marL="179388"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2" name="Rechteck 21">
            <a:extLst>
              <a:ext uri="{FF2B5EF4-FFF2-40B4-BE49-F238E27FC236}">
                <a16:creationId xmlns:a16="http://schemas.microsoft.com/office/drawing/2014/main" id="{F724BEBA-0E79-4099-9702-1A3470F763D6}"/>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5" name="Rechteck 24">
            <a:extLst>
              <a:ext uri="{FF2B5EF4-FFF2-40B4-BE49-F238E27FC236}">
                <a16:creationId xmlns:a16="http://schemas.microsoft.com/office/drawing/2014/main" id="{758743CB-7A67-489A-8520-16CA84C0D2C6}"/>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132320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Definition</a:t>
            </a: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Sicherung des Prüfergebnisses</a:t>
            </a:r>
          </a:p>
        </p:txBody>
      </p:sp>
      <p:sp>
        <p:nvSpPr>
          <p:cNvPr id="7" name="Rechteck 6">
            <a:extLst>
              <a:ext uri="{FF2B5EF4-FFF2-40B4-BE49-F238E27FC236}">
                <a16:creationId xmlns:a16="http://schemas.microsoft.com/office/drawing/2014/main" id="{68DC1A8F-E074-4760-8C8D-85B8E66F76F7}"/>
              </a:ext>
            </a:extLst>
          </p:cNvPr>
          <p:cNvSpPr/>
          <p:nvPr/>
        </p:nvSpPr>
        <p:spPr>
          <a:xfrm>
            <a:off x="695400" y="1942623"/>
            <a:ext cx="10887000" cy="273849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275c Abs. 1 SGB V</a:t>
            </a:r>
          </a:p>
          <a:p>
            <a:pPr marL="266700" lvl="2" indent="-266700">
              <a:lnSpc>
                <a:spcPct val="110000"/>
              </a:lnSpc>
              <a:spcBef>
                <a:spcPts val="600"/>
              </a:spcBef>
              <a:buAutoNum type="arabicParenBoth"/>
            </a:pPr>
            <a:r>
              <a:rPr lang="de-DE" sz="1400" i="1" dirty="0"/>
              <a:t>Bei Krankenhausbehandlung nach § 39 ist eine Prüfung der Rechnung des Krankenhauses spätestens vier Monate nach deren Eingang bei der Krankenkasse einzuleiten und durch den Medizinischen Dienst dem Krankenhaus anzuzeigen. </a:t>
            </a:r>
          </a:p>
          <a:p>
            <a:pPr marL="266700" lvl="2">
              <a:lnSpc>
                <a:spcPct val="110000"/>
              </a:lnSpc>
              <a:spcBef>
                <a:spcPts val="600"/>
              </a:spcBef>
            </a:pPr>
            <a:r>
              <a:rPr lang="de-DE" sz="1400" i="1" dirty="0"/>
              <a:t>Falls die Prüfung nicht zu einer Minderung des Abrechnungsbetrages führt, hat die Krankenkasse dem Krankenhaus eine Aufwandspauschale in Höhe von 300 Euro zu entrichten. </a:t>
            </a:r>
          </a:p>
          <a:p>
            <a:pPr marL="266700" lvl="2">
              <a:lnSpc>
                <a:spcPct val="110000"/>
              </a:lnSpc>
              <a:spcBef>
                <a:spcPts val="600"/>
              </a:spcBef>
            </a:pPr>
            <a:r>
              <a:rPr lang="de-DE" sz="1400" i="1" dirty="0"/>
              <a:t>Als Prüfung nach Satz 1 ist jede Prüfung der Abrechnung eines Krankenhauses anzusehen, mit der die Krankenkasse den Medizinischen Dienst zum Zwecke der Erstellung einer gutachtlichen Stellungnahme nach § 275 Absatz 1 Nummer 1 beauftragt und die eine Datenerhebung durch den Medizinischen Dienst beim Krankenhaus erfordert. </a:t>
            </a:r>
          </a:p>
          <a:p>
            <a:pPr marL="266700" lvl="2">
              <a:lnSpc>
                <a:spcPct val="110000"/>
              </a:lnSpc>
              <a:spcBef>
                <a:spcPts val="600"/>
              </a:spcBef>
            </a:pPr>
            <a:r>
              <a:rPr lang="de-DE" sz="1400" i="1" dirty="0"/>
              <a:t>Die Prüfungen nach Satz 1 sind, soweit in den Richtlinien nach § 283 Absatz 2 Satz 1 Nummer 1 und 2 nichts Abweichendes bestimmt ist, bei dem Medizinischen Dienst einzuleiten, der örtlich für das zu prüfende Krankenhaus zuständig ist.</a:t>
            </a:r>
            <a:endParaRPr lang="de-DE" sz="1400" b="1" i="1" dirty="0"/>
          </a:p>
        </p:txBody>
      </p:sp>
      <p:sp>
        <p:nvSpPr>
          <p:cNvPr id="8" name="Rechteck 7">
            <a:extLst>
              <a:ext uri="{FF2B5EF4-FFF2-40B4-BE49-F238E27FC236}">
                <a16:creationId xmlns:a16="http://schemas.microsoft.com/office/drawing/2014/main" id="{16765209-46D4-4CCA-B174-B2090941696F}"/>
              </a:ext>
            </a:extLst>
          </p:cNvPr>
          <p:cNvSpPr/>
          <p:nvPr/>
        </p:nvSpPr>
        <p:spPr>
          <a:xfrm>
            <a:off x="695400" y="4794495"/>
            <a:ext cx="10887000" cy="1559713"/>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Der bisherige Wortlaut wird angepasst und um eine Regelung ergänzt, nach der die Krankenkasse an das Ergebnis der Prüfung durch den MD gebunden ist. Derzeit entscheidet die Krankenkasse nach Abschluss einer Prüfung durch den MD, welche Folgerungen sie aus dem Prüfergebnis zieht. Es steht der Krankenkasse insofern frei, auch über das Prüfergebnis des MD hinausgehende Ansprüche gegen das Krankenhaus geltend zu machen. Dem Anliegen, die Rolle des MD zu stärken, wird dies nicht gerecht. Aus diesem Grunde wird vorgesehen, dass die Krankenkasse künftig an das Ergebnis der Prüfung durch den MD gebunden ist. </a:t>
            </a:r>
          </a:p>
        </p:txBody>
      </p:sp>
    </p:spTree>
    <p:extLst>
      <p:ext uri="{BB962C8B-B14F-4D97-AF65-F5344CB8AC3E}">
        <p14:creationId xmlns:p14="http://schemas.microsoft.com/office/powerpoint/2010/main" val="71215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a:spcBef>
                <a:spcPts val="300"/>
              </a:spcBef>
            </a:pPr>
            <a:r>
              <a:rPr lang="de-DE" dirty="0">
                <a:solidFill>
                  <a:srgbClr val="000000"/>
                </a:solidFill>
              </a:rPr>
              <a:t>Verbot von Rechnungsänderungen, Verbot der Nachprüfung</a:t>
            </a:r>
          </a:p>
          <a:p>
            <a:pPr>
              <a:spcBef>
                <a:spcPts val="300"/>
              </a:spcBef>
            </a:pPr>
            <a:r>
              <a:rPr lang="de-DE" dirty="0">
                <a:solidFill>
                  <a:srgbClr val="000000"/>
                </a:solidFill>
              </a:rPr>
              <a:t>Ausnahmen über </a:t>
            </a:r>
            <a:r>
              <a:rPr lang="de-DE" dirty="0" err="1">
                <a:solidFill>
                  <a:srgbClr val="000000"/>
                </a:solidFill>
              </a:rPr>
              <a:t>PrüfVV</a:t>
            </a:r>
            <a:r>
              <a:rPr lang="de-DE" dirty="0">
                <a:solidFill>
                  <a:srgbClr val="000000"/>
                </a:solidFill>
              </a:rPr>
              <a:t> möglich</a:t>
            </a: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Sicherung des Prüfergebnisses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204864"/>
            <a:ext cx="10972800" cy="171360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2a KHG</a:t>
            </a:r>
          </a:p>
          <a:p>
            <a:pPr marL="358775" lvl="2" indent="-358775">
              <a:lnSpc>
                <a:spcPct val="110000"/>
              </a:lnSpc>
              <a:spcBef>
                <a:spcPts val="600"/>
              </a:spcBef>
            </a:pPr>
            <a:r>
              <a:rPr lang="de-DE" sz="1400" i="1" dirty="0"/>
              <a:t>(2a) 	</a:t>
            </a:r>
            <a:r>
              <a:rPr lang="de-DE" sz="1400" i="1" baseline="30000" dirty="0"/>
              <a:t>1</a:t>
            </a:r>
            <a:r>
              <a:rPr lang="de-DE" sz="1400" i="1" dirty="0"/>
              <a:t>Nach Übermittlung der Abrechnung an die Krankenkasse ist eine Korrektur dieser Abrechnung durch das Krankenhaus ausgeschlossen, es sei denn, dass die Korrektur zur Umsetzung eines Prüfergebnisses des Medizinischen Dienstes oder eines rechtskräftigen Urteils erforderlich ist.</a:t>
            </a:r>
          </a:p>
          <a:p>
            <a:pPr marL="358775" lvl="2">
              <a:lnSpc>
                <a:spcPct val="110000"/>
              </a:lnSpc>
              <a:spcBef>
                <a:spcPts val="600"/>
              </a:spcBef>
            </a:pPr>
            <a:r>
              <a:rPr lang="de-DE" sz="1400" i="1" baseline="30000" dirty="0"/>
              <a:t>2</a:t>
            </a:r>
            <a:r>
              <a:rPr lang="de-DE" sz="1400" i="1" dirty="0"/>
              <a:t>Nach Abschluss einer Prüfung nach § 275 Absatz 1 Nummer 1 des Fünften Buches Sozialgesetzbuch erfolgen keine weiteren Prüfungen der Krankenhausabrechnung durch die Krankenkasse oder den Medizinischen Dienst. </a:t>
            </a:r>
          </a:p>
          <a:p>
            <a:pPr marL="358775" lvl="2">
              <a:lnSpc>
                <a:spcPct val="110000"/>
              </a:lnSpc>
              <a:spcBef>
                <a:spcPts val="600"/>
              </a:spcBef>
            </a:pPr>
            <a:r>
              <a:rPr lang="de-DE" sz="1400" i="1" baseline="30000" dirty="0"/>
              <a:t>3</a:t>
            </a:r>
            <a:r>
              <a:rPr lang="de-DE" sz="1400" i="1" dirty="0"/>
              <a:t>In der Vereinbarung nach Absatz 2 Satz 1 </a:t>
            </a:r>
            <a:r>
              <a:rPr lang="de-DE" sz="1400" dirty="0"/>
              <a:t>[</a:t>
            </a:r>
            <a:r>
              <a:rPr lang="de-DE" sz="1400" dirty="0" err="1"/>
              <a:t>PrüfVV</a:t>
            </a:r>
            <a:r>
              <a:rPr lang="de-DE" sz="1400" dirty="0"/>
              <a:t>]</a:t>
            </a:r>
            <a:r>
              <a:rPr lang="de-DE" sz="1400" i="1" dirty="0"/>
              <a:t> können von den Sätzen 1 und 2 abweichende Regelungen vorgesehen werden. </a:t>
            </a:r>
          </a:p>
        </p:txBody>
      </p:sp>
      <p:sp>
        <p:nvSpPr>
          <p:cNvPr id="8" name="Rechteck 7">
            <a:extLst>
              <a:ext uri="{FF2B5EF4-FFF2-40B4-BE49-F238E27FC236}">
                <a16:creationId xmlns:a16="http://schemas.microsoft.com/office/drawing/2014/main" id="{16765209-46D4-4CCA-B174-B2090941696F}"/>
              </a:ext>
            </a:extLst>
          </p:cNvPr>
          <p:cNvSpPr/>
          <p:nvPr/>
        </p:nvSpPr>
        <p:spPr>
          <a:xfrm>
            <a:off x="609600" y="4046572"/>
            <a:ext cx="10972800" cy="2507665"/>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Bisher haben Krankenhäuser nach Rechnungsstellung, während einer Prüfung durch den MD sowie teilweise noch nach Einleitung eines Gerichtsverfahrens ihre Rechnung, zum Teil mehrfach, korrigiert. Dies erschwert eine effiziente und zügige Durchführung der Prüfverfahren und der Verfahren vor dem Sozialgericht. Zur Erleichterung und Beschleunigung dieser Verfahren werden Korrekturen von Krankenhausrechnungen durch Absatz 2a grundsätzlich ausgeschlossen. Sofern die Prüfung durch den MD ergibt, dass die Rechnung des Krankenhauses zu niedrig oder überhöht war, kann das Krankenhaus die Rechnung jedoch korrigieren. Dies dient der Umsetzung des Prüfergebnisses des MD, das andernfalls unberücksichtigt bleiben müsste. Gleiches gilt, wenn ein rechtskräftiges Urteil eine Korrektur der Abrechnung erforderlich macht. Darüber hinaus werden nach Abschluss einer Prüfung weitere anschließende Prüfungen durch die Krankenkassen oder den MD ausgeschlossen. In der Vereinbarung nach Absatz 2 können die Vertragsparteien abweichende Regelungen im Hinblick auf die Zulässigkeit von Rechnungskorrekturen sowie die Durchführung weiterer Prüfungen der Krankenhausabrechnung treffen. </a:t>
            </a:r>
          </a:p>
        </p:txBody>
      </p:sp>
    </p:spTree>
    <p:extLst>
      <p:ext uri="{BB962C8B-B14F-4D97-AF65-F5344CB8AC3E}">
        <p14:creationId xmlns:p14="http://schemas.microsoft.com/office/powerpoint/2010/main" val="200425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Aufrechnungsverbot</a:t>
            </a: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Sicherung des Prüfergebnisses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094049"/>
            <a:ext cx="10972800" cy="171360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109 Abs. 6 SGB V</a:t>
            </a:r>
          </a:p>
          <a:p>
            <a:pPr marL="266700" lvl="2" indent="-266700">
              <a:lnSpc>
                <a:spcPct val="110000"/>
              </a:lnSpc>
              <a:spcBef>
                <a:spcPts val="600"/>
              </a:spcBef>
              <a:buAutoNum type="arabicParenBoth" startAt="6"/>
            </a:pPr>
            <a:r>
              <a:rPr lang="de-DE" sz="1400" i="1" baseline="30000" dirty="0"/>
              <a:t>1</a:t>
            </a:r>
            <a:r>
              <a:rPr lang="de-DE" sz="1400" i="1" dirty="0"/>
              <a:t>Gegen Forderungen von Krankenhäusern, die aufgrund der Versorgung von ab dem 1. Januar 2020 aufgenommenen Patientinnen und Patienten entstanden sind, können Krankenkassen nicht mit Ansprüchen auf Rückforderung geleisteter Vergütungen aufrechnen. </a:t>
            </a:r>
          </a:p>
          <a:p>
            <a:pPr marL="266700" lvl="2">
              <a:lnSpc>
                <a:spcPct val="110000"/>
              </a:lnSpc>
              <a:spcBef>
                <a:spcPts val="600"/>
              </a:spcBef>
            </a:pPr>
            <a:r>
              <a:rPr lang="de-DE" sz="1400" i="1" baseline="30000" dirty="0"/>
              <a:t>2</a:t>
            </a:r>
            <a:r>
              <a:rPr lang="de-DE" sz="1400" i="1" dirty="0"/>
              <a:t>Die Aufrechnung ist abweichend von Satz 1 möglich, wenn die Forderung der Krankenkasse vom Krankenhaus nicht bestritten wird oder rechtskräftig festgestellt wurde. </a:t>
            </a:r>
          </a:p>
          <a:p>
            <a:pPr marL="266700" lvl="2">
              <a:lnSpc>
                <a:spcPct val="110000"/>
              </a:lnSpc>
              <a:spcBef>
                <a:spcPts val="600"/>
              </a:spcBef>
            </a:pPr>
            <a:r>
              <a:rPr lang="de-DE" sz="1400" i="1" baseline="30000" dirty="0"/>
              <a:t>3</a:t>
            </a:r>
            <a:r>
              <a:rPr lang="de-DE" sz="1400" i="1" dirty="0"/>
              <a:t>In der Vereinbarung nach § 17c Absatz 2 Satz 1 des Krankenhausfinanzierungsgesetzes können abweichende Regelungen vorgesehen werden.</a:t>
            </a:r>
            <a:endParaRPr lang="de-DE" sz="1400" b="1" i="1" dirty="0"/>
          </a:p>
        </p:txBody>
      </p:sp>
      <p:sp>
        <p:nvSpPr>
          <p:cNvPr id="8" name="Rechteck 7">
            <a:extLst>
              <a:ext uri="{FF2B5EF4-FFF2-40B4-BE49-F238E27FC236}">
                <a16:creationId xmlns:a16="http://schemas.microsoft.com/office/drawing/2014/main" id="{16765209-46D4-4CCA-B174-B2090941696F}"/>
              </a:ext>
            </a:extLst>
          </p:cNvPr>
          <p:cNvSpPr/>
          <p:nvPr/>
        </p:nvSpPr>
        <p:spPr>
          <a:xfrm>
            <a:off x="626124" y="3894627"/>
            <a:ext cx="10972800" cy="2270677"/>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In der Vergangenheit haben Krankenkassen Rückforderungsansprüche gegen Krankenhäuser wegen überzahlter Vergütungen in der Regel nicht durch Klage vor dem Sozialgericht geltend gemacht, sondern mit Rückforderungsansprüchen gegen unbestrittene Forderungen des Krankenhauses auf Vergütung erbrachter Leistungen aufgerechnet. Dies hat zu erheblichen Liquiditätsengpässen auf Seiten der Krankenhäuser geführt, da mit Erklärung der Aufrechnung die Krankenkassen die Möglichkeit haben, ihre Forderungen sofort zu befriedigen, während gleichzeitig die Vergütungsforderung des Krankenhauses erlischt. Durch die Aufrechnung wird außerdem das Prozessrisiko, Vergütungsansprüche im Wege der Klage durchsetzen zu müssen, auf die Krankenhäuser verlagert, da das Krankenhaus die Krankenkasse auf Zahlung der ungeschmälerten Vergütung verklagen muss, wenn es das Bestehen eines Rückforderungsanspruchs bestreitet. Um diese negativen Folgen von Aufrechnungen zu begrenzen, wird die Möglichkeit der Krankenkassen, mit Rückforderungsansprüchen gegen Vergütungsansprüche der Krankenhäuser aufzurechnen, ausgeschlossen. </a:t>
            </a:r>
          </a:p>
        </p:txBody>
      </p:sp>
    </p:spTree>
    <p:extLst>
      <p:ext uri="{BB962C8B-B14F-4D97-AF65-F5344CB8AC3E}">
        <p14:creationId xmlns:p14="http://schemas.microsoft.com/office/powerpoint/2010/main" val="52792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Verpflichtender Falldialog vor Klageerhebung</a:t>
            </a: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Sicherung des Prüfergebnisses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094107"/>
            <a:ext cx="10972800" cy="3212473"/>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2b KHG</a:t>
            </a:r>
          </a:p>
          <a:p>
            <a:pPr marL="357188" lvl="2" indent="-357188">
              <a:lnSpc>
                <a:spcPct val="110000"/>
              </a:lnSpc>
              <a:spcBef>
                <a:spcPts val="600"/>
              </a:spcBef>
            </a:pPr>
            <a:r>
              <a:rPr lang="de-DE" sz="1400" i="1" dirty="0"/>
              <a:t>(2b) 	</a:t>
            </a:r>
            <a:r>
              <a:rPr lang="de-DE" sz="1400" i="1" baseline="30000" dirty="0"/>
              <a:t>1</a:t>
            </a:r>
            <a:r>
              <a:rPr lang="de-DE" sz="1400" i="1" dirty="0"/>
              <a:t>Eine gerichtliche Überprüfung einer Krankenhausabrechnung findet nur statt, wenn vor der Klageerhebung die Rechtmäßigkeit der Abrechnung einzelfallbezogen zwischen Krankenkasse und Krankenhaus erörtert worden ist. </a:t>
            </a:r>
          </a:p>
          <a:p>
            <a:pPr marL="357188" lvl="2">
              <a:lnSpc>
                <a:spcPct val="110000"/>
              </a:lnSpc>
              <a:spcBef>
                <a:spcPts val="600"/>
              </a:spcBef>
            </a:pPr>
            <a:r>
              <a:rPr lang="de-DE" sz="1400" i="1" baseline="30000" dirty="0"/>
              <a:t>2</a:t>
            </a:r>
            <a:r>
              <a:rPr lang="de-DE" sz="1400" i="1" dirty="0"/>
              <a:t>Die Krankenkasse und das Krankenhaus können eine bestehende Ungewissheit über die Rechtmäßigkeit der Abrechnung durch Abschluss eines einzelfallbezogenen Vergleichsvertrags beseitigen. </a:t>
            </a:r>
          </a:p>
          <a:p>
            <a:pPr marL="357188" lvl="2">
              <a:lnSpc>
                <a:spcPct val="110000"/>
              </a:lnSpc>
              <a:spcBef>
                <a:spcPts val="600"/>
              </a:spcBef>
            </a:pPr>
            <a:r>
              <a:rPr lang="de-DE" sz="1400" i="1" baseline="30000" dirty="0"/>
              <a:t>3</a:t>
            </a:r>
            <a:r>
              <a:rPr lang="de-DE" sz="1400" i="1" dirty="0"/>
              <a:t>Einwendungen und Tatsachenvortrag in Bezug auf die Rechtmäßigkeit der Krankenhausabrechnung können im gerichtlichen Verfahren nicht geltend gemacht werden, wenn sie im Rahmen der Erörterung nach Satz 1 nicht oder nicht innerhalb der in der Verfahrensregelung nach Absatz 2 Satz 2 Nummer 8 vorgesehenen Frist, deren Lauf frühestens mit dem Inkrafttreten der Verfahrensregelung beginnt, schriftlich oder elektronisch gegenüber der anderen Partei geltend gemacht worden sind, und die nicht fristgemäße Geltendmachung auf von der Krankenkasse oder vom Krankenhaus zu vertretenden Gründen beruht. </a:t>
            </a:r>
          </a:p>
          <a:p>
            <a:pPr marL="357188" lvl="2">
              <a:lnSpc>
                <a:spcPct val="110000"/>
              </a:lnSpc>
              <a:spcBef>
                <a:spcPts val="600"/>
              </a:spcBef>
            </a:pPr>
            <a:r>
              <a:rPr lang="de-DE" sz="1400" i="1" baseline="30000" dirty="0"/>
              <a:t>4</a:t>
            </a:r>
            <a:r>
              <a:rPr lang="de-DE" sz="1400" i="1" dirty="0"/>
              <a:t>Die Krankenhäuser sind befugt, personen- und einrichtungsbezogene Daten für die Erörterung der Rechtmäßigkeit der Abrechnung im erforderlichen Umfang zu verarbeiten.</a:t>
            </a:r>
            <a:endParaRPr lang="de-DE" sz="1400" b="1" i="1" dirty="0"/>
          </a:p>
        </p:txBody>
      </p:sp>
    </p:spTree>
    <p:extLst>
      <p:ext uri="{BB962C8B-B14F-4D97-AF65-F5344CB8AC3E}">
        <p14:creationId xmlns:p14="http://schemas.microsoft.com/office/powerpoint/2010/main" val="31409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Verpflichtender Falldialog vor Klageerhebung</a:t>
            </a: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78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Sicherung des Prüfergebnisses</a:t>
            </a:r>
          </a:p>
        </p:txBody>
      </p:sp>
      <p:sp>
        <p:nvSpPr>
          <p:cNvPr id="8" name="Rechteck 7">
            <a:extLst>
              <a:ext uri="{FF2B5EF4-FFF2-40B4-BE49-F238E27FC236}">
                <a16:creationId xmlns:a16="http://schemas.microsoft.com/office/drawing/2014/main" id="{16765209-46D4-4CCA-B174-B2090941696F}"/>
              </a:ext>
            </a:extLst>
          </p:cNvPr>
          <p:cNvSpPr/>
          <p:nvPr/>
        </p:nvSpPr>
        <p:spPr>
          <a:xfrm>
            <a:off x="609600" y="2706671"/>
            <a:ext cx="10972800" cy="2507665"/>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Mit dem Ziel, die Sozialgerichte zu entlasten, wird durch Absatz 2b Satz 1 die Erhebung einer Klage auf gerichtliche Überprüfung der erfolgten Abrechnung jedoch künftig an die vorherige Durchführung einer einzelfallbezogenen Erörterung geknüpft und wird somit zur Zulässigkeitsvoraussetzung der Klage. Im Rahmen der einzelfallbezogenen Erörterung sollen alle Einwendungen gegen die Krankenhausabrechnung und gegen das Prüfergebnis des MD erörtert und nach Möglichkeit einvernehmlich erledigt werden. Im Rahmen der einzelfallbezogenen Erörterung haben die Krankenkassen und Krankenhäuser, wie auch bereits bislang, die Möglichkeit, ihre Auffassungsunterschiede über die Rechtmäßigkeit der Krankenhausabrechnung durch Abschluss eines Vergleichsvertrags zu bereinigen. Da die einzelfallbezogene Erörterung bereits vor Beauftragung des MD durch die Krankenkasse erfolgen kann, kann durch eine im Rahmen der Erörterung erzielte Einigung eine Beauftragung des MD entbehrlich werden. Im Anschluss an die MD-Prüfung kann durch eine Einigung über die Rechtmäßigkeit der Krankenhausabrechnung ein gerichtliches Streitverfahren vermieden werden. </a:t>
            </a:r>
          </a:p>
        </p:txBody>
      </p:sp>
    </p:spTree>
    <p:extLst>
      <p:ext uri="{BB962C8B-B14F-4D97-AF65-F5344CB8AC3E}">
        <p14:creationId xmlns:p14="http://schemas.microsoft.com/office/powerpoint/2010/main" val="145750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79</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Fallabschließende Prüfung</a:t>
            </a:r>
          </a:p>
          <a:p>
            <a:pPr marL="179388" lvl="1" indent="-179388">
              <a:spcBef>
                <a:spcPts val="300"/>
              </a:spcBef>
              <a:buBlip>
                <a:blip r:embed="rId2"/>
              </a:buBlip>
            </a:pPr>
            <a:r>
              <a:rPr lang="de-DE" sz="1400" dirty="0">
                <a:solidFill>
                  <a:srgbClr val="B2B2B2"/>
                </a:solidFill>
              </a:rPr>
              <a:t>Verbot der Nachprüfung</a:t>
            </a:r>
          </a:p>
          <a:p>
            <a:pPr marL="179388" lvl="1" indent="-179388">
              <a:spcBef>
                <a:spcPts val="300"/>
              </a:spcBef>
              <a:buBlip>
                <a:blip r:embed="rId2"/>
              </a:buBlip>
            </a:pPr>
            <a:r>
              <a:rPr lang="de-DE" sz="1400" dirty="0">
                <a:solidFill>
                  <a:srgbClr val="B2B2B2"/>
                </a:solidFill>
              </a:rPr>
              <a:t>Verpflichtende Umsetzung</a:t>
            </a:r>
          </a:p>
          <a:p>
            <a:pPr marL="179388" lvl="1" indent="-179388">
              <a:spcBef>
                <a:spcPts val="300"/>
              </a:spcBef>
              <a:buBlip>
                <a:blip r:embed="rId2"/>
              </a:buBlip>
            </a:pPr>
            <a:r>
              <a:rPr lang="de-DE" sz="1400" dirty="0">
                <a:solidFill>
                  <a:srgbClr val="B2B2B2"/>
                </a:solidFill>
              </a:rPr>
              <a:t>Aufrechnungsverbot</a:t>
            </a:r>
          </a:p>
          <a:p>
            <a:pPr marL="179388" lvl="1"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Verfahrensordnung für DIMDI</a:t>
            </a:r>
          </a:p>
          <a:p>
            <a:pPr marL="179388" indent="-179388">
              <a:spcBef>
                <a:spcPts val="300"/>
              </a:spcBef>
              <a:buBlip>
                <a:blip r:embed="rId2"/>
              </a:buBlip>
            </a:pPr>
            <a:r>
              <a:rPr lang="de-DE" sz="1400" dirty="0">
                <a:solidFill>
                  <a:srgbClr val="000000"/>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sp>
        <p:nvSpPr>
          <p:cNvPr id="22" name="Rechteck 21">
            <a:extLst>
              <a:ext uri="{FF2B5EF4-FFF2-40B4-BE49-F238E27FC236}">
                <a16:creationId xmlns:a16="http://schemas.microsoft.com/office/drawing/2014/main" id="{BE3EDA7C-DABB-40E5-AC48-BE46E3293D90}"/>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5" name="Rechteck 24">
            <a:extLst>
              <a:ext uri="{FF2B5EF4-FFF2-40B4-BE49-F238E27FC236}">
                <a16:creationId xmlns:a16="http://schemas.microsoft.com/office/drawing/2014/main" id="{2315EDB0-D2A9-4782-8736-2E3C6DA1BCDC}"/>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31208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 des Katalogs für ambulante Operationen und stationsersetzende Maßnahmen</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8</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graphicFrame>
        <p:nvGraphicFramePr>
          <p:cNvPr id="7" name="Tabelle 6">
            <a:extLst>
              <a:ext uri="{FF2B5EF4-FFF2-40B4-BE49-F238E27FC236}">
                <a16:creationId xmlns:a16="http://schemas.microsoft.com/office/drawing/2014/main" id="{15418641-F3DE-4D96-A61D-6067222FAC17}"/>
              </a:ext>
            </a:extLst>
          </p:cNvPr>
          <p:cNvGraphicFramePr>
            <a:graphicFrameLocks noGrp="1"/>
          </p:cNvGraphicFramePr>
          <p:nvPr>
            <p:extLst>
              <p:ext uri="{D42A27DB-BD31-4B8C-83A1-F6EECF244321}">
                <p14:modId xmlns:p14="http://schemas.microsoft.com/office/powerpoint/2010/main" val="2304009174"/>
              </p:ext>
            </p:extLst>
          </p:nvPr>
        </p:nvGraphicFramePr>
        <p:xfrm>
          <a:off x="551384" y="5167352"/>
          <a:ext cx="11031012" cy="472440"/>
        </p:xfrm>
        <a:graphic>
          <a:graphicData uri="http://schemas.openxmlformats.org/drawingml/2006/table">
            <a:tbl>
              <a:tblPr firstRow="1" bandRow="1">
                <a:tableStyleId>{5940675A-B579-460E-94D1-54222C63F5DA}</a:tableStyleId>
              </a:tblPr>
              <a:tblGrid>
                <a:gridCol w="306417">
                  <a:extLst>
                    <a:ext uri="{9D8B030D-6E8A-4147-A177-3AD203B41FA5}">
                      <a16:colId xmlns:a16="http://schemas.microsoft.com/office/drawing/2014/main" val="685461276"/>
                    </a:ext>
                  </a:extLst>
                </a:gridCol>
                <a:gridCol w="306417">
                  <a:extLst>
                    <a:ext uri="{9D8B030D-6E8A-4147-A177-3AD203B41FA5}">
                      <a16:colId xmlns:a16="http://schemas.microsoft.com/office/drawing/2014/main" val="2161900909"/>
                    </a:ext>
                  </a:extLst>
                </a:gridCol>
                <a:gridCol w="306417">
                  <a:extLst>
                    <a:ext uri="{9D8B030D-6E8A-4147-A177-3AD203B41FA5}">
                      <a16:colId xmlns:a16="http://schemas.microsoft.com/office/drawing/2014/main" val="4004780507"/>
                    </a:ext>
                  </a:extLst>
                </a:gridCol>
                <a:gridCol w="306417">
                  <a:extLst>
                    <a:ext uri="{9D8B030D-6E8A-4147-A177-3AD203B41FA5}">
                      <a16:colId xmlns:a16="http://schemas.microsoft.com/office/drawing/2014/main" val="3926610400"/>
                    </a:ext>
                  </a:extLst>
                </a:gridCol>
                <a:gridCol w="306417">
                  <a:extLst>
                    <a:ext uri="{9D8B030D-6E8A-4147-A177-3AD203B41FA5}">
                      <a16:colId xmlns:a16="http://schemas.microsoft.com/office/drawing/2014/main" val="155534556"/>
                    </a:ext>
                  </a:extLst>
                </a:gridCol>
                <a:gridCol w="306417">
                  <a:extLst>
                    <a:ext uri="{9D8B030D-6E8A-4147-A177-3AD203B41FA5}">
                      <a16:colId xmlns:a16="http://schemas.microsoft.com/office/drawing/2014/main" val="2976530552"/>
                    </a:ext>
                  </a:extLst>
                </a:gridCol>
                <a:gridCol w="306417">
                  <a:extLst>
                    <a:ext uri="{9D8B030D-6E8A-4147-A177-3AD203B41FA5}">
                      <a16:colId xmlns:a16="http://schemas.microsoft.com/office/drawing/2014/main" val="531203602"/>
                    </a:ext>
                  </a:extLst>
                </a:gridCol>
                <a:gridCol w="306417">
                  <a:extLst>
                    <a:ext uri="{9D8B030D-6E8A-4147-A177-3AD203B41FA5}">
                      <a16:colId xmlns:a16="http://schemas.microsoft.com/office/drawing/2014/main" val="3281874445"/>
                    </a:ext>
                  </a:extLst>
                </a:gridCol>
                <a:gridCol w="306417">
                  <a:extLst>
                    <a:ext uri="{9D8B030D-6E8A-4147-A177-3AD203B41FA5}">
                      <a16:colId xmlns:a16="http://schemas.microsoft.com/office/drawing/2014/main" val="2359763744"/>
                    </a:ext>
                  </a:extLst>
                </a:gridCol>
                <a:gridCol w="306417">
                  <a:extLst>
                    <a:ext uri="{9D8B030D-6E8A-4147-A177-3AD203B41FA5}">
                      <a16:colId xmlns:a16="http://schemas.microsoft.com/office/drawing/2014/main" val="1289774942"/>
                    </a:ext>
                  </a:extLst>
                </a:gridCol>
                <a:gridCol w="306417">
                  <a:extLst>
                    <a:ext uri="{9D8B030D-6E8A-4147-A177-3AD203B41FA5}">
                      <a16:colId xmlns:a16="http://schemas.microsoft.com/office/drawing/2014/main" val="3073436498"/>
                    </a:ext>
                  </a:extLst>
                </a:gridCol>
                <a:gridCol w="306417">
                  <a:extLst>
                    <a:ext uri="{9D8B030D-6E8A-4147-A177-3AD203B41FA5}">
                      <a16:colId xmlns:a16="http://schemas.microsoft.com/office/drawing/2014/main" val="1365182912"/>
                    </a:ext>
                  </a:extLst>
                </a:gridCol>
                <a:gridCol w="306417">
                  <a:extLst>
                    <a:ext uri="{9D8B030D-6E8A-4147-A177-3AD203B41FA5}">
                      <a16:colId xmlns:a16="http://schemas.microsoft.com/office/drawing/2014/main" val="2257921497"/>
                    </a:ext>
                  </a:extLst>
                </a:gridCol>
                <a:gridCol w="306417">
                  <a:extLst>
                    <a:ext uri="{9D8B030D-6E8A-4147-A177-3AD203B41FA5}">
                      <a16:colId xmlns:a16="http://schemas.microsoft.com/office/drawing/2014/main" val="2133865668"/>
                    </a:ext>
                  </a:extLst>
                </a:gridCol>
                <a:gridCol w="306417">
                  <a:extLst>
                    <a:ext uri="{9D8B030D-6E8A-4147-A177-3AD203B41FA5}">
                      <a16:colId xmlns:a16="http://schemas.microsoft.com/office/drawing/2014/main" val="676594048"/>
                    </a:ext>
                  </a:extLst>
                </a:gridCol>
                <a:gridCol w="306417">
                  <a:extLst>
                    <a:ext uri="{9D8B030D-6E8A-4147-A177-3AD203B41FA5}">
                      <a16:colId xmlns:a16="http://schemas.microsoft.com/office/drawing/2014/main" val="3587332857"/>
                    </a:ext>
                  </a:extLst>
                </a:gridCol>
                <a:gridCol w="306417">
                  <a:extLst>
                    <a:ext uri="{9D8B030D-6E8A-4147-A177-3AD203B41FA5}">
                      <a16:colId xmlns:a16="http://schemas.microsoft.com/office/drawing/2014/main" val="1919982708"/>
                    </a:ext>
                  </a:extLst>
                </a:gridCol>
                <a:gridCol w="306417">
                  <a:extLst>
                    <a:ext uri="{9D8B030D-6E8A-4147-A177-3AD203B41FA5}">
                      <a16:colId xmlns:a16="http://schemas.microsoft.com/office/drawing/2014/main" val="490977413"/>
                    </a:ext>
                  </a:extLst>
                </a:gridCol>
                <a:gridCol w="306417">
                  <a:extLst>
                    <a:ext uri="{9D8B030D-6E8A-4147-A177-3AD203B41FA5}">
                      <a16:colId xmlns:a16="http://schemas.microsoft.com/office/drawing/2014/main" val="576178530"/>
                    </a:ext>
                  </a:extLst>
                </a:gridCol>
                <a:gridCol w="306417">
                  <a:extLst>
                    <a:ext uri="{9D8B030D-6E8A-4147-A177-3AD203B41FA5}">
                      <a16:colId xmlns:a16="http://schemas.microsoft.com/office/drawing/2014/main" val="54159219"/>
                    </a:ext>
                  </a:extLst>
                </a:gridCol>
                <a:gridCol w="306417">
                  <a:extLst>
                    <a:ext uri="{9D8B030D-6E8A-4147-A177-3AD203B41FA5}">
                      <a16:colId xmlns:a16="http://schemas.microsoft.com/office/drawing/2014/main" val="3805083642"/>
                    </a:ext>
                  </a:extLst>
                </a:gridCol>
                <a:gridCol w="306417">
                  <a:extLst>
                    <a:ext uri="{9D8B030D-6E8A-4147-A177-3AD203B41FA5}">
                      <a16:colId xmlns:a16="http://schemas.microsoft.com/office/drawing/2014/main" val="4169008488"/>
                    </a:ext>
                  </a:extLst>
                </a:gridCol>
                <a:gridCol w="306417">
                  <a:extLst>
                    <a:ext uri="{9D8B030D-6E8A-4147-A177-3AD203B41FA5}">
                      <a16:colId xmlns:a16="http://schemas.microsoft.com/office/drawing/2014/main" val="120903352"/>
                    </a:ext>
                  </a:extLst>
                </a:gridCol>
                <a:gridCol w="306417">
                  <a:extLst>
                    <a:ext uri="{9D8B030D-6E8A-4147-A177-3AD203B41FA5}">
                      <a16:colId xmlns:a16="http://schemas.microsoft.com/office/drawing/2014/main" val="1664705616"/>
                    </a:ext>
                  </a:extLst>
                </a:gridCol>
                <a:gridCol w="306417">
                  <a:extLst>
                    <a:ext uri="{9D8B030D-6E8A-4147-A177-3AD203B41FA5}">
                      <a16:colId xmlns:a16="http://schemas.microsoft.com/office/drawing/2014/main" val="2727751883"/>
                    </a:ext>
                  </a:extLst>
                </a:gridCol>
                <a:gridCol w="306417">
                  <a:extLst>
                    <a:ext uri="{9D8B030D-6E8A-4147-A177-3AD203B41FA5}">
                      <a16:colId xmlns:a16="http://schemas.microsoft.com/office/drawing/2014/main" val="3910272190"/>
                    </a:ext>
                  </a:extLst>
                </a:gridCol>
                <a:gridCol w="306417">
                  <a:extLst>
                    <a:ext uri="{9D8B030D-6E8A-4147-A177-3AD203B41FA5}">
                      <a16:colId xmlns:a16="http://schemas.microsoft.com/office/drawing/2014/main" val="3758533274"/>
                    </a:ext>
                  </a:extLst>
                </a:gridCol>
                <a:gridCol w="306417">
                  <a:extLst>
                    <a:ext uri="{9D8B030D-6E8A-4147-A177-3AD203B41FA5}">
                      <a16:colId xmlns:a16="http://schemas.microsoft.com/office/drawing/2014/main" val="2212176203"/>
                    </a:ext>
                  </a:extLst>
                </a:gridCol>
                <a:gridCol w="306417">
                  <a:extLst>
                    <a:ext uri="{9D8B030D-6E8A-4147-A177-3AD203B41FA5}">
                      <a16:colId xmlns:a16="http://schemas.microsoft.com/office/drawing/2014/main" val="1829891249"/>
                    </a:ext>
                  </a:extLst>
                </a:gridCol>
                <a:gridCol w="306417">
                  <a:extLst>
                    <a:ext uri="{9D8B030D-6E8A-4147-A177-3AD203B41FA5}">
                      <a16:colId xmlns:a16="http://schemas.microsoft.com/office/drawing/2014/main" val="1186642826"/>
                    </a:ext>
                  </a:extLst>
                </a:gridCol>
                <a:gridCol w="306417">
                  <a:extLst>
                    <a:ext uri="{9D8B030D-6E8A-4147-A177-3AD203B41FA5}">
                      <a16:colId xmlns:a16="http://schemas.microsoft.com/office/drawing/2014/main" val="563245295"/>
                    </a:ext>
                  </a:extLst>
                </a:gridCol>
                <a:gridCol w="306417">
                  <a:extLst>
                    <a:ext uri="{9D8B030D-6E8A-4147-A177-3AD203B41FA5}">
                      <a16:colId xmlns:a16="http://schemas.microsoft.com/office/drawing/2014/main" val="1990718328"/>
                    </a:ext>
                  </a:extLst>
                </a:gridCol>
                <a:gridCol w="306417">
                  <a:extLst>
                    <a:ext uri="{9D8B030D-6E8A-4147-A177-3AD203B41FA5}">
                      <a16:colId xmlns:a16="http://schemas.microsoft.com/office/drawing/2014/main" val="1122761016"/>
                    </a:ext>
                  </a:extLst>
                </a:gridCol>
                <a:gridCol w="306417">
                  <a:extLst>
                    <a:ext uri="{9D8B030D-6E8A-4147-A177-3AD203B41FA5}">
                      <a16:colId xmlns:a16="http://schemas.microsoft.com/office/drawing/2014/main" val="56911"/>
                    </a:ext>
                  </a:extLst>
                </a:gridCol>
                <a:gridCol w="306417">
                  <a:extLst>
                    <a:ext uri="{9D8B030D-6E8A-4147-A177-3AD203B41FA5}">
                      <a16:colId xmlns:a16="http://schemas.microsoft.com/office/drawing/2014/main" val="3584453346"/>
                    </a:ext>
                  </a:extLst>
                </a:gridCol>
                <a:gridCol w="306417">
                  <a:extLst>
                    <a:ext uri="{9D8B030D-6E8A-4147-A177-3AD203B41FA5}">
                      <a16:colId xmlns:a16="http://schemas.microsoft.com/office/drawing/2014/main" val="3262515192"/>
                    </a:ext>
                  </a:extLst>
                </a:gridCol>
              </a:tblGrid>
              <a:tr h="138936">
                <a:tc>
                  <a:txBody>
                    <a:bodyPr/>
                    <a:lstStyle/>
                    <a:p>
                      <a:pPr algn="ctr"/>
                      <a:r>
                        <a:rPr lang="de-DE" sz="900" dirty="0"/>
                        <a:t>1</a:t>
                      </a:r>
                    </a:p>
                  </a:txBody>
                  <a:tcPr anchor="ctr">
                    <a:lnL w="38100" cap="flat" cmpd="sng" algn="ctr">
                      <a:solidFill>
                        <a:srgbClr val="000000"/>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2</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3</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4</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5</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6</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7</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8</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9</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10</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11</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12</a:t>
                      </a:r>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a:t>
                      </a:r>
                    </a:p>
                  </a:txBody>
                  <a:tcPr anchor="ctr">
                    <a:lnL w="38100" cap="flat" cmpd="sng" algn="ctr">
                      <a:solidFill>
                        <a:srgbClr val="000000"/>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2</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3</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4</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5</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6</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7</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8</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9</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10</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11</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12</a:t>
                      </a:r>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a:t>
                      </a:r>
                    </a:p>
                  </a:txBody>
                  <a:tcPr anchor="ctr">
                    <a:lnL w="38100" cap="flat" cmpd="sng" algn="ctr">
                      <a:solidFill>
                        <a:srgbClr val="000000"/>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2</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3</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4</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5</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6</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7</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8</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9</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10</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11</a:t>
                      </a:r>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tc>
                  <a:txBody>
                    <a:bodyPr/>
                    <a:lstStyle/>
                    <a:p>
                      <a:pPr algn="ctr"/>
                      <a:r>
                        <a:rPr lang="de-DE" sz="900" dirty="0"/>
                        <a:t>12</a:t>
                      </a:r>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114164124"/>
                  </a:ext>
                </a:extLst>
              </a:tr>
              <a:tr h="138936">
                <a:tc gridSpan="12">
                  <a:txBody>
                    <a:bodyPr/>
                    <a:lstStyle/>
                    <a:p>
                      <a:pPr algn="ctr"/>
                      <a:r>
                        <a:rPr lang="de-DE" sz="1000" b="1" dirty="0"/>
                        <a:t>2020</a:t>
                      </a: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600" dirty="0"/>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gridSpan="12">
                  <a:txBody>
                    <a:bodyPr/>
                    <a:lstStyle/>
                    <a:p>
                      <a:pPr algn="ctr"/>
                      <a:r>
                        <a:rPr lang="de-DE" sz="1000" b="1" dirty="0"/>
                        <a:t>2021</a:t>
                      </a: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gridSpan="12">
                  <a:txBody>
                    <a:bodyPr/>
                    <a:lstStyle/>
                    <a:p>
                      <a:pPr algn="ctr"/>
                      <a:r>
                        <a:rPr lang="de-DE" sz="1000" b="1" dirty="0"/>
                        <a:t>2022</a:t>
                      </a:r>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de-DE" sz="900" dirty="0"/>
                    </a:p>
                  </a:txBody>
                  <a:tcPr anchor="ctr">
                    <a:lnL w="12700" cap="flat" cmpd="sng" algn="ctr">
                      <a:solidFill>
                        <a:srgbClr val="B2B2B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92325925"/>
                  </a:ext>
                </a:extLst>
              </a:tr>
            </a:tbl>
          </a:graphicData>
        </a:graphic>
      </p:graphicFrame>
      <p:sp>
        <p:nvSpPr>
          <p:cNvPr id="9" name="Rechteck 8">
            <a:extLst>
              <a:ext uri="{FF2B5EF4-FFF2-40B4-BE49-F238E27FC236}">
                <a16:creationId xmlns:a16="http://schemas.microsoft.com/office/drawing/2014/main" id="{98A3C3D2-A6DC-4E6F-9D70-FAE2BC8F5ABD}"/>
              </a:ext>
            </a:extLst>
          </p:cNvPr>
          <p:cNvSpPr/>
          <p:nvPr/>
        </p:nvSpPr>
        <p:spPr>
          <a:xfrm>
            <a:off x="1487488" y="4149080"/>
            <a:ext cx="3672408" cy="3702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t>Gutachten</a:t>
            </a:r>
          </a:p>
        </p:txBody>
      </p:sp>
      <p:sp>
        <p:nvSpPr>
          <p:cNvPr id="10" name="Sprechblase: rechteckig 9">
            <a:extLst>
              <a:ext uri="{FF2B5EF4-FFF2-40B4-BE49-F238E27FC236}">
                <a16:creationId xmlns:a16="http://schemas.microsoft.com/office/drawing/2014/main" id="{4E2E7EE6-110B-4C30-8DF3-E88A2129281B}"/>
              </a:ext>
            </a:extLst>
          </p:cNvPr>
          <p:cNvSpPr/>
          <p:nvPr/>
        </p:nvSpPr>
        <p:spPr>
          <a:xfrm>
            <a:off x="533051" y="3467834"/>
            <a:ext cx="1064802" cy="534980"/>
          </a:xfrm>
          <a:prstGeom prst="wedgeRectCallout">
            <a:avLst>
              <a:gd name="adj1" fmla="val 37445"/>
              <a:gd name="adj2" fmla="val 27106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dirty="0"/>
              <a:t>Auftrag Gutachten</a:t>
            </a:r>
          </a:p>
        </p:txBody>
      </p:sp>
      <p:sp>
        <p:nvSpPr>
          <p:cNvPr id="11" name="Sprechblase: rechteckig 10">
            <a:extLst>
              <a:ext uri="{FF2B5EF4-FFF2-40B4-BE49-F238E27FC236}">
                <a16:creationId xmlns:a16="http://schemas.microsoft.com/office/drawing/2014/main" id="{6B0D5111-8844-440E-87CC-7F940C3F1757}"/>
              </a:ext>
            </a:extLst>
          </p:cNvPr>
          <p:cNvSpPr/>
          <p:nvPr/>
        </p:nvSpPr>
        <p:spPr>
          <a:xfrm>
            <a:off x="4165600" y="3266469"/>
            <a:ext cx="2002408" cy="736345"/>
          </a:xfrm>
          <a:prstGeom prst="wedgeRectCallout">
            <a:avLst>
              <a:gd name="adj1" fmla="val 44389"/>
              <a:gd name="adj2" fmla="val 21426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1400" dirty="0"/>
              <a:t>Vereinbarung:</a:t>
            </a:r>
          </a:p>
          <a:p>
            <a:pPr marL="179388" indent="-179388">
              <a:buFont typeface="Arial" panose="020B0604020202020204" pitchFamily="34" charset="0"/>
              <a:buChar char="•"/>
            </a:pPr>
            <a:r>
              <a:rPr lang="de-DE" sz="1400" dirty="0"/>
              <a:t>AOP-Katalog</a:t>
            </a:r>
          </a:p>
          <a:p>
            <a:pPr marL="179388" indent="-179388">
              <a:buFont typeface="Arial" panose="020B0604020202020204" pitchFamily="34" charset="0"/>
              <a:buChar char="•"/>
            </a:pPr>
            <a:r>
              <a:rPr lang="de-DE" sz="1400" dirty="0"/>
              <a:t>Einheitliche Vergütung</a:t>
            </a:r>
          </a:p>
        </p:txBody>
      </p:sp>
      <p:sp>
        <p:nvSpPr>
          <p:cNvPr id="12" name="Pfeil: Fünfeck 11">
            <a:extLst>
              <a:ext uri="{FF2B5EF4-FFF2-40B4-BE49-F238E27FC236}">
                <a16:creationId xmlns:a16="http://schemas.microsoft.com/office/drawing/2014/main" id="{CF63A7A8-02E0-4B5A-836B-C7D26AF8FDD6}"/>
              </a:ext>
            </a:extLst>
          </p:cNvPr>
          <p:cNvSpPr/>
          <p:nvPr/>
        </p:nvSpPr>
        <p:spPr>
          <a:xfrm>
            <a:off x="7896200" y="4077072"/>
            <a:ext cx="3960440" cy="631721"/>
          </a:xfrm>
          <a:prstGeom prst="homePlat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AOP Katalog</a:t>
            </a:r>
          </a:p>
          <a:p>
            <a:pPr algn="ctr"/>
            <a:r>
              <a:rPr lang="de-DE" sz="1400" dirty="0"/>
              <a:t>Anpassung alle 2 Jahre</a:t>
            </a:r>
          </a:p>
        </p:txBody>
      </p:sp>
      <p:pic>
        <p:nvPicPr>
          <p:cNvPr id="1028" name="Picture 4" descr="Logo-KBV">
            <a:extLst>
              <a:ext uri="{FF2B5EF4-FFF2-40B4-BE49-F238E27FC236}">
                <a16:creationId xmlns:a16="http://schemas.microsoft.com/office/drawing/2014/main" id="{4F648A08-E7A6-4C7A-B6D9-E1D1AF55C1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1824" y="1920074"/>
            <a:ext cx="2592288" cy="9301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utsche Krankenhaus Gesellschaft">
            <a:extLst>
              <a:ext uri="{FF2B5EF4-FFF2-40B4-BE49-F238E27FC236}">
                <a16:creationId xmlns:a16="http://schemas.microsoft.com/office/drawing/2014/main" id="{F640FBEF-03A1-45AE-8074-413CB6F54A7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85975" y="1971675"/>
            <a:ext cx="1777777" cy="64608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C6ABFF6D-917E-42BE-B9B6-854DB81E1B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212" y="2073955"/>
            <a:ext cx="1083458" cy="622412"/>
          </a:xfrm>
          <a:prstGeom prst="rect">
            <a:avLst/>
          </a:prstGeom>
        </p:spPr>
      </p:pic>
    </p:spTree>
    <p:extLst>
      <p:ext uri="{BB962C8B-B14F-4D97-AF65-F5344CB8AC3E}">
        <p14:creationId xmlns:p14="http://schemas.microsoft.com/office/powerpoint/2010/main" val="93867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und Verfahrensordnung für das DIMDI</a:t>
            </a:r>
          </a:p>
          <a:p>
            <a:pPr marL="542926" lvl="1" indent="-268288">
              <a:spcBef>
                <a:spcPts val="300"/>
              </a:spcBef>
            </a:pPr>
            <a:r>
              <a:rPr lang="de-DE" dirty="0">
                <a:solidFill>
                  <a:srgbClr val="000000"/>
                </a:solidFill>
              </a:rPr>
              <a:t>Grundlage zur Festlegung von Strukturmerkmalen für das DIMDI </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7" name="Rechteck 6">
            <a:extLst>
              <a:ext uri="{FF2B5EF4-FFF2-40B4-BE49-F238E27FC236}">
                <a16:creationId xmlns:a16="http://schemas.microsoft.com/office/drawing/2014/main" id="{68DC1A8F-E074-4760-8C8D-85B8E66F76F7}"/>
              </a:ext>
            </a:extLst>
          </p:cNvPr>
          <p:cNvSpPr/>
          <p:nvPr/>
        </p:nvSpPr>
        <p:spPr>
          <a:xfrm>
            <a:off x="997224" y="3158782"/>
            <a:ext cx="10585176" cy="2738498"/>
          </a:xfrm>
          <a:prstGeom prst="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ctr">
            <a:spAutoFit/>
          </a:bodyPr>
          <a:lstStyle/>
          <a:p>
            <a:pPr marL="0" lvl="2" indent="0">
              <a:lnSpc>
                <a:spcPct val="110000"/>
              </a:lnSpc>
              <a:spcBef>
                <a:spcPts val="600"/>
              </a:spcBef>
              <a:buNone/>
            </a:pPr>
            <a:r>
              <a:rPr lang="de-DE" sz="1400" i="1" dirty="0"/>
              <a:t>§ 301 Abs. 2 SGB V</a:t>
            </a:r>
          </a:p>
          <a:p>
            <a:pPr marL="268288" lvl="2" indent="-268288">
              <a:lnSpc>
                <a:spcPct val="110000"/>
              </a:lnSpc>
              <a:spcBef>
                <a:spcPts val="600"/>
              </a:spcBef>
            </a:pPr>
            <a:r>
              <a:rPr lang="de-DE" sz="1400" i="1" dirty="0"/>
              <a:t>(</a:t>
            </a:r>
            <a:r>
              <a:rPr lang="de-DE" sz="1400" i="1" dirty="0">
                <a:solidFill>
                  <a:srgbClr val="777777"/>
                </a:solidFill>
              </a:rPr>
              <a:t>2) 	</a:t>
            </a:r>
            <a:r>
              <a:rPr lang="de-DE" sz="1400" i="1" baseline="30000" dirty="0">
                <a:solidFill>
                  <a:srgbClr val="777777"/>
                </a:solidFill>
              </a:rPr>
              <a:t>1</a:t>
            </a:r>
            <a:r>
              <a:rPr lang="de-DE" sz="1400" i="1" dirty="0">
                <a:solidFill>
                  <a:srgbClr val="777777"/>
                </a:solidFill>
              </a:rPr>
              <a:t>Die Diagnosen nach Absatz 1 Satz 1 Nr. 3 und 7 sind nach der Internationalen Klassifikation der Krankheiten in der jeweiligen vom Deutschen Institut für medizinische Dokumentation und Information im Auftrag des Bundesministeriums für Gesundheit herausgegebenen deutschen Fassung zu verschlüsseln. </a:t>
            </a:r>
          </a:p>
          <a:p>
            <a:pPr marL="268288" lvl="2">
              <a:lnSpc>
                <a:spcPct val="110000"/>
              </a:lnSpc>
              <a:spcBef>
                <a:spcPts val="600"/>
              </a:spcBef>
            </a:pPr>
            <a:r>
              <a:rPr lang="de-DE" sz="1400" i="1" baseline="30000" dirty="0">
                <a:solidFill>
                  <a:srgbClr val="777777"/>
                </a:solidFill>
              </a:rPr>
              <a:t>2</a:t>
            </a:r>
            <a:r>
              <a:rPr lang="de-DE" sz="1400" i="1" dirty="0">
                <a:solidFill>
                  <a:srgbClr val="777777"/>
                </a:solidFill>
              </a:rPr>
              <a:t>Die Operationen und sonstigen Prozeduren nach Absatz 1 Satz 1 Nr. 6 sind nach dem vom Deutschen Institut für medizinische Dokumentation und Information im Auftrag des Bundesministeriums für Gesundheit herausgegebenen Schlüssel zu verschlüsseln; der Schlüssel hat die sonstigen Prozeduren zu umfassen, die nach § 17b und § 17d des Krankenhausfinanzierungsgesetzes abgerechnet werden können. </a:t>
            </a:r>
          </a:p>
          <a:p>
            <a:pPr marL="268288" lvl="2">
              <a:lnSpc>
                <a:spcPct val="110000"/>
              </a:lnSpc>
              <a:spcBef>
                <a:spcPts val="600"/>
              </a:spcBef>
            </a:pPr>
            <a:r>
              <a:rPr lang="de-DE" sz="1400" i="1" baseline="30000" dirty="0">
                <a:solidFill>
                  <a:srgbClr val="002060"/>
                </a:solidFill>
              </a:rPr>
              <a:t>3</a:t>
            </a:r>
            <a:r>
              <a:rPr lang="de-DE" sz="1400" i="1" u="sng" dirty="0">
                <a:solidFill>
                  <a:srgbClr val="002060"/>
                </a:solidFill>
              </a:rPr>
              <a:t>In dem Operationen- und </a:t>
            </a:r>
            <a:r>
              <a:rPr lang="de-DE" sz="1400" i="1" u="sng" dirty="0" err="1">
                <a:solidFill>
                  <a:srgbClr val="002060"/>
                </a:solidFill>
              </a:rPr>
              <a:t>Prozedurenschlüssel</a:t>
            </a:r>
            <a:r>
              <a:rPr lang="de-DE" sz="1400" i="1" u="sng" dirty="0">
                <a:solidFill>
                  <a:srgbClr val="002060"/>
                </a:solidFill>
              </a:rPr>
              <a:t> nach Satz 2 können durch das Deutsche Institut für Medizinische Dokumentation und Information auch Voraussetzungen für die Abrechnung der Operationen und sonstigen Prozeduren festgelegt werden.</a:t>
            </a:r>
          </a:p>
          <a:p>
            <a:pPr marL="268288" lvl="2">
              <a:lnSpc>
                <a:spcPct val="110000"/>
              </a:lnSpc>
              <a:spcBef>
                <a:spcPts val="600"/>
              </a:spcBef>
            </a:pPr>
            <a:r>
              <a:rPr lang="de-DE" sz="1400" i="1" dirty="0">
                <a:solidFill>
                  <a:srgbClr val="002060"/>
                </a:solidFill>
              </a:rPr>
              <a:t>...</a:t>
            </a:r>
          </a:p>
        </p:txBody>
      </p:sp>
    </p:spTree>
    <p:extLst>
      <p:ext uri="{BB962C8B-B14F-4D97-AF65-F5344CB8AC3E}">
        <p14:creationId xmlns:p14="http://schemas.microsoft.com/office/powerpoint/2010/main" val="280649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und Verfahrensordnung für das DIMDI</a:t>
            </a:r>
          </a:p>
          <a:p>
            <a:pPr marL="542926" lvl="1" indent="-268288">
              <a:spcBef>
                <a:spcPts val="300"/>
              </a:spcBef>
            </a:pPr>
            <a:r>
              <a:rPr lang="de-DE" dirty="0">
                <a:solidFill>
                  <a:srgbClr val="000000"/>
                </a:solidFill>
              </a:rPr>
              <a:t>Etablierung der Klassifikationen als eigenständiger Bestandteil der Abrechnung</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780928"/>
            <a:ext cx="10972800" cy="2424565"/>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301 Abs. 2 SGB V</a:t>
            </a:r>
          </a:p>
          <a:p>
            <a:pPr marL="268288" lvl="2" indent="-268288">
              <a:lnSpc>
                <a:spcPct val="110000"/>
              </a:lnSpc>
              <a:spcBef>
                <a:spcPts val="600"/>
              </a:spcBef>
            </a:pPr>
            <a:r>
              <a:rPr lang="de-DE" sz="1400" i="1" dirty="0"/>
              <a:t>(</a:t>
            </a:r>
            <a:r>
              <a:rPr lang="de-DE" sz="1400" i="1" dirty="0">
                <a:solidFill>
                  <a:srgbClr val="777777"/>
                </a:solidFill>
              </a:rPr>
              <a:t>2) 	…</a:t>
            </a:r>
            <a:endParaRPr lang="de-DE" sz="1400" i="1" u="sng" dirty="0">
              <a:solidFill>
                <a:srgbClr val="002060"/>
              </a:solidFill>
            </a:endParaRPr>
          </a:p>
          <a:p>
            <a:pPr marL="268288" lvl="2">
              <a:lnSpc>
                <a:spcPct val="110000"/>
              </a:lnSpc>
              <a:spcBef>
                <a:spcPts val="600"/>
              </a:spcBef>
            </a:pPr>
            <a:r>
              <a:rPr lang="de-DE" sz="1400" i="1" baseline="30000" dirty="0">
                <a:solidFill>
                  <a:srgbClr val="777777"/>
                </a:solidFill>
              </a:rPr>
              <a:t>4</a:t>
            </a:r>
            <a:r>
              <a:rPr lang="de-DE" sz="1400" i="1" dirty="0">
                <a:solidFill>
                  <a:srgbClr val="777777"/>
                </a:solidFill>
              </a:rPr>
              <a:t>Das Bundesministerium für Gesundheit gibt den Zeitpunkt der Inkraftsetzung der jeweiligen Fassung des </a:t>
            </a:r>
            <a:r>
              <a:rPr lang="de-DE" sz="1400" i="1" dirty="0" err="1">
                <a:solidFill>
                  <a:srgbClr val="777777"/>
                </a:solidFill>
              </a:rPr>
              <a:t>Diagnosenschlüssels</a:t>
            </a:r>
            <a:r>
              <a:rPr lang="de-DE" sz="1400" i="1" dirty="0">
                <a:solidFill>
                  <a:srgbClr val="777777"/>
                </a:solidFill>
              </a:rPr>
              <a:t> nach Satz 1 sowie des </a:t>
            </a:r>
            <a:r>
              <a:rPr lang="de-DE" sz="1400" i="1" dirty="0" err="1">
                <a:solidFill>
                  <a:srgbClr val="777777"/>
                </a:solidFill>
              </a:rPr>
              <a:t>Prozedurenschlüssels</a:t>
            </a:r>
            <a:r>
              <a:rPr lang="de-DE" sz="1400" i="1" dirty="0">
                <a:solidFill>
                  <a:srgbClr val="777777"/>
                </a:solidFill>
              </a:rPr>
              <a:t> nach Satz 2 im Bundesanzeiger bekannt; es kann das Deutsche Institut für medizinische Dokumentation und Information beauftragen, den in Satz 1 genannten Schlüssel um Zusatzkennzeichen zur Gewährleistung der für die Erfüllung der Aufgaben der Krankenkassen notwendigen Aussagefähigkeit des Schlüssels zu ergänzen. </a:t>
            </a:r>
          </a:p>
          <a:p>
            <a:pPr marL="268288" lvl="2">
              <a:lnSpc>
                <a:spcPct val="110000"/>
              </a:lnSpc>
              <a:spcBef>
                <a:spcPts val="600"/>
              </a:spcBef>
            </a:pPr>
            <a:r>
              <a:rPr lang="de-DE" sz="1400" i="1" u="sng" baseline="30000" dirty="0">
                <a:solidFill>
                  <a:srgbClr val="002060"/>
                </a:solidFill>
              </a:rPr>
              <a:t>5</a:t>
            </a:r>
            <a:r>
              <a:rPr lang="de-DE" sz="1400" i="1" u="sng" dirty="0">
                <a:solidFill>
                  <a:srgbClr val="002060"/>
                </a:solidFill>
              </a:rPr>
              <a:t>Von dem in Satz 4 genannten Zeitpunkt an sind der Diagnoseschlüssel nach Satz 1 sowie der Operationen- und </a:t>
            </a:r>
            <a:r>
              <a:rPr lang="de-DE" sz="1400" i="1" u="sng" dirty="0" err="1">
                <a:solidFill>
                  <a:srgbClr val="002060"/>
                </a:solidFill>
              </a:rPr>
              <a:t>Prozedurenschlüssel</a:t>
            </a:r>
            <a:r>
              <a:rPr lang="de-DE" sz="1400" i="1" u="sng" dirty="0">
                <a:solidFill>
                  <a:srgbClr val="002060"/>
                </a:solidFill>
              </a:rPr>
              <a:t> nach Satz 2 verbindlich und für die Abrechnung der erbrachten Leistungen zu verwenden.</a:t>
            </a:r>
            <a:br>
              <a:rPr lang="de-DE" sz="1400" i="1" u="sng" dirty="0">
                <a:solidFill>
                  <a:srgbClr val="002060"/>
                </a:solidFill>
              </a:rPr>
            </a:br>
            <a:r>
              <a:rPr lang="de-DE" sz="1400" i="1" u="sng" dirty="0">
                <a:solidFill>
                  <a:srgbClr val="002060"/>
                </a:solidFill>
              </a:rPr>
              <a:t>...</a:t>
            </a:r>
          </a:p>
        </p:txBody>
      </p:sp>
    </p:spTree>
    <p:extLst>
      <p:ext uri="{BB962C8B-B14F-4D97-AF65-F5344CB8AC3E}">
        <p14:creationId xmlns:p14="http://schemas.microsoft.com/office/powerpoint/2010/main" val="22998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und Verfahrensordnung für das DIMDI</a:t>
            </a:r>
          </a:p>
          <a:p>
            <a:pPr marL="542926" lvl="1" indent="-268288">
              <a:spcBef>
                <a:spcPts val="300"/>
              </a:spcBef>
            </a:pPr>
            <a:r>
              <a:rPr lang="de-DE" dirty="0">
                <a:solidFill>
                  <a:srgbClr val="000000"/>
                </a:solidFill>
              </a:rPr>
              <a:t>Verfahrensordnung für die Weiterentwicklung der Klassifikationen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7" name="Rechteck 6">
            <a:extLst>
              <a:ext uri="{FF2B5EF4-FFF2-40B4-BE49-F238E27FC236}">
                <a16:creationId xmlns:a16="http://schemas.microsoft.com/office/drawing/2014/main" id="{68DC1A8F-E074-4760-8C8D-85B8E66F76F7}"/>
              </a:ext>
            </a:extLst>
          </p:cNvPr>
          <p:cNvSpPr/>
          <p:nvPr/>
        </p:nvSpPr>
        <p:spPr>
          <a:xfrm>
            <a:off x="609600" y="2971430"/>
            <a:ext cx="10972800" cy="2187577"/>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301 Abs. 2 SGB V</a:t>
            </a:r>
          </a:p>
          <a:p>
            <a:pPr marL="268288" lvl="2" indent="-268288">
              <a:lnSpc>
                <a:spcPct val="110000"/>
              </a:lnSpc>
              <a:spcBef>
                <a:spcPts val="600"/>
              </a:spcBef>
            </a:pPr>
            <a:r>
              <a:rPr lang="de-DE" sz="1400" i="1" dirty="0"/>
              <a:t>(</a:t>
            </a:r>
            <a:r>
              <a:rPr lang="de-DE" sz="1400" i="1" dirty="0">
                <a:solidFill>
                  <a:srgbClr val="777777"/>
                </a:solidFill>
              </a:rPr>
              <a:t>2) 	…</a:t>
            </a:r>
            <a:endParaRPr lang="de-DE" sz="1400" i="1" u="sng" dirty="0">
              <a:solidFill>
                <a:srgbClr val="002060"/>
              </a:solidFill>
            </a:endParaRPr>
          </a:p>
          <a:p>
            <a:pPr marL="268288" lvl="2">
              <a:lnSpc>
                <a:spcPct val="110000"/>
              </a:lnSpc>
              <a:spcBef>
                <a:spcPts val="600"/>
              </a:spcBef>
            </a:pPr>
            <a:r>
              <a:rPr lang="de-DE" sz="1400" i="1" baseline="30000" dirty="0">
                <a:solidFill>
                  <a:srgbClr val="777777"/>
                </a:solidFill>
              </a:rPr>
              <a:t>6</a:t>
            </a:r>
            <a:r>
              <a:rPr lang="de-DE" sz="1400" i="1" dirty="0">
                <a:solidFill>
                  <a:srgbClr val="777777"/>
                </a:solidFill>
              </a:rPr>
              <a:t>Das Deutsche Institut für Medizinische Dokumentation und Information kann bei Auslegungsfragen zu den </a:t>
            </a:r>
            <a:r>
              <a:rPr lang="de-DE" sz="1400" i="1" dirty="0" err="1">
                <a:solidFill>
                  <a:srgbClr val="777777"/>
                </a:solidFill>
              </a:rPr>
              <a:t>Diagnosenschlüsseln</a:t>
            </a:r>
            <a:r>
              <a:rPr lang="de-DE" sz="1400" i="1" dirty="0">
                <a:solidFill>
                  <a:srgbClr val="777777"/>
                </a:solidFill>
              </a:rPr>
              <a:t> nach Satz 1 und den </a:t>
            </a:r>
            <a:r>
              <a:rPr lang="de-DE" sz="1400" i="1" dirty="0" err="1">
                <a:solidFill>
                  <a:srgbClr val="777777"/>
                </a:solidFill>
              </a:rPr>
              <a:t>Prozedurenschlüsseln</a:t>
            </a:r>
            <a:r>
              <a:rPr lang="de-DE" sz="1400" i="1" dirty="0">
                <a:solidFill>
                  <a:srgbClr val="777777"/>
                </a:solidFill>
              </a:rPr>
              <a:t> nach Satz 2 Klarstellungen und Änderungen mit Wirkung auch für die Vergangenheit vornehmen, soweit diese nicht zu erweiterten Anforderungen an die Verschlüsselung erbrachter Leistungen führen.</a:t>
            </a:r>
          </a:p>
          <a:p>
            <a:pPr marL="268288" lvl="2">
              <a:lnSpc>
                <a:spcPct val="110000"/>
              </a:lnSpc>
              <a:spcBef>
                <a:spcPts val="600"/>
              </a:spcBef>
            </a:pPr>
            <a:r>
              <a:rPr lang="de-DE" sz="1400" i="1" baseline="30000" dirty="0">
                <a:solidFill>
                  <a:srgbClr val="002060"/>
                </a:solidFill>
              </a:rPr>
              <a:t>7</a:t>
            </a:r>
            <a:r>
              <a:rPr lang="de-DE" sz="1400" i="1" u="sng" dirty="0">
                <a:solidFill>
                  <a:srgbClr val="002060"/>
                </a:solidFill>
              </a:rPr>
              <a:t>Für das Verfahren der Festlegung des Diagnoseschlüssels nach Satz 1 sowie des Operationen- und </a:t>
            </a:r>
            <a:r>
              <a:rPr lang="de-DE" sz="1400" i="1" u="sng" dirty="0" err="1">
                <a:solidFill>
                  <a:srgbClr val="002060"/>
                </a:solidFill>
              </a:rPr>
              <a:t>Prozedurenschlüssels</a:t>
            </a:r>
            <a:r>
              <a:rPr lang="de-DE" sz="1400" i="1" u="sng" dirty="0">
                <a:solidFill>
                  <a:srgbClr val="002060"/>
                </a:solidFill>
              </a:rPr>
              <a:t> nach Satz 2 gibt sich das Deutsche Institut für Medizinische Dokumentation und Information eine Verfahrensordnung, die der Genehmigung des Bundesministeriums für Gesundheit bedarf und die auf der Internetseite des Deutschen Instituts für Medizinische Dokumentation und Information zu veröffentlichen ist.</a:t>
            </a:r>
          </a:p>
        </p:txBody>
      </p:sp>
    </p:spTree>
    <p:extLst>
      <p:ext uri="{BB962C8B-B14F-4D97-AF65-F5344CB8AC3E}">
        <p14:creationId xmlns:p14="http://schemas.microsoft.com/office/powerpoint/2010/main" val="182403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und Verfahrensordnung für das DIMDI</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83</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8" name="Rechteck 7">
            <a:extLst>
              <a:ext uri="{FF2B5EF4-FFF2-40B4-BE49-F238E27FC236}">
                <a16:creationId xmlns:a16="http://schemas.microsoft.com/office/drawing/2014/main" id="{6C1C0304-587D-435C-ABAC-1B1D0315324B}"/>
              </a:ext>
            </a:extLst>
          </p:cNvPr>
          <p:cNvSpPr/>
          <p:nvPr/>
        </p:nvSpPr>
        <p:spPr>
          <a:xfrm>
            <a:off x="609600" y="2064915"/>
            <a:ext cx="10941808" cy="4320469"/>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In der Vergangenheit ist teilweise bezweifelt worden, ob das DIMDI auf der Grundlage des § 301 Absatz 2 im OPS abstrakt-generelle Voraussetzungen festlegen kann, die unabhängig vom Einzelfall erfüllt sein müssen, damit eine bestimmte Leistung abgerechnet werden kann. Hierzu gehören insbesondere strukturelle Anforderungen an die Anzahl und Qualifikation des medizinischen Personals oder an die technische Ausstattung. Diese strukturellen Anforderungen können in den einzelnen OPS-Kodes als solche kenntlich gemacht werden. Zur Vermeidung von Rechtsunsicherheiten wird daher klargestellt, dass der OPS auch derartige Voraussetzungen für die Abrechnung erbrachter Leistungen enthalten kann. </a:t>
            </a:r>
          </a:p>
          <a:p>
            <a:pPr marL="0" lvl="2">
              <a:lnSpc>
                <a:spcPct val="110000"/>
              </a:lnSpc>
              <a:spcBef>
                <a:spcPts val="600"/>
              </a:spcBef>
            </a:pPr>
            <a:r>
              <a:rPr lang="de-DE" sz="1400" i="1" dirty="0"/>
              <a:t>Es wird klargestellt, dass die ICD und der OPS von Krankenhäusern für die Abrechnung der erbrachten Leistungen zu verwenden sind. Mit dem Zeitpunkt der Inkraftsetzung durch das BMG werden die ICD und der OPS damit als Bestandteil der Krankenhausfinanzierung, des Entgeltrechts, unmittelbar verbindlich. Eines Normenvertrags der Vertragsparteien auf Bundesebene für die ICD und den OPS in Gestalt der jährlich abzuschließenden </a:t>
            </a:r>
            <a:r>
              <a:rPr lang="de-DE" sz="1400" i="1" dirty="0" err="1"/>
              <a:t>Fallpauschalenvereinbarung</a:t>
            </a:r>
            <a:r>
              <a:rPr lang="de-DE" sz="1400" i="1" dirty="0"/>
              <a:t>, der von der Rechtsprechung des Bundessozialgerichts vorausgesetzt wird, damit der OPS Bestandteil des Entgeltrechts wird, bedarf es damit nicht mehr. Dies ist insbesondere dann von Bedeutung, wenn das DIMDI auf der Grundlage der mit dem Pflegepersonal-Stärkungsgesetz geschaffenen rückwirkenden Klarstellungs- sowie Änderungsmöglichkeit unterjährig Anpassungen des OPS vornimmt. Diese Änderungen sind unabhängig von einer Vereinbarung der Vertragsparteien auf Bundesebene für die Abrechnung erbrachter Leistungen verbindlich. </a:t>
            </a:r>
          </a:p>
          <a:p>
            <a:pPr marL="0" lvl="2">
              <a:lnSpc>
                <a:spcPct val="110000"/>
              </a:lnSpc>
              <a:spcBef>
                <a:spcPts val="600"/>
              </a:spcBef>
            </a:pPr>
            <a:r>
              <a:rPr lang="de-DE" sz="1400" i="1" dirty="0"/>
              <a:t>Auf Grund der unmittelbaren Geltung der ICD und des OPS für die Abrechnung erbrachter Leistungen ist es von besonderer Bedeutung, dass dieser in einem transparenten Verfahren festgelegt werden. Zu diesem Zweck hat das DIMDI sich für die Festlegung der Schlüssel eine Verfahrensordnung zu geben und auf seiner Internetseite zu veröffentlichen. Zur Stärkung der Legitimation des DIMDI bedarf die Verfahrensordnung der Genehmigung durch das BMG. </a:t>
            </a:r>
          </a:p>
        </p:txBody>
      </p:sp>
    </p:spTree>
    <p:extLst>
      <p:ext uri="{BB962C8B-B14F-4D97-AF65-F5344CB8AC3E}">
        <p14:creationId xmlns:p14="http://schemas.microsoft.com/office/powerpoint/2010/main" val="6371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für Strukturprüfungen</a:t>
            </a:r>
          </a:p>
          <a:p>
            <a:pPr marL="542926" lvl="1" indent="-268288">
              <a:spcBef>
                <a:spcPts val="300"/>
              </a:spcBef>
            </a:pPr>
            <a:r>
              <a:rPr lang="de-DE" dirty="0">
                <a:solidFill>
                  <a:srgbClr val="000000"/>
                </a:solidFill>
              </a:rPr>
              <a:t>Krankenhäuser müssen den Medizinischen Dienst mit der Prüfung der Strukturmerkmale für Komplex OPS beauftragen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84</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9" name="Rechteck 8">
            <a:extLst>
              <a:ext uri="{FF2B5EF4-FFF2-40B4-BE49-F238E27FC236}">
                <a16:creationId xmlns:a16="http://schemas.microsoft.com/office/drawing/2014/main" id="{A369A5A0-AE71-4B3D-984F-FADBF0E0E469}"/>
              </a:ext>
            </a:extLst>
          </p:cNvPr>
          <p:cNvSpPr/>
          <p:nvPr/>
        </p:nvSpPr>
        <p:spPr>
          <a:xfrm>
            <a:off x="609600" y="2649485"/>
            <a:ext cx="10972800" cy="250151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275d SGB V</a:t>
            </a:r>
          </a:p>
          <a:p>
            <a:pPr marL="268288" lvl="2" indent="-268288">
              <a:lnSpc>
                <a:spcPct val="110000"/>
              </a:lnSpc>
              <a:spcBef>
                <a:spcPts val="600"/>
              </a:spcBef>
            </a:pPr>
            <a:r>
              <a:rPr lang="de-DE" sz="1400" i="1" dirty="0"/>
              <a:t>(1) 	</a:t>
            </a:r>
            <a:r>
              <a:rPr lang="de-DE" sz="1400" i="1" baseline="30000" dirty="0"/>
              <a:t>1</a:t>
            </a:r>
            <a:r>
              <a:rPr lang="de-DE" sz="1400" i="1" dirty="0"/>
              <a:t>Krankenhäuser haben die Einhaltung von Strukturmerkmalen auf Grund des vom Deutschen Institut für Medizinische Dokumentation und Information herausgegebenen Operationen- und </a:t>
            </a:r>
            <a:r>
              <a:rPr lang="de-DE" sz="1400" i="1" dirty="0" err="1"/>
              <a:t>Prozedurenschlüssels</a:t>
            </a:r>
            <a:r>
              <a:rPr lang="de-DE" sz="1400" i="1" dirty="0"/>
              <a:t> nach § 301 Absatz 2 durch den Medizinischen Dienst begutachten zu lassen, bevor sie entsprechende Leistungen abrechnen. </a:t>
            </a:r>
          </a:p>
          <a:p>
            <a:pPr marL="268288" lvl="2">
              <a:lnSpc>
                <a:spcPct val="110000"/>
              </a:lnSpc>
              <a:spcBef>
                <a:spcPts val="600"/>
              </a:spcBef>
            </a:pPr>
            <a:r>
              <a:rPr lang="de-DE" sz="1400" i="1" baseline="30000" dirty="0"/>
              <a:t>2</a:t>
            </a:r>
            <a:r>
              <a:rPr lang="de-DE" sz="1400" i="1" dirty="0"/>
              <a:t>Grundlage der Begutachtung nach Satz 1 ist die Richtlinie nach § 283 Absatz 2 Satz 1 Nummer 3. </a:t>
            </a:r>
          </a:p>
          <a:p>
            <a:pPr marL="268288" lvl="2">
              <a:lnSpc>
                <a:spcPct val="110000"/>
              </a:lnSpc>
              <a:spcBef>
                <a:spcPts val="600"/>
              </a:spcBef>
            </a:pPr>
            <a:r>
              <a:rPr lang="de-DE" sz="1400" i="1" baseline="30000" dirty="0"/>
              <a:t>3</a:t>
            </a:r>
            <a:r>
              <a:rPr lang="de-DE" sz="1400" i="1" dirty="0"/>
              <a:t>Krankenhäuser haben die für die Begutachtung erforderlichen personen- und einrichtungsbezogenen Daten an den Medizinischen Dienst zu übermitteln. </a:t>
            </a:r>
          </a:p>
          <a:p>
            <a:pPr marL="268288" lvl="2">
              <a:lnSpc>
                <a:spcPct val="110000"/>
              </a:lnSpc>
              <a:spcBef>
                <a:spcPts val="600"/>
              </a:spcBef>
            </a:pPr>
            <a:r>
              <a:rPr lang="de-DE" sz="1400" i="1" baseline="30000" dirty="0"/>
              <a:t>4</a:t>
            </a:r>
            <a:r>
              <a:rPr lang="de-DE" sz="1400" i="1" dirty="0"/>
              <a:t>Die Begutachtungen nach Satz 1 erfolgen, soweit in den Richtlinien nach § 283 Absatz 2 Satz 1 Nummer 3 nichts Abweichendes bestimmt wird, durch den Medizinischen Dienst, der örtlich für das zu begutachtende Krankenhaus zuständig ist.</a:t>
            </a:r>
          </a:p>
        </p:txBody>
      </p:sp>
    </p:spTree>
    <p:extLst>
      <p:ext uri="{BB962C8B-B14F-4D97-AF65-F5344CB8AC3E}">
        <p14:creationId xmlns:p14="http://schemas.microsoft.com/office/powerpoint/2010/main" val="21661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für Strukturprüfungen</a:t>
            </a:r>
          </a:p>
          <a:p>
            <a:pPr marL="542926" lvl="1" indent="-268288">
              <a:spcBef>
                <a:spcPts val="300"/>
              </a:spcBef>
            </a:pPr>
            <a:r>
              <a:rPr lang="de-DE" dirty="0">
                <a:solidFill>
                  <a:srgbClr val="000000"/>
                </a:solidFill>
              </a:rPr>
              <a:t>Das Ergebnis der Begutachtung ist zu bescheinigen mit Angabe eines Gültigkeitszeitraumes</a:t>
            </a:r>
          </a:p>
          <a:p>
            <a:pPr marL="542926" lvl="1" indent="-268288">
              <a:spcBef>
                <a:spcPts val="300"/>
              </a:spcBef>
            </a:pPr>
            <a:r>
              <a:rPr lang="de-DE" dirty="0">
                <a:solidFill>
                  <a:srgbClr val="000000"/>
                </a:solidFill>
              </a:rPr>
              <a:t>Die Bescheinigung ist bei den Budgetverhandlungen vorzulegen</a:t>
            </a:r>
          </a:p>
          <a:p>
            <a:pPr marL="542926" lvl="1" indent="-268288">
              <a:spcBef>
                <a:spcPts val="300"/>
              </a:spcBef>
            </a:pPr>
            <a:r>
              <a:rPr lang="de-DE" dirty="0">
                <a:solidFill>
                  <a:srgbClr val="000000"/>
                </a:solidFill>
              </a:rPr>
              <a:t>Bei länger als einen Monat andauernder Nichterfüllung hat das Krankenhaus die den Kassen anzuzeigen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85</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9" name="Rechteck 8">
            <a:extLst>
              <a:ext uri="{FF2B5EF4-FFF2-40B4-BE49-F238E27FC236}">
                <a16:creationId xmlns:a16="http://schemas.microsoft.com/office/drawing/2014/main" id="{A369A5A0-AE71-4B3D-984F-FADBF0E0E469}"/>
              </a:ext>
            </a:extLst>
          </p:cNvPr>
          <p:cNvSpPr/>
          <p:nvPr/>
        </p:nvSpPr>
        <p:spPr>
          <a:xfrm>
            <a:off x="609600" y="3284984"/>
            <a:ext cx="10972800" cy="273849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275d SGB V</a:t>
            </a:r>
          </a:p>
          <a:p>
            <a:pPr marL="268288" lvl="2" indent="-268288">
              <a:lnSpc>
                <a:spcPct val="110000"/>
              </a:lnSpc>
              <a:spcBef>
                <a:spcPts val="600"/>
              </a:spcBef>
            </a:pPr>
            <a:r>
              <a:rPr lang="de-DE" sz="1400" i="1" dirty="0"/>
              <a:t>(2) 	Die Krankenhäuser erhalten vom Medizinischen Dienst in schriftlicher oder elektronischer Form das Gutachten und bei Einhaltung der Strukturmerkmale eine Bescheinigung über das Ergebnis der Prüfung, die auch Angaben darüber enthält, für welchen Zeitraum die Einhaltung der jeweiligen Strukturmerkmale als erfüllt angesehen wird.</a:t>
            </a:r>
          </a:p>
          <a:p>
            <a:pPr marL="266700" lvl="2" indent="-266700">
              <a:lnSpc>
                <a:spcPct val="110000"/>
              </a:lnSpc>
              <a:spcBef>
                <a:spcPts val="600"/>
              </a:spcBef>
              <a:buAutoNum type="arabicParenBoth" startAt="3"/>
            </a:pPr>
            <a:r>
              <a:rPr lang="de-DE" sz="1400" i="1" dirty="0"/>
              <a:t>Die Krankenhäuser haben die Bescheinigung nach Absatz 2 den Landesverbänden der Krankenkassen und den Ersatzkassen jeweils anlässlich der Vereinbarungen nach § 11 des Krankenhausentgeltgesetzes oder nach § 11 der Bundespflegesatzverordnung auf elektronischem Wege zu übermitteln. </a:t>
            </a:r>
          </a:p>
          <a:p>
            <a:pPr marL="266700" lvl="2">
              <a:lnSpc>
                <a:spcPct val="110000"/>
              </a:lnSpc>
              <a:spcBef>
                <a:spcPts val="600"/>
              </a:spcBef>
            </a:pPr>
            <a:r>
              <a:rPr lang="de-DE" sz="1400" i="1" dirty="0"/>
              <a:t>Für die Vereinbarung für das Jahr 2021 ist die Bescheinigung spätestens bis zum 31. Dezember 2020 zu übermitteln. </a:t>
            </a:r>
          </a:p>
          <a:p>
            <a:pPr marL="266700" lvl="2">
              <a:lnSpc>
                <a:spcPct val="110000"/>
              </a:lnSpc>
              <a:spcBef>
                <a:spcPts val="600"/>
              </a:spcBef>
            </a:pPr>
            <a:r>
              <a:rPr lang="de-DE" sz="1400" i="1" dirty="0"/>
              <a:t>Krankenhäuser, die eines oder mehrere der nachgewiesenen Strukturmerkmale über einen Zeitraum von mehr als einem Monat nicht mehr einhalten, haben dies unverzüglich den Landesverbänden der Krankenkassen und den Ersatzkassen mitzuteilen. </a:t>
            </a:r>
          </a:p>
        </p:txBody>
      </p:sp>
    </p:spTree>
    <p:extLst>
      <p:ext uri="{BB962C8B-B14F-4D97-AF65-F5344CB8AC3E}">
        <p14:creationId xmlns:p14="http://schemas.microsoft.com/office/powerpoint/2010/main" val="30682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für Strukturprüfungen</a:t>
            </a:r>
          </a:p>
          <a:p>
            <a:pPr marL="542926" lvl="1" indent="-268288">
              <a:spcBef>
                <a:spcPts val="300"/>
              </a:spcBef>
            </a:pPr>
            <a:r>
              <a:rPr lang="de-DE" dirty="0">
                <a:solidFill>
                  <a:srgbClr val="000000"/>
                </a:solidFill>
              </a:rPr>
              <a:t>Bei Nichterfüllung der Voraussetzungen darf die Leistung nicht vereinbart, erbracht oder abgerechnet werden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9" name="Rechteck 8">
            <a:extLst>
              <a:ext uri="{FF2B5EF4-FFF2-40B4-BE49-F238E27FC236}">
                <a16:creationId xmlns:a16="http://schemas.microsoft.com/office/drawing/2014/main" id="{A369A5A0-AE71-4B3D-984F-FADBF0E0E469}"/>
              </a:ext>
            </a:extLst>
          </p:cNvPr>
          <p:cNvSpPr/>
          <p:nvPr/>
        </p:nvSpPr>
        <p:spPr>
          <a:xfrm>
            <a:off x="609600" y="2924944"/>
            <a:ext cx="10972800" cy="195059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275d SGB V</a:t>
            </a:r>
          </a:p>
          <a:p>
            <a:pPr marL="342900" lvl="2" indent="-342900">
              <a:lnSpc>
                <a:spcPct val="110000"/>
              </a:lnSpc>
              <a:spcBef>
                <a:spcPts val="600"/>
              </a:spcBef>
              <a:buFontTx/>
              <a:buAutoNum type="arabicParenBoth" startAt="4"/>
            </a:pPr>
            <a:r>
              <a:rPr lang="de-DE" sz="1400" i="1" dirty="0"/>
              <a:t>Krankenhäuser, die die strukturellen Voraussetzungen nach Absatz 1 nicht erfüllen, dürfen die Leistungen ab dem Jahr 2021 nicht vereinbaren und nicht abrechnen. </a:t>
            </a:r>
          </a:p>
          <a:p>
            <a:pPr marL="358775" lvl="2">
              <a:lnSpc>
                <a:spcPct val="110000"/>
              </a:lnSpc>
              <a:spcBef>
                <a:spcPts val="600"/>
              </a:spcBef>
            </a:pPr>
            <a:r>
              <a:rPr lang="de-DE" sz="1400" i="1" dirty="0"/>
              <a:t>Soweit Krankenhäusern die Bescheinigung über die Einhaltung der Strukturmerkmale nach Absatz 2 aus von ihnen nicht zu vertretenden Gründen erst nach dem 31. Dezember 2020 vorliegt, können diese Krankenhäuser bis zum Abschluss einer Strukturprüfung bislang erbrachte Leistungen weiterhin vereinbaren und abrechnen. </a:t>
            </a:r>
          </a:p>
          <a:p>
            <a:pPr marL="358775" lvl="1" indent="-358775">
              <a:lnSpc>
                <a:spcPct val="110000"/>
              </a:lnSpc>
              <a:spcBef>
                <a:spcPts val="600"/>
              </a:spcBef>
            </a:pPr>
            <a:r>
              <a:rPr lang="de-DE" sz="1400" i="1" dirty="0"/>
              <a:t>(5)	Die Kosten des Medizinischen Dienstes für eine Begutachtung werden entsprechend § 280 Absatz 1 durch eine Umlage aufgebracht</a:t>
            </a:r>
          </a:p>
        </p:txBody>
      </p:sp>
    </p:spTree>
    <p:extLst>
      <p:ext uri="{BB962C8B-B14F-4D97-AF65-F5344CB8AC3E}">
        <p14:creationId xmlns:p14="http://schemas.microsoft.com/office/powerpoint/2010/main" val="124618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Gesetzliche Grundlage für Strukturprüfungen</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8" name="Rechteck 7">
            <a:extLst>
              <a:ext uri="{FF2B5EF4-FFF2-40B4-BE49-F238E27FC236}">
                <a16:creationId xmlns:a16="http://schemas.microsoft.com/office/drawing/2014/main" id="{9E60A7D7-4F58-4515-8F85-F1874CB08C1C}"/>
              </a:ext>
            </a:extLst>
          </p:cNvPr>
          <p:cNvSpPr/>
          <p:nvPr/>
        </p:nvSpPr>
        <p:spPr>
          <a:xfrm>
            <a:off x="623392" y="2179342"/>
            <a:ext cx="10946937" cy="2270677"/>
          </a:xfrm>
          <a:prstGeom prst="rect">
            <a:avLst/>
          </a:prstGeom>
          <a:ln/>
        </p:spPr>
        <p:style>
          <a:lnRef idx="2">
            <a:schemeClr val="accent5"/>
          </a:lnRef>
          <a:fillRef idx="1">
            <a:schemeClr val="lt1"/>
          </a:fillRef>
          <a:effectRef idx="0">
            <a:schemeClr val="accent5"/>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Begründung</a:t>
            </a:r>
          </a:p>
          <a:p>
            <a:pPr marL="0" lvl="2">
              <a:lnSpc>
                <a:spcPct val="110000"/>
              </a:lnSpc>
              <a:spcBef>
                <a:spcPts val="600"/>
              </a:spcBef>
            </a:pPr>
            <a:r>
              <a:rPr lang="de-DE" sz="1400" i="1" dirty="0"/>
              <a:t>Die Vorschrift regelt, dass Krankenhäuser die Einhaltung von Strukturmerkmalen aufgrund des vom DIMDI herausgegebenen Operationen- und </a:t>
            </a:r>
            <a:r>
              <a:rPr lang="de-DE" sz="1400" i="1" dirty="0" err="1"/>
              <a:t>Prozedurenschlüssels</a:t>
            </a:r>
            <a:r>
              <a:rPr lang="de-DE" sz="1400" i="1" dirty="0"/>
              <a:t> nach § 301 Absatz 2 durch den MD begutachten zu lassen haben, bevor sie entsprechende Leistungen mit den Kostenträgern vereinbaren und abrechnen. Bisher werden die Strukturmerkmale der OPS-Komplexbehandlungskodes regelmäßig im Rahmen von Einzelfallprüfungen durch den MDK geprüft. Dies führt zu unnötigem Aufwand und auch zu fehlender Planbarkeit für die Krankenhäuser bezüglich der Abrechnungsbefugnis. Um diese Probleme zu vermeiden, wird zukünftig krankenhausbezogen im Voraus und außerhalb der Einzelfallprüfungen geprüft (vgl. § 275c Absatz 6 Nummer 2), ob das betreffende Krankenhaus die strukturellen Voraussetzungen zur Abrechnung von OPS-Komplexbehandlungskodes erfüllt. Damit wird für die Krankenhäuser wie für die Krankenkassen im Vorhinein Rechtsklarheit geschaffen, ob die Anforderungen für die Vereinbarung und Abrechnung der entsprechenden Leistungen erfüllt werden </a:t>
            </a:r>
          </a:p>
        </p:txBody>
      </p:sp>
    </p:spTree>
    <p:extLst>
      <p:ext uri="{BB962C8B-B14F-4D97-AF65-F5344CB8AC3E}">
        <p14:creationId xmlns:p14="http://schemas.microsoft.com/office/powerpoint/2010/main" val="140202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88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Grundlage und Planungssicherheit für Komplexkodes</a:t>
            </a:r>
          </a:p>
        </p:txBody>
      </p:sp>
      <p:sp>
        <p:nvSpPr>
          <p:cNvPr id="10" name="Rechteck: abgerundete Ecken 9">
            <a:extLst>
              <a:ext uri="{FF2B5EF4-FFF2-40B4-BE49-F238E27FC236}">
                <a16:creationId xmlns:a16="http://schemas.microsoft.com/office/drawing/2014/main" id="{706D74AE-0407-48AD-9258-F0958A22EF7A}"/>
              </a:ext>
            </a:extLst>
          </p:cNvPr>
          <p:cNvSpPr/>
          <p:nvPr/>
        </p:nvSpPr>
        <p:spPr>
          <a:xfrm>
            <a:off x="695400" y="1772816"/>
            <a:ext cx="1728192" cy="57606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DIMDI</a:t>
            </a:r>
          </a:p>
        </p:txBody>
      </p:sp>
      <p:sp>
        <p:nvSpPr>
          <p:cNvPr id="11" name="Ellipse 10">
            <a:extLst>
              <a:ext uri="{FF2B5EF4-FFF2-40B4-BE49-F238E27FC236}">
                <a16:creationId xmlns:a16="http://schemas.microsoft.com/office/drawing/2014/main" id="{678DA4C6-84B6-4915-87EB-E3DEB4EC8712}"/>
              </a:ext>
            </a:extLst>
          </p:cNvPr>
          <p:cNvSpPr/>
          <p:nvPr/>
        </p:nvSpPr>
        <p:spPr>
          <a:xfrm>
            <a:off x="2569498" y="3899104"/>
            <a:ext cx="1958032" cy="1224136"/>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de-DE" sz="1400" dirty="0"/>
              <a:t>Komplex-OPS</a:t>
            </a:r>
          </a:p>
        </p:txBody>
      </p:sp>
      <p:cxnSp>
        <p:nvCxnSpPr>
          <p:cNvPr id="13" name="Verbinder: gewinkelt 12">
            <a:extLst>
              <a:ext uri="{FF2B5EF4-FFF2-40B4-BE49-F238E27FC236}">
                <a16:creationId xmlns:a16="http://schemas.microsoft.com/office/drawing/2014/main" id="{C9763311-83EB-4EE0-A2F1-E9A02DA52BBB}"/>
              </a:ext>
            </a:extLst>
          </p:cNvPr>
          <p:cNvCxnSpPr>
            <a:stCxn id="10" idx="2"/>
            <a:endCxn id="11" idx="2"/>
          </p:cNvCxnSpPr>
          <p:nvPr/>
        </p:nvCxnSpPr>
        <p:spPr>
          <a:xfrm rot="16200000" flipH="1">
            <a:off x="983351" y="2925025"/>
            <a:ext cx="2162292" cy="1010002"/>
          </a:xfrm>
          <a:prstGeom prst="bentConnector2">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4" name="Textfeld 13">
            <a:extLst>
              <a:ext uri="{FF2B5EF4-FFF2-40B4-BE49-F238E27FC236}">
                <a16:creationId xmlns:a16="http://schemas.microsoft.com/office/drawing/2014/main" id="{1575E3BB-FC3B-4F7C-A69D-F33305DAC6A1}"/>
              </a:ext>
            </a:extLst>
          </p:cNvPr>
          <p:cNvSpPr txBox="1"/>
          <p:nvPr/>
        </p:nvSpPr>
        <p:spPr>
          <a:xfrm>
            <a:off x="1523492" y="2708895"/>
            <a:ext cx="1512168" cy="523220"/>
          </a:xfrm>
          <a:prstGeom prst="rect">
            <a:avLst/>
          </a:prstGeom>
          <a:noFill/>
        </p:spPr>
        <p:txBody>
          <a:bodyPr wrap="square" rtlCol="0">
            <a:spAutoFit/>
          </a:bodyPr>
          <a:lstStyle/>
          <a:p>
            <a:r>
              <a:rPr lang="de-DE" sz="1400" dirty="0">
                <a:latin typeface="+mn-lt"/>
              </a:rPr>
              <a:t>Definition</a:t>
            </a:r>
          </a:p>
          <a:p>
            <a:r>
              <a:rPr lang="de-DE" sz="1400" dirty="0">
                <a:latin typeface="+mn-lt"/>
              </a:rPr>
              <a:t>Strukturmerkmale</a:t>
            </a:r>
          </a:p>
        </p:txBody>
      </p:sp>
      <p:sp>
        <p:nvSpPr>
          <p:cNvPr id="16" name="Rechteck: abgerundete Ecken 15">
            <a:extLst>
              <a:ext uri="{FF2B5EF4-FFF2-40B4-BE49-F238E27FC236}">
                <a16:creationId xmlns:a16="http://schemas.microsoft.com/office/drawing/2014/main" id="{F40E0EFB-8495-4879-93D6-87B92B5665AE}"/>
              </a:ext>
            </a:extLst>
          </p:cNvPr>
          <p:cNvSpPr/>
          <p:nvPr/>
        </p:nvSpPr>
        <p:spPr>
          <a:xfrm>
            <a:off x="3719736" y="1772816"/>
            <a:ext cx="1728192" cy="5760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400" dirty="0"/>
              <a:t>MD Bund</a:t>
            </a:r>
          </a:p>
        </p:txBody>
      </p:sp>
      <p:sp>
        <p:nvSpPr>
          <p:cNvPr id="18" name="Rechteck: abgerundete Ecken 17">
            <a:extLst>
              <a:ext uri="{FF2B5EF4-FFF2-40B4-BE49-F238E27FC236}">
                <a16:creationId xmlns:a16="http://schemas.microsoft.com/office/drawing/2014/main" id="{4F506CE1-2292-45EA-9A5C-7F255B4B3423}"/>
              </a:ext>
            </a:extLst>
          </p:cNvPr>
          <p:cNvSpPr/>
          <p:nvPr/>
        </p:nvSpPr>
        <p:spPr>
          <a:xfrm>
            <a:off x="5231904" y="3356992"/>
            <a:ext cx="1728192" cy="5760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400" dirty="0"/>
              <a:t>Medizinischer Dienst</a:t>
            </a:r>
          </a:p>
        </p:txBody>
      </p:sp>
      <p:cxnSp>
        <p:nvCxnSpPr>
          <p:cNvPr id="19" name="Verbinder: gewinkelt 18">
            <a:extLst>
              <a:ext uri="{FF2B5EF4-FFF2-40B4-BE49-F238E27FC236}">
                <a16:creationId xmlns:a16="http://schemas.microsoft.com/office/drawing/2014/main" id="{57B0A84A-7C0D-4229-BB1C-10D2C66B823A}"/>
              </a:ext>
            </a:extLst>
          </p:cNvPr>
          <p:cNvCxnSpPr>
            <a:cxnSpLocks/>
            <a:stCxn id="16" idx="2"/>
            <a:endCxn id="18" idx="1"/>
          </p:cNvCxnSpPr>
          <p:nvPr/>
        </p:nvCxnSpPr>
        <p:spPr>
          <a:xfrm rot="16200000" flipH="1">
            <a:off x="4259796" y="2672916"/>
            <a:ext cx="1296144" cy="648072"/>
          </a:xfrm>
          <a:prstGeom prst="bentConnector2">
            <a:avLst/>
          </a:prstGeom>
          <a:ln>
            <a:tailEnd type="triangle"/>
          </a:ln>
        </p:spPr>
        <p:style>
          <a:lnRef idx="2">
            <a:schemeClr val="accent5"/>
          </a:lnRef>
          <a:fillRef idx="1">
            <a:schemeClr val="lt1"/>
          </a:fillRef>
          <a:effectRef idx="0">
            <a:schemeClr val="accent5"/>
          </a:effectRef>
          <a:fontRef idx="minor">
            <a:schemeClr val="dk1"/>
          </a:fontRef>
        </p:style>
      </p:cxnSp>
      <p:sp>
        <p:nvSpPr>
          <p:cNvPr id="22" name="Textfeld 21">
            <a:extLst>
              <a:ext uri="{FF2B5EF4-FFF2-40B4-BE49-F238E27FC236}">
                <a16:creationId xmlns:a16="http://schemas.microsoft.com/office/drawing/2014/main" id="{70CD72C2-AC41-4943-9550-4AC690495F15}"/>
              </a:ext>
            </a:extLst>
          </p:cNvPr>
          <p:cNvSpPr txBox="1"/>
          <p:nvPr/>
        </p:nvSpPr>
        <p:spPr>
          <a:xfrm>
            <a:off x="4511824" y="2708895"/>
            <a:ext cx="1512168" cy="523220"/>
          </a:xfrm>
          <a:prstGeom prst="rect">
            <a:avLst/>
          </a:prstGeom>
          <a:noFill/>
        </p:spPr>
        <p:txBody>
          <a:bodyPr wrap="square" rtlCol="0">
            <a:spAutoFit/>
          </a:bodyPr>
          <a:lstStyle/>
          <a:p>
            <a:r>
              <a:rPr lang="de-DE" sz="1400" dirty="0">
                <a:latin typeface="+mn-lt"/>
              </a:rPr>
              <a:t>Richtlinie</a:t>
            </a:r>
          </a:p>
          <a:p>
            <a:r>
              <a:rPr lang="de-DE" sz="1400" dirty="0">
                <a:latin typeface="+mn-lt"/>
              </a:rPr>
              <a:t>Verfahrensregel</a:t>
            </a:r>
          </a:p>
        </p:txBody>
      </p:sp>
      <p:sp>
        <p:nvSpPr>
          <p:cNvPr id="24" name="Rechteck: abgerundete Ecken 23">
            <a:extLst>
              <a:ext uri="{FF2B5EF4-FFF2-40B4-BE49-F238E27FC236}">
                <a16:creationId xmlns:a16="http://schemas.microsoft.com/office/drawing/2014/main" id="{196C7612-9518-421A-89DB-589B6A46A62C}"/>
              </a:ext>
            </a:extLst>
          </p:cNvPr>
          <p:cNvSpPr/>
          <p:nvPr/>
        </p:nvSpPr>
        <p:spPr>
          <a:xfrm>
            <a:off x="6991847" y="1847590"/>
            <a:ext cx="1728192" cy="57606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400" dirty="0"/>
              <a:t>Krankenhaus</a:t>
            </a:r>
          </a:p>
        </p:txBody>
      </p:sp>
      <p:sp>
        <p:nvSpPr>
          <p:cNvPr id="25" name="Rechteck: abgerundete Ecken 24">
            <a:extLst>
              <a:ext uri="{FF2B5EF4-FFF2-40B4-BE49-F238E27FC236}">
                <a16:creationId xmlns:a16="http://schemas.microsoft.com/office/drawing/2014/main" id="{F6212C82-CD06-4E89-80F3-334D5A298608}"/>
              </a:ext>
            </a:extLst>
          </p:cNvPr>
          <p:cNvSpPr/>
          <p:nvPr/>
        </p:nvSpPr>
        <p:spPr>
          <a:xfrm>
            <a:off x="9511179" y="1847589"/>
            <a:ext cx="1728192"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400" dirty="0"/>
              <a:t>Krankenkassen</a:t>
            </a:r>
          </a:p>
          <a:p>
            <a:pPr algn="ctr"/>
            <a:r>
              <a:rPr lang="de-DE" sz="1200" dirty="0"/>
              <a:t>(lokale Vertragspartner)</a:t>
            </a:r>
            <a:endParaRPr lang="de-DE" sz="1400" dirty="0"/>
          </a:p>
        </p:txBody>
      </p:sp>
      <p:cxnSp>
        <p:nvCxnSpPr>
          <p:cNvPr id="26" name="Verbinder: gewinkelt 25">
            <a:extLst>
              <a:ext uri="{FF2B5EF4-FFF2-40B4-BE49-F238E27FC236}">
                <a16:creationId xmlns:a16="http://schemas.microsoft.com/office/drawing/2014/main" id="{957D19DD-186C-449B-B964-CACE4B3F205C}"/>
              </a:ext>
            </a:extLst>
          </p:cNvPr>
          <p:cNvCxnSpPr>
            <a:cxnSpLocks/>
            <a:stCxn id="24" idx="1"/>
            <a:endCxn id="18" idx="0"/>
          </p:cNvCxnSpPr>
          <p:nvPr/>
        </p:nvCxnSpPr>
        <p:spPr>
          <a:xfrm rot="10800000" flipV="1">
            <a:off x="6096001" y="2135622"/>
            <a:ext cx="895847" cy="1221370"/>
          </a:xfrm>
          <a:prstGeom prst="bentConnector2">
            <a:avLst/>
          </a:prstGeom>
          <a:ln>
            <a:tailEnd type="triangle"/>
          </a:ln>
        </p:spPr>
        <p:style>
          <a:lnRef idx="2">
            <a:schemeClr val="accent1"/>
          </a:lnRef>
          <a:fillRef idx="1">
            <a:schemeClr val="lt1"/>
          </a:fillRef>
          <a:effectRef idx="0">
            <a:schemeClr val="accent1"/>
          </a:effectRef>
          <a:fontRef idx="minor">
            <a:schemeClr val="dk1"/>
          </a:fontRef>
        </p:style>
      </p:cxnSp>
      <p:sp>
        <p:nvSpPr>
          <p:cNvPr id="29" name="Textfeld 28">
            <a:extLst>
              <a:ext uri="{FF2B5EF4-FFF2-40B4-BE49-F238E27FC236}">
                <a16:creationId xmlns:a16="http://schemas.microsoft.com/office/drawing/2014/main" id="{B327544C-394B-4AC4-8C97-59BDF792F15D}"/>
              </a:ext>
            </a:extLst>
          </p:cNvPr>
          <p:cNvSpPr txBox="1"/>
          <p:nvPr/>
        </p:nvSpPr>
        <p:spPr>
          <a:xfrm>
            <a:off x="6059996" y="2708895"/>
            <a:ext cx="1512168" cy="523220"/>
          </a:xfrm>
          <a:prstGeom prst="rect">
            <a:avLst/>
          </a:prstGeom>
          <a:noFill/>
        </p:spPr>
        <p:txBody>
          <a:bodyPr wrap="square" rtlCol="0">
            <a:spAutoFit/>
          </a:bodyPr>
          <a:lstStyle/>
          <a:p>
            <a:r>
              <a:rPr lang="de-DE" sz="1400" dirty="0">
                <a:latin typeface="+mn-lt"/>
              </a:rPr>
              <a:t>Auftrag zur Begutachtung</a:t>
            </a:r>
          </a:p>
        </p:txBody>
      </p:sp>
      <p:sp>
        <p:nvSpPr>
          <p:cNvPr id="31" name="Flussdiagramm: Verzweigung 30">
            <a:extLst>
              <a:ext uri="{FF2B5EF4-FFF2-40B4-BE49-F238E27FC236}">
                <a16:creationId xmlns:a16="http://schemas.microsoft.com/office/drawing/2014/main" id="{AAB1A66F-C420-4856-9A30-0102A82B5A56}"/>
              </a:ext>
            </a:extLst>
          </p:cNvPr>
          <p:cNvSpPr/>
          <p:nvPr/>
        </p:nvSpPr>
        <p:spPr>
          <a:xfrm>
            <a:off x="6600056" y="4102503"/>
            <a:ext cx="2516916" cy="814754"/>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Voraussetzung erfüllt?</a:t>
            </a:r>
          </a:p>
        </p:txBody>
      </p:sp>
      <p:cxnSp>
        <p:nvCxnSpPr>
          <p:cNvPr id="32" name="Verbinder: gewinkelt 31">
            <a:extLst>
              <a:ext uri="{FF2B5EF4-FFF2-40B4-BE49-F238E27FC236}">
                <a16:creationId xmlns:a16="http://schemas.microsoft.com/office/drawing/2014/main" id="{F583908C-A41F-4C5F-9A56-F2CF8E71EEDE}"/>
              </a:ext>
            </a:extLst>
          </p:cNvPr>
          <p:cNvCxnSpPr>
            <a:cxnSpLocks/>
            <a:stCxn id="18" idx="3"/>
            <a:endCxn id="31" idx="0"/>
          </p:cNvCxnSpPr>
          <p:nvPr/>
        </p:nvCxnSpPr>
        <p:spPr>
          <a:xfrm>
            <a:off x="6960096" y="3645024"/>
            <a:ext cx="898418" cy="457479"/>
          </a:xfrm>
          <a:prstGeom prst="bentConnector2">
            <a:avLst/>
          </a:prstGeom>
          <a:ln>
            <a:tailEnd type="triangle"/>
          </a:ln>
        </p:spPr>
        <p:style>
          <a:lnRef idx="2">
            <a:schemeClr val="accent1"/>
          </a:lnRef>
          <a:fillRef idx="1">
            <a:schemeClr val="lt1"/>
          </a:fillRef>
          <a:effectRef idx="0">
            <a:schemeClr val="accent1"/>
          </a:effectRef>
          <a:fontRef idx="minor">
            <a:schemeClr val="dk1"/>
          </a:fontRef>
        </p:style>
      </p:cxnSp>
      <p:cxnSp>
        <p:nvCxnSpPr>
          <p:cNvPr id="41" name="Verbinder: gewinkelt 40">
            <a:extLst>
              <a:ext uri="{FF2B5EF4-FFF2-40B4-BE49-F238E27FC236}">
                <a16:creationId xmlns:a16="http://schemas.microsoft.com/office/drawing/2014/main" id="{347C8A32-FE49-4D82-87A0-9001FD669B21}"/>
              </a:ext>
            </a:extLst>
          </p:cNvPr>
          <p:cNvCxnSpPr>
            <a:cxnSpLocks/>
            <a:stCxn id="11" idx="6"/>
            <a:endCxn id="31" idx="1"/>
          </p:cNvCxnSpPr>
          <p:nvPr/>
        </p:nvCxnSpPr>
        <p:spPr>
          <a:xfrm flipV="1">
            <a:off x="4527530" y="4509880"/>
            <a:ext cx="2072526" cy="1292"/>
          </a:xfrm>
          <a:prstGeom prst="bentConnector3">
            <a:avLst>
              <a:gd name="adj1" fmla="val 50000"/>
            </a:avLst>
          </a:prstGeom>
          <a:ln w="28575">
            <a:solidFill>
              <a:srgbClr val="000000"/>
            </a:solidFill>
            <a:tailEnd type="triangle"/>
          </a:ln>
        </p:spPr>
        <p:style>
          <a:lnRef idx="1">
            <a:schemeClr val="accent6"/>
          </a:lnRef>
          <a:fillRef idx="0">
            <a:schemeClr val="accent6"/>
          </a:fillRef>
          <a:effectRef idx="0">
            <a:schemeClr val="accent6"/>
          </a:effectRef>
          <a:fontRef idx="minor">
            <a:schemeClr val="tx1"/>
          </a:fontRef>
        </p:style>
      </p:cxnSp>
      <p:sp>
        <p:nvSpPr>
          <p:cNvPr id="47" name="Scrollen: vertikal 46">
            <a:extLst>
              <a:ext uri="{FF2B5EF4-FFF2-40B4-BE49-F238E27FC236}">
                <a16:creationId xmlns:a16="http://schemas.microsoft.com/office/drawing/2014/main" id="{EFA69DF7-648D-494F-B125-79D656810B5F}"/>
              </a:ext>
            </a:extLst>
          </p:cNvPr>
          <p:cNvSpPr/>
          <p:nvPr/>
        </p:nvSpPr>
        <p:spPr>
          <a:xfrm>
            <a:off x="9630823" y="4221848"/>
            <a:ext cx="1482488" cy="576064"/>
          </a:xfrm>
          <a:prstGeom prst="verticalScroll">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t>Vereinbarung</a:t>
            </a:r>
          </a:p>
        </p:txBody>
      </p:sp>
      <p:sp>
        <p:nvSpPr>
          <p:cNvPr id="50" name="Rechteck 49">
            <a:extLst>
              <a:ext uri="{FF2B5EF4-FFF2-40B4-BE49-F238E27FC236}">
                <a16:creationId xmlns:a16="http://schemas.microsoft.com/office/drawing/2014/main" id="{974913B1-477E-4DC7-BAAC-F7C6AA960AB0}"/>
              </a:ext>
            </a:extLst>
          </p:cNvPr>
          <p:cNvSpPr/>
          <p:nvPr/>
        </p:nvSpPr>
        <p:spPr>
          <a:xfrm>
            <a:off x="9490261" y="5625397"/>
            <a:ext cx="1770338" cy="72284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t>Abrechnung</a:t>
            </a:r>
            <a:br>
              <a:rPr lang="de-DE" sz="1400" dirty="0"/>
            </a:br>
            <a:r>
              <a:rPr lang="de-DE" sz="1200" dirty="0"/>
              <a:t>(Keine weitere Prüfung im Geltungszeitraum)</a:t>
            </a:r>
            <a:endParaRPr lang="de-DE" sz="1400" dirty="0"/>
          </a:p>
        </p:txBody>
      </p:sp>
      <p:cxnSp>
        <p:nvCxnSpPr>
          <p:cNvPr id="51" name="Verbinder: gewinkelt 50">
            <a:extLst>
              <a:ext uri="{FF2B5EF4-FFF2-40B4-BE49-F238E27FC236}">
                <a16:creationId xmlns:a16="http://schemas.microsoft.com/office/drawing/2014/main" id="{F4935E84-F2C9-4F26-85B0-A4D158074175}"/>
              </a:ext>
            </a:extLst>
          </p:cNvPr>
          <p:cNvCxnSpPr>
            <a:cxnSpLocks/>
            <a:stCxn id="31" idx="3"/>
            <a:endCxn id="66" idx="0"/>
          </p:cNvCxnSpPr>
          <p:nvPr/>
        </p:nvCxnSpPr>
        <p:spPr>
          <a:xfrm>
            <a:off x="9116972" y="4509880"/>
            <a:ext cx="615432" cy="26209"/>
          </a:xfrm>
          <a:prstGeom prst="bentConnector2">
            <a:avLst/>
          </a:prstGeom>
          <a:ln>
            <a:tailEnd type="triangle"/>
          </a:ln>
        </p:spPr>
        <p:style>
          <a:lnRef idx="2">
            <a:schemeClr val="accent1"/>
          </a:lnRef>
          <a:fillRef idx="1">
            <a:schemeClr val="lt1"/>
          </a:fillRef>
          <a:effectRef idx="0">
            <a:schemeClr val="accent1"/>
          </a:effectRef>
          <a:fontRef idx="minor">
            <a:schemeClr val="dk1"/>
          </a:fontRef>
        </p:style>
      </p:cxnSp>
      <p:cxnSp>
        <p:nvCxnSpPr>
          <p:cNvPr id="54" name="Verbinder: gewinkelt 53">
            <a:extLst>
              <a:ext uri="{FF2B5EF4-FFF2-40B4-BE49-F238E27FC236}">
                <a16:creationId xmlns:a16="http://schemas.microsoft.com/office/drawing/2014/main" id="{69F32732-34E2-4095-8B59-4430A6450A5F}"/>
              </a:ext>
            </a:extLst>
          </p:cNvPr>
          <p:cNvCxnSpPr>
            <a:cxnSpLocks/>
            <a:stCxn id="47" idx="2"/>
            <a:endCxn id="50" idx="0"/>
          </p:cNvCxnSpPr>
          <p:nvPr/>
        </p:nvCxnSpPr>
        <p:spPr>
          <a:xfrm rot="16200000" flipH="1">
            <a:off x="9960006" y="5209972"/>
            <a:ext cx="827485" cy="3363"/>
          </a:xfrm>
          <a:prstGeom prst="bentConnector3">
            <a:avLst>
              <a:gd name="adj1" fmla="val 50000"/>
            </a:avLst>
          </a:prstGeom>
          <a:ln>
            <a:solidFill>
              <a:srgbClr val="00B050"/>
            </a:solidFill>
            <a:tailEnd type="triangle"/>
          </a:ln>
        </p:spPr>
        <p:style>
          <a:lnRef idx="2">
            <a:schemeClr val="accent1"/>
          </a:lnRef>
          <a:fillRef idx="1">
            <a:schemeClr val="lt1"/>
          </a:fillRef>
          <a:effectRef idx="0">
            <a:schemeClr val="accent1"/>
          </a:effectRef>
          <a:fontRef idx="minor">
            <a:schemeClr val="dk1"/>
          </a:fontRef>
        </p:style>
      </p:cxnSp>
      <p:cxnSp>
        <p:nvCxnSpPr>
          <p:cNvPr id="59" name="Verbinder: gewinkelt 58">
            <a:extLst>
              <a:ext uri="{FF2B5EF4-FFF2-40B4-BE49-F238E27FC236}">
                <a16:creationId xmlns:a16="http://schemas.microsoft.com/office/drawing/2014/main" id="{3E981FD2-8DE4-4F6A-91BB-AFC4914DDDFF}"/>
              </a:ext>
            </a:extLst>
          </p:cNvPr>
          <p:cNvCxnSpPr>
            <a:cxnSpLocks/>
            <a:stCxn id="25" idx="2"/>
            <a:endCxn id="47" idx="0"/>
          </p:cNvCxnSpPr>
          <p:nvPr/>
        </p:nvCxnSpPr>
        <p:spPr>
          <a:xfrm rot="5400000">
            <a:off x="9474574" y="3321146"/>
            <a:ext cx="1798195" cy="3208"/>
          </a:xfrm>
          <a:prstGeom prst="bentConnector3">
            <a:avLst>
              <a:gd name="adj1" fmla="val 50000"/>
            </a:avLst>
          </a:prstGeom>
          <a:ln>
            <a:tailEnd type="triangle"/>
          </a:ln>
        </p:spPr>
        <p:style>
          <a:lnRef idx="2">
            <a:schemeClr val="accent2"/>
          </a:lnRef>
          <a:fillRef idx="1">
            <a:schemeClr val="lt1"/>
          </a:fillRef>
          <a:effectRef idx="0">
            <a:schemeClr val="accent2"/>
          </a:effectRef>
          <a:fontRef idx="minor">
            <a:schemeClr val="dk1"/>
          </a:fontRef>
        </p:style>
      </p:cxnSp>
      <p:cxnSp>
        <p:nvCxnSpPr>
          <p:cNvPr id="63" name="Verbinder: gewinkelt 62">
            <a:extLst>
              <a:ext uri="{FF2B5EF4-FFF2-40B4-BE49-F238E27FC236}">
                <a16:creationId xmlns:a16="http://schemas.microsoft.com/office/drawing/2014/main" id="{56561532-F03A-49FB-945B-1AC598068A24}"/>
              </a:ext>
            </a:extLst>
          </p:cNvPr>
          <p:cNvCxnSpPr>
            <a:cxnSpLocks/>
            <a:stCxn id="31" idx="2"/>
          </p:cNvCxnSpPr>
          <p:nvPr/>
        </p:nvCxnSpPr>
        <p:spPr>
          <a:xfrm rot="5400000">
            <a:off x="6537796" y="4147173"/>
            <a:ext cx="550634" cy="2090802"/>
          </a:xfrm>
          <a:prstGeom prst="bentConnector2">
            <a:avLst/>
          </a:prstGeom>
          <a:ln>
            <a:solidFill>
              <a:srgbClr val="C00000"/>
            </a:solidFill>
            <a:prstDash val="dash"/>
            <a:tailEnd type="triangle"/>
          </a:ln>
        </p:spPr>
        <p:style>
          <a:lnRef idx="2">
            <a:schemeClr val="accent1"/>
          </a:lnRef>
          <a:fillRef idx="1">
            <a:schemeClr val="lt1"/>
          </a:fillRef>
          <a:effectRef idx="0">
            <a:schemeClr val="accent1"/>
          </a:effectRef>
          <a:fontRef idx="minor">
            <a:schemeClr val="dk1"/>
          </a:fontRef>
        </p:style>
      </p:cxnSp>
      <p:sp>
        <p:nvSpPr>
          <p:cNvPr id="66" name="Textfeld 65">
            <a:extLst>
              <a:ext uri="{FF2B5EF4-FFF2-40B4-BE49-F238E27FC236}">
                <a16:creationId xmlns:a16="http://schemas.microsoft.com/office/drawing/2014/main" id="{5B2C38DC-BF8E-4D6C-A94F-56B04E8E6830}"/>
              </a:ext>
            </a:extLst>
          </p:cNvPr>
          <p:cNvSpPr txBox="1"/>
          <p:nvPr/>
        </p:nvSpPr>
        <p:spPr>
          <a:xfrm>
            <a:off x="8976320" y="4536089"/>
            <a:ext cx="1512168" cy="307777"/>
          </a:xfrm>
          <a:prstGeom prst="rect">
            <a:avLst/>
          </a:prstGeom>
          <a:noFill/>
        </p:spPr>
        <p:txBody>
          <a:bodyPr wrap="square" rtlCol="0">
            <a:spAutoFit/>
          </a:bodyPr>
          <a:lstStyle/>
          <a:p>
            <a:r>
              <a:rPr lang="de-DE" sz="1400" dirty="0">
                <a:latin typeface="+mn-lt"/>
              </a:rPr>
              <a:t>Ja</a:t>
            </a:r>
          </a:p>
        </p:txBody>
      </p:sp>
      <p:sp>
        <p:nvSpPr>
          <p:cNvPr id="67" name="Textfeld 66">
            <a:extLst>
              <a:ext uri="{FF2B5EF4-FFF2-40B4-BE49-F238E27FC236}">
                <a16:creationId xmlns:a16="http://schemas.microsoft.com/office/drawing/2014/main" id="{F4081C13-91EA-4D10-AE33-C936F77E39D6}"/>
              </a:ext>
            </a:extLst>
          </p:cNvPr>
          <p:cNvSpPr txBox="1"/>
          <p:nvPr/>
        </p:nvSpPr>
        <p:spPr>
          <a:xfrm>
            <a:off x="7357478" y="4884797"/>
            <a:ext cx="534225" cy="307777"/>
          </a:xfrm>
          <a:prstGeom prst="rect">
            <a:avLst/>
          </a:prstGeom>
          <a:noFill/>
        </p:spPr>
        <p:txBody>
          <a:bodyPr wrap="square" rtlCol="0">
            <a:spAutoFit/>
          </a:bodyPr>
          <a:lstStyle/>
          <a:p>
            <a:r>
              <a:rPr lang="de-DE" sz="1400" dirty="0">
                <a:latin typeface="+mn-lt"/>
              </a:rPr>
              <a:t>Nein</a:t>
            </a:r>
          </a:p>
        </p:txBody>
      </p:sp>
    </p:spTree>
    <p:extLst>
      <p:ext uri="{BB962C8B-B14F-4D97-AF65-F5344CB8AC3E}">
        <p14:creationId xmlns:p14="http://schemas.microsoft.com/office/powerpoint/2010/main" val="11592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89</a:t>
            </a:fld>
            <a:endParaRPr lang="de-DE" dirty="0"/>
          </a:p>
        </p:txBody>
      </p:sp>
      <p:sp>
        <p:nvSpPr>
          <p:cNvPr id="6" name="Titel 5">
            <a:extLst>
              <a:ext uri="{FF2B5EF4-FFF2-40B4-BE49-F238E27FC236}">
                <a16:creationId xmlns:a16="http://schemas.microsoft.com/office/drawing/2014/main" id="{992996A8-CADA-411B-9CA9-DBADB7D5AA7E}"/>
              </a:ext>
            </a:extLst>
          </p:cNvPr>
          <p:cNvSpPr>
            <a:spLocks noGrp="1"/>
          </p:cNvSpPr>
          <p:nvPr>
            <p:ph type="title"/>
          </p:nvPr>
        </p:nvSpPr>
        <p:spPr/>
        <p:txBody>
          <a:bodyPr/>
          <a:lstStyle/>
          <a:p>
            <a:r>
              <a:rPr lang="de-DE" dirty="0"/>
              <a:t>MDK-Reformgesetz – Ziele und Inhalte</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Fallabschließende Prüfung</a:t>
            </a:r>
          </a:p>
          <a:p>
            <a:pPr marL="179388" lvl="1" indent="-179388">
              <a:spcBef>
                <a:spcPts val="300"/>
              </a:spcBef>
              <a:buBlip>
                <a:blip r:embed="rId2"/>
              </a:buBlip>
            </a:pPr>
            <a:r>
              <a:rPr lang="de-DE" sz="1400" dirty="0">
                <a:solidFill>
                  <a:srgbClr val="B2B2B2"/>
                </a:solidFill>
              </a:rPr>
              <a:t>Verbot der Nachprüfung</a:t>
            </a:r>
          </a:p>
          <a:p>
            <a:pPr marL="179388" lvl="1" indent="-179388">
              <a:spcBef>
                <a:spcPts val="300"/>
              </a:spcBef>
              <a:buBlip>
                <a:blip r:embed="rId2"/>
              </a:buBlip>
            </a:pPr>
            <a:r>
              <a:rPr lang="de-DE" sz="1400" dirty="0">
                <a:solidFill>
                  <a:srgbClr val="B2B2B2"/>
                </a:solidFill>
              </a:rPr>
              <a:t>Verpflichtende Umsetzung</a:t>
            </a:r>
          </a:p>
          <a:p>
            <a:pPr marL="179388" lvl="1" indent="-179388">
              <a:spcBef>
                <a:spcPts val="300"/>
              </a:spcBef>
              <a:buBlip>
                <a:blip r:embed="rId2"/>
              </a:buBlip>
            </a:pPr>
            <a:r>
              <a:rPr lang="de-DE" sz="1400" dirty="0">
                <a:solidFill>
                  <a:srgbClr val="B2B2B2"/>
                </a:solidFill>
              </a:rPr>
              <a:t>Aufrechnungsverbot</a:t>
            </a:r>
          </a:p>
          <a:p>
            <a:pPr marL="179388" lvl="1"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Verfahrensordnung für DIMDI</a:t>
            </a:r>
          </a:p>
          <a:p>
            <a:pPr marL="179388" lvl="1"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p:spPr>
        <p:style>
          <a:lnRef idx="1">
            <a:schemeClr val="accent1"/>
          </a:lnRef>
          <a:fillRef idx="2">
            <a:schemeClr val="accent1"/>
          </a:fillRef>
          <a:effectRef idx="1">
            <a:schemeClr val="accent1"/>
          </a:effectRef>
          <a:fontRef idx="minor">
            <a:schemeClr val="dk1"/>
          </a:fontRef>
        </p:style>
        <p:txBody>
          <a:bodyPr vert="horz" rtlCol="0" anchor="ctr"/>
          <a:lstStyle/>
          <a:p>
            <a:pPr algn="ctr"/>
            <a:r>
              <a:rPr lang="de-DE" sz="1600" dirty="0">
                <a:solidFill>
                  <a:srgbClr val="000000"/>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000000"/>
                </a:solidFill>
              </a:rPr>
              <a:t>Datenübermittlung</a:t>
            </a:r>
          </a:p>
          <a:p>
            <a:pPr marL="179388" indent="-179388">
              <a:spcBef>
                <a:spcPts val="300"/>
              </a:spcBef>
              <a:buBlip>
                <a:blip r:embed="rId2"/>
              </a:buBlip>
            </a:pPr>
            <a:r>
              <a:rPr lang="de-DE" sz="1400" dirty="0">
                <a:solidFill>
                  <a:srgbClr val="000000"/>
                </a:solidFill>
              </a:rPr>
              <a:t>Statistiken des GKV-SV</a:t>
            </a:r>
          </a:p>
          <a:p>
            <a:pPr marL="179388" indent="-179388">
              <a:spcBef>
                <a:spcPts val="300"/>
              </a:spcBef>
              <a:buBlip>
                <a:blip r:embed="rId2"/>
              </a:buBlip>
            </a:pPr>
            <a:r>
              <a:rPr lang="de-DE" sz="1400" dirty="0">
                <a:solidFill>
                  <a:srgbClr val="000000"/>
                </a:solidFill>
              </a:rPr>
              <a:t>Gemeinsamer Bericht GKV-DKG zu Auswirkungen</a:t>
            </a:r>
          </a:p>
        </p:txBody>
      </p:sp>
      <p:sp>
        <p:nvSpPr>
          <p:cNvPr id="22" name="Rechteck 21">
            <a:extLst>
              <a:ext uri="{FF2B5EF4-FFF2-40B4-BE49-F238E27FC236}">
                <a16:creationId xmlns:a16="http://schemas.microsoft.com/office/drawing/2014/main" id="{3292D6BE-46C2-416D-9B05-0C4B74537604}"/>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5" name="Rechteck 24">
            <a:extLst>
              <a:ext uri="{FF2B5EF4-FFF2-40B4-BE49-F238E27FC236}">
                <a16:creationId xmlns:a16="http://schemas.microsoft.com/office/drawing/2014/main" id="{DABD336F-3044-4685-BCB4-FD9DDFE83D1C}"/>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Tree>
    <p:extLst>
      <p:ext uri="{BB962C8B-B14F-4D97-AF65-F5344CB8AC3E}">
        <p14:creationId xmlns:p14="http://schemas.microsoft.com/office/powerpoint/2010/main" val="269179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686A0F-B8D8-4BED-B6FB-97DBE2754E1F}"/>
              </a:ext>
            </a:extLst>
          </p:cNvPr>
          <p:cNvSpPr>
            <a:spLocks noGrp="1"/>
          </p:cNvSpPr>
          <p:nvPr>
            <p:ph idx="1"/>
          </p:nvPr>
        </p:nvSpPr>
        <p:spPr>
          <a:xfrm>
            <a:off x="609600" y="1530504"/>
            <a:ext cx="10972800" cy="1178416"/>
          </a:xfrm>
        </p:spPr>
        <p:txBody>
          <a:bodyPr/>
          <a:lstStyle/>
          <a:p>
            <a:pPr marL="0" indent="0">
              <a:buNone/>
            </a:pPr>
            <a:r>
              <a:rPr lang="de-DE" b="1" dirty="0"/>
              <a:t>Anpassungen des Schlichtungsausschusses</a:t>
            </a:r>
          </a:p>
          <a:p>
            <a:r>
              <a:rPr lang="de-DE" dirty="0"/>
              <a:t>Schlichtungsausschuss auf Bundesebene zur Klärung strittiger </a:t>
            </a:r>
            <a:r>
              <a:rPr lang="de-DE" dirty="0" err="1"/>
              <a:t>Kodierfragen</a:t>
            </a:r>
            <a:r>
              <a:rPr lang="de-DE" dirty="0"/>
              <a:t> </a:t>
            </a:r>
          </a:p>
        </p:txBody>
      </p:sp>
      <p:sp>
        <p:nvSpPr>
          <p:cNvPr id="3" name="Datumsplatzhalter 2">
            <a:extLst>
              <a:ext uri="{FF2B5EF4-FFF2-40B4-BE49-F238E27FC236}">
                <a16:creationId xmlns:a16="http://schemas.microsoft.com/office/drawing/2014/main" id="{380263DB-B651-4EB2-95BF-83FE1ABD6D38}"/>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3F247745-96CE-4F9C-96DD-F9567021A65B}"/>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B65BE0FB-8CE1-4460-A1B0-8493E435EE0D}"/>
              </a:ext>
            </a:extLst>
          </p:cNvPr>
          <p:cNvSpPr>
            <a:spLocks noGrp="1"/>
          </p:cNvSpPr>
          <p:nvPr>
            <p:ph type="sldNum" sz="quarter" idx="12"/>
          </p:nvPr>
        </p:nvSpPr>
        <p:spPr/>
        <p:txBody>
          <a:bodyPr/>
          <a:lstStyle/>
          <a:p>
            <a:pPr>
              <a:defRPr/>
            </a:pPr>
            <a:fld id="{26B0DD0A-270A-4270-B6CA-863BF67EFA8E}" type="slidenum">
              <a:rPr lang="de-DE" smtClean="0"/>
              <a:pPr>
                <a:defRPr/>
              </a:pPr>
              <a:t>9</a:t>
            </a:fld>
            <a:endParaRPr lang="de-DE" dirty="0"/>
          </a:p>
        </p:txBody>
      </p:sp>
      <p:sp>
        <p:nvSpPr>
          <p:cNvPr id="6" name="Titel 5">
            <a:extLst>
              <a:ext uri="{FF2B5EF4-FFF2-40B4-BE49-F238E27FC236}">
                <a16:creationId xmlns:a16="http://schemas.microsoft.com/office/drawing/2014/main" id="{64CBF8AF-2B02-446C-BA58-ED47981281A4}"/>
              </a:ext>
            </a:extLst>
          </p:cNvPr>
          <p:cNvSpPr>
            <a:spLocks noGrp="1"/>
          </p:cNvSpPr>
          <p:nvPr>
            <p:ph type="title"/>
          </p:nvPr>
        </p:nvSpPr>
        <p:spPr/>
        <p:txBody>
          <a:bodyPr/>
          <a:lstStyle/>
          <a:p>
            <a:r>
              <a:rPr lang="de-DE" dirty="0"/>
              <a:t>Reduzierung primärer Fehlbelegung und des Streitpotentials</a:t>
            </a:r>
          </a:p>
        </p:txBody>
      </p:sp>
      <p:sp>
        <p:nvSpPr>
          <p:cNvPr id="8" name="Rechteck 7">
            <a:extLst>
              <a:ext uri="{FF2B5EF4-FFF2-40B4-BE49-F238E27FC236}">
                <a16:creationId xmlns:a16="http://schemas.microsoft.com/office/drawing/2014/main" id="{5920148D-FC26-4B9D-A3E9-3004327E1C0E}"/>
              </a:ext>
            </a:extLst>
          </p:cNvPr>
          <p:cNvSpPr/>
          <p:nvPr/>
        </p:nvSpPr>
        <p:spPr>
          <a:xfrm>
            <a:off x="609600" y="3020732"/>
            <a:ext cx="10972800" cy="305243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19 KHG</a:t>
            </a:r>
          </a:p>
          <a:p>
            <a:pPr marL="266700" lvl="2" indent="-266700">
              <a:lnSpc>
                <a:spcPct val="110000"/>
              </a:lnSpc>
              <a:spcBef>
                <a:spcPts val="600"/>
              </a:spcBef>
              <a:buFont typeface="+mj-lt"/>
              <a:buAutoNum type="arabicParenBoth"/>
            </a:pPr>
            <a:r>
              <a:rPr lang="de-DE" sz="1400" i="1" baseline="30000" dirty="0"/>
              <a:t>1</a:t>
            </a:r>
            <a:r>
              <a:rPr lang="de-DE" sz="1400" i="1" dirty="0"/>
              <a:t>Der Spitzenverband Bund der Kranken-kassen und der Verband der Privaten Krankenversicherung gemeinsam bilden mit der Deutschen Krankenhausgesellschaft einen Schlichtungsausschuss auf Bundesebene. </a:t>
            </a:r>
          </a:p>
          <a:p>
            <a:pPr marL="268288" lvl="2">
              <a:lnSpc>
                <a:spcPct val="110000"/>
              </a:lnSpc>
              <a:spcBef>
                <a:spcPts val="600"/>
              </a:spcBef>
            </a:pPr>
            <a:r>
              <a:rPr lang="de-DE" sz="1400" i="1" baseline="30000" dirty="0"/>
              <a:t>2</a:t>
            </a:r>
            <a:r>
              <a:rPr lang="de-DE" sz="1400" i="1" dirty="0"/>
              <a:t>Das Institut für das Entgeltsystem im Krankenhaus und das Deutsche Institut für Medizinische Dokumentation und Information sind Mitglieder ohne Stimmrecht. </a:t>
            </a:r>
          </a:p>
          <a:p>
            <a:pPr marL="268288" lvl="2">
              <a:lnSpc>
                <a:spcPct val="110000"/>
              </a:lnSpc>
              <a:spcBef>
                <a:spcPts val="600"/>
              </a:spcBef>
            </a:pPr>
            <a:r>
              <a:rPr lang="de-DE" sz="1400" i="1" baseline="30000" dirty="0"/>
              <a:t>3</a:t>
            </a:r>
            <a:r>
              <a:rPr lang="de-DE" sz="1400" i="1" dirty="0"/>
              <a:t>Für den Schlichtungsausschuss ist § 18a Absatz 6 Satz 2 bis 5 und 7 entsprechend anzuwenden; bei der Auswahl der Vertreter der Krankenkassen und der Krankenhäuser für die Bildung des Schlichtungsausschusses sollen sowohl medizinischer Sachverstand als auch besondere Kenntnisse in Fragen der Abrechnung der Entgeltsysteme im Krankenhaus berücksichtigt werden. </a:t>
            </a:r>
          </a:p>
          <a:p>
            <a:pPr marL="268288" lvl="2">
              <a:lnSpc>
                <a:spcPct val="110000"/>
              </a:lnSpc>
              <a:spcBef>
                <a:spcPts val="600"/>
              </a:spcBef>
            </a:pPr>
            <a:r>
              <a:rPr lang="de-DE" sz="1400" i="1" baseline="30000" dirty="0"/>
              <a:t>4</a:t>
            </a:r>
            <a:r>
              <a:rPr lang="de-DE" sz="1400" i="1" dirty="0"/>
              <a:t>Kommen die für die Einrichtung des Schlichtungsausschusses erforderlichen Entscheidungen ganz oder teilweise nicht zustande, trifft auf Antrag einer Vertragspartei die Schiedsstelle nach § 18a Absatz 6 die ausstehenden Entscheidungen. </a:t>
            </a:r>
          </a:p>
          <a:p>
            <a:pPr marL="268288" lvl="2">
              <a:lnSpc>
                <a:spcPct val="110000"/>
              </a:lnSpc>
              <a:spcBef>
                <a:spcPts val="600"/>
              </a:spcBef>
            </a:pPr>
            <a:r>
              <a:rPr lang="de-DE" sz="1400" i="1" dirty="0"/>
              <a:t>…</a:t>
            </a:r>
          </a:p>
        </p:txBody>
      </p:sp>
    </p:spTree>
    <p:extLst>
      <p:ext uri="{BB962C8B-B14F-4D97-AF65-F5344CB8AC3E}">
        <p14:creationId xmlns:p14="http://schemas.microsoft.com/office/powerpoint/2010/main" val="34474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Vereinbarung zwischen GKV-SV und DKG zur Datenübermittlung im Rahmen des Prüfverfahrens</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90</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Daten und Transparenz</a:t>
            </a:r>
          </a:p>
        </p:txBody>
      </p:sp>
      <p:sp>
        <p:nvSpPr>
          <p:cNvPr id="9" name="Rechteck 8">
            <a:extLst>
              <a:ext uri="{FF2B5EF4-FFF2-40B4-BE49-F238E27FC236}">
                <a16:creationId xmlns:a16="http://schemas.microsoft.com/office/drawing/2014/main" id="{A369A5A0-AE71-4B3D-984F-FADBF0E0E469}"/>
              </a:ext>
            </a:extLst>
          </p:cNvPr>
          <p:cNvSpPr/>
          <p:nvPr/>
        </p:nvSpPr>
        <p:spPr>
          <a:xfrm>
            <a:off x="609600" y="1916832"/>
            <a:ext cx="10972800" cy="4622090"/>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2 KHG (Ergänzung)</a:t>
            </a:r>
          </a:p>
          <a:p>
            <a:pPr marL="268288" lvl="2" indent="-268288">
              <a:lnSpc>
                <a:spcPct val="110000"/>
              </a:lnSpc>
              <a:spcBef>
                <a:spcPts val="600"/>
              </a:spcBef>
            </a:pPr>
            <a:r>
              <a:rPr lang="de-DE" sz="1400" i="1" dirty="0">
                <a:solidFill>
                  <a:srgbClr val="777777"/>
                </a:solidFill>
              </a:rPr>
              <a:t>(2) 	</a:t>
            </a:r>
            <a:r>
              <a:rPr lang="de-DE" sz="1400" i="1" baseline="30000" dirty="0">
                <a:solidFill>
                  <a:srgbClr val="777777"/>
                </a:solidFill>
              </a:rPr>
              <a:t>1</a:t>
            </a:r>
            <a:r>
              <a:rPr lang="de-DE" sz="1400" i="1" dirty="0">
                <a:solidFill>
                  <a:srgbClr val="777777"/>
                </a:solidFill>
              </a:rPr>
              <a:t>Der Spitzenverband Bund der Krankenkassen und die Deutsche Krankenhausgesellschaft regeln das Nähere zum Prüfverfahren nach § 275 Absatz 1c des Fünften Buches Sozialgesetzbuch; in der Vereinbarung sind abweichende Regelungen zu § 275c Absatz 1 Satz 1 des Fünften Buches Sozialgesetzbuch möglich. </a:t>
            </a:r>
          </a:p>
          <a:p>
            <a:pPr marL="446088" lvl="2" indent="-174625">
              <a:lnSpc>
                <a:spcPct val="110000"/>
              </a:lnSpc>
              <a:spcBef>
                <a:spcPts val="600"/>
              </a:spcBef>
            </a:pPr>
            <a:r>
              <a:rPr lang="de-DE" sz="1400" i="1" baseline="30000" dirty="0">
                <a:solidFill>
                  <a:srgbClr val="0070C0"/>
                </a:solidFill>
              </a:rPr>
              <a:t>2</a:t>
            </a:r>
            <a:r>
              <a:rPr lang="de-DE" sz="1400" i="1" u="sng" dirty="0">
                <a:solidFill>
                  <a:srgbClr val="0070C0"/>
                </a:solidFill>
              </a:rPr>
              <a:t>Dabei haben sie insbesondere Regelungen über</a:t>
            </a:r>
          </a:p>
          <a:p>
            <a:pPr marL="446088" lvl="2" indent="-174625">
              <a:lnSpc>
                <a:spcPct val="110000"/>
              </a:lnSpc>
              <a:spcBef>
                <a:spcPts val="600"/>
              </a:spcBef>
            </a:pPr>
            <a:r>
              <a:rPr lang="de-DE" sz="1400" i="1" u="sng" dirty="0">
                <a:solidFill>
                  <a:srgbClr val="0070C0"/>
                </a:solidFill>
              </a:rPr>
              <a:t>1.	den Zeitpunkt der Übermittlung zahlungsbegründender Unterlagen an die Krankenkassen,</a:t>
            </a:r>
          </a:p>
          <a:p>
            <a:pPr marL="446088" lvl="2" indent="-174625">
              <a:lnSpc>
                <a:spcPct val="110000"/>
              </a:lnSpc>
              <a:spcBef>
                <a:spcPts val="600"/>
              </a:spcBef>
            </a:pPr>
            <a:r>
              <a:rPr lang="de-DE" sz="1400" b="1" i="1" u="sng" dirty="0">
                <a:solidFill>
                  <a:srgbClr val="0070C0"/>
                </a:solidFill>
              </a:rPr>
              <a:t>2.	eine ab dem 1. Januar 2021 erfolgende ausschließlich elektronische Übermittlung von Unterlagen zwischen den Krankenhäusern und den Medizinischen Diensten im Rahmen der Krankenhausabrechnungsprüfung ablaufenden Vorgänge sowie deren für eine sachgerechte Prüfung der Medizinischen Dienste erforderlichen Formate und Inhalte,</a:t>
            </a:r>
          </a:p>
          <a:p>
            <a:pPr marL="446088" lvl="2" indent="-174625">
              <a:lnSpc>
                <a:spcPct val="110000"/>
              </a:lnSpc>
              <a:spcBef>
                <a:spcPts val="600"/>
              </a:spcBef>
            </a:pPr>
            <a:r>
              <a:rPr lang="de-DE" sz="1400" i="1" u="sng" dirty="0">
                <a:solidFill>
                  <a:srgbClr val="0070C0"/>
                </a:solidFill>
              </a:rPr>
              <a:t>3.	das Verfahren zwischen Krankenkassen und Krankenhäusern bei Zweifeln an der Rechtmäßigkeit der Abrechnung im Vorfeld einer Beauftragung des Medizinischen Dienstes,</a:t>
            </a:r>
          </a:p>
          <a:p>
            <a:pPr marL="446088" lvl="2" indent="-174625">
              <a:lnSpc>
                <a:spcPct val="110000"/>
              </a:lnSpc>
              <a:spcBef>
                <a:spcPts val="600"/>
              </a:spcBef>
            </a:pPr>
            <a:r>
              <a:rPr lang="de-DE" sz="1400" i="1" u="sng" dirty="0">
                <a:solidFill>
                  <a:srgbClr val="0070C0"/>
                </a:solidFill>
              </a:rPr>
              <a:t>4.	den Zeitpunkt der Beauftragung des Medizinischen Dienstes,</a:t>
            </a:r>
          </a:p>
          <a:p>
            <a:pPr marL="446088" lvl="2" indent="-174625">
              <a:lnSpc>
                <a:spcPct val="110000"/>
              </a:lnSpc>
              <a:spcBef>
                <a:spcPts val="600"/>
              </a:spcBef>
            </a:pPr>
            <a:r>
              <a:rPr lang="de-DE" sz="1400" i="1" u="sng" dirty="0">
                <a:solidFill>
                  <a:srgbClr val="0070C0"/>
                </a:solidFill>
              </a:rPr>
              <a:t>5.	die Prüfungsdauer,</a:t>
            </a:r>
          </a:p>
          <a:p>
            <a:pPr marL="446088" lvl="2" indent="-174625">
              <a:lnSpc>
                <a:spcPct val="110000"/>
              </a:lnSpc>
              <a:spcBef>
                <a:spcPts val="600"/>
              </a:spcBef>
            </a:pPr>
            <a:r>
              <a:rPr lang="de-DE" sz="1400" i="1" u="sng" dirty="0">
                <a:solidFill>
                  <a:srgbClr val="0070C0"/>
                </a:solidFill>
              </a:rPr>
              <a:t>6.	den Prüfungsort und</a:t>
            </a:r>
          </a:p>
          <a:p>
            <a:pPr marL="446088" lvl="2" indent="-174625">
              <a:lnSpc>
                <a:spcPct val="110000"/>
              </a:lnSpc>
              <a:spcBef>
                <a:spcPts val="600"/>
              </a:spcBef>
            </a:pPr>
            <a:r>
              <a:rPr lang="de-DE" sz="1400" i="1" u="sng" dirty="0">
                <a:solidFill>
                  <a:srgbClr val="0070C0"/>
                </a:solidFill>
              </a:rPr>
              <a:t>7.	die Abwicklung von Rückforderungen</a:t>
            </a:r>
          </a:p>
          <a:p>
            <a:pPr marL="446088" lvl="2" indent="-174625">
              <a:lnSpc>
                <a:spcPct val="110000"/>
              </a:lnSpc>
              <a:spcBef>
                <a:spcPts val="600"/>
              </a:spcBef>
            </a:pPr>
            <a:r>
              <a:rPr lang="de-DE" sz="1400" i="1" u="sng" dirty="0">
                <a:solidFill>
                  <a:srgbClr val="0070C0"/>
                </a:solidFill>
              </a:rPr>
              <a:t>zu treffen; </a:t>
            </a:r>
            <a:r>
              <a:rPr lang="de-DE" sz="1400" i="1" dirty="0">
                <a:solidFill>
                  <a:srgbClr val="777777"/>
                </a:solidFill>
              </a:rPr>
              <a:t>[…]</a:t>
            </a:r>
          </a:p>
        </p:txBody>
      </p:sp>
    </p:spTree>
    <p:extLst>
      <p:ext uri="{BB962C8B-B14F-4D97-AF65-F5344CB8AC3E}">
        <p14:creationId xmlns:p14="http://schemas.microsoft.com/office/powerpoint/2010/main" val="288044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Statistiken des GKV-SV</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91</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Daten und Transparenz</a:t>
            </a:r>
          </a:p>
        </p:txBody>
      </p:sp>
      <p:sp>
        <p:nvSpPr>
          <p:cNvPr id="9" name="Rechteck 8">
            <a:extLst>
              <a:ext uri="{FF2B5EF4-FFF2-40B4-BE49-F238E27FC236}">
                <a16:creationId xmlns:a16="http://schemas.microsoft.com/office/drawing/2014/main" id="{A369A5A0-AE71-4B3D-984F-FADBF0E0E469}"/>
              </a:ext>
            </a:extLst>
          </p:cNvPr>
          <p:cNvSpPr/>
          <p:nvPr/>
        </p:nvSpPr>
        <p:spPr>
          <a:xfrm>
            <a:off x="609600" y="2325535"/>
            <a:ext cx="10943974" cy="3757238"/>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6 KHG</a:t>
            </a:r>
          </a:p>
          <a:p>
            <a:pPr marL="268288" lvl="2" indent="-268288">
              <a:lnSpc>
                <a:spcPct val="110000"/>
              </a:lnSpc>
              <a:spcBef>
                <a:spcPts val="600"/>
              </a:spcBef>
            </a:pPr>
            <a:r>
              <a:rPr lang="de-DE" sz="1400" i="1" dirty="0"/>
              <a:t>(6) 	</a:t>
            </a:r>
            <a:r>
              <a:rPr lang="de-DE" sz="1400" i="1" baseline="30000" dirty="0"/>
              <a:t>1</a:t>
            </a:r>
            <a:r>
              <a:rPr lang="de-DE" sz="1400" i="1" dirty="0"/>
              <a:t>Der Spitzenverband Bund der Krankenkassen erstellt jährlich bis zum 30. Juni, erstmals bis zum 30. Juni 2020, jeweils für das vorangegangene Jahr eine Statistik insbesondere zu folgenden Sachverhalten:</a:t>
            </a:r>
          </a:p>
          <a:p>
            <a:pPr marL="611188" lvl="2" indent="-342900">
              <a:lnSpc>
                <a:spcPct val="110000"/>
              </a:lnSpc>
              <a:spcBef>
                <a:spcPts val="600"/>
              </a:spcBef>
              <a:buFont typeface="+mj-lt"/>
              <a:buAutoNum type="arabicPeriod"/>
            </a:pPr>
            <a:r>
              <a:rPr lang="de-DE" sz="1400" i="1" dirty="0"/>
              <a:t>Daten nach § 275c Absatz 4 Satz 2 und 3 des Fünften Buches Sozialgesetzbuch,</a:t>
            </a:r>
          </a:p>
          <a:p>
            <a:pPr marL="611188" lvl="2" indent="-342900">
              <a:lnSpc>
                <a:spcPct val="110000"/>
              </a:lnSpc>
              <a:spcBef>
                <a:spcPts val="600"/>
              </a:spcBef>
              <a:buFont typeface="+mj-lt"/>
              <a:buAutoNum type="arabicPeriod"/>
            </a:pPr>
            <a:r>
              <a:rPr lang="de-DE" sz="1400" i="1" dirty="0"/>
              <a:t>Anzahl und Ergebnisse der Verfahren zwischen Krankenkassen und Krankenhäusern bei Zweifeln an der Rechtmäßigkeit der Abrechnung im Vorfeld einer Beauftragung des Medizinischen Dienstes nach Absatz 2 Satz 2 Nummer 3 sowie die durchschnittliche Höhe der Rückzahlungsbeträge,</a:t>
            </a:r>
          </a:p>
          <a:p>
            <a:pPr marL="611188" lvl="2" indent="-342900">
              <a:lnSpc>
                <a:spcPct val="110000"/>
              </a:lnSpc>
              <a:spcBef>
                <a:spcPts val="600"/>
              </a:spcBef>
              <a:buFont typeface="+mj-lt"/>
              <a:buAutoNum type="arabicPeriod"/>
            </a:pPr>
            <a:r>
              <a:rPr lang="de-DE" sz="1400" i="1" dirty="0"/>
              <a:t>Prüfanlässe nach Art und Anzahl der beim Medizinischen Dienst eingeleiteten Prüfungen,</a:t>
            </a:r>
          </a:p>
          <a:p>
            <a:pPr marL="611188" lvl="2" indent="-342900">
              <a:lnSpc>
                <a:spcPct val="110000"/>
              </a:lnSpc>
              <a:spcBef>
                <a:spcPts val="600"/>
              </a:spcBef>
              <a:buFont typeface="+mj-lt"/>
              <a:buAutoNum type="arabicPeriod"/>
            </a:pPr>
            <a:r>
              <a:rPr lang="de-DE" sz="1400" i="1" dirty="0"/>
              <a:t>Ergebnisse der Prüfungen bei Schlussrechnungen für vollstationäre Krankenhausbehandlung nach § 275c Absatz 1 des Fünften Buches Sozialgesetzbuch, die durchschnittliche Höhe der zurückgezahlten Differenzbeträge sowie die durchschnittliche Höhe der Aufschläge,</a:t>
            </a:r>
          </a:p>
          <a:p>
            <a:pPr marL="611188" lvl="2" indent="-342900">
              <a:lnSpc>
                <a:spcPct val="110000"/>
              </a:lnSpc>
              <a:spcBef>
                <a:spcPts val="600"/>
              </a:spcBef>
              <a:buFont typeface="+mj-lt"/>
              <a:buAutoNum type="arabicPeriod"/>
            </a:pPr>
            <a:r>
              <a:rPr lang="de-DE" sz="1400" i="1" dirty="0"/>
              <a:t>Anzahl und Ergebnisse der Nachverfahren gemäß der Vereinbarung nach Absatz 2 und der einzelfallbezogenen Erörterungen nach Absatz 2b,</a:t>
            </a:r>
          </a:p>
          <a:p>
            <a:pPr marL="611188" lvl="2" indent="-342900">
              <a:lnSpc>
                <a:spcPct val="110000"/>
              </a:lnSpc>
              <a:spcBef>
                <a:spcPts val="600"/>
              </a:spcBef>
              <a:buFont typeface="+mj-lt"/>
              <a:buAutoNum type="arabicPeriod"/>
            </a:pPr>
            <a:r>
              <a:rPr lang="de-DE" sz="1400" i="1" dirty="0"/>
              <a:t>Anzahl und Gründe der Anzeigen nach § 275c Absatz 2 Satz 7 des Fünften Buches Sozialgesetzbuch,</a:t>
            </a:r>
          </a:p>
          <a:p>
            <a:pPr marL="611188" lvl="2" indent="-342900">
              <a:lnSpc>
                <a:spcPct val="110000"/>
              </a:lnSpc>
              <a:spcBef>
                <a:spcPts val="600"/>
              </a:spcBef>
              <a:buFont typeface="+mj-lt"/>
              <a:buAutoNum type="arabicPeriod"/>
            </a:pPr>
            <a:r>
              <a:rPr lang="de-DE" sz="1400" i="1" dirty="0"/>
              <a:t>Anzahl und Ergebnisse der Prüfungen nach § 275d des Fünften Buches Sozialgesetzbuch.</a:t>
            </a:r>
          </a:p>
        </p:txBody>
      </p:sp>
    </p:spTree>
    <p:extLst>
      <p:ext uri="{BB962C8B-B14F-4D97-AF65-F5344CB8AC3E}">
        <p14:creationId xmlns:p14="http://schemas.microsoft.com/office/powerpoint/2010/main" val="27107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B0C50C-F45C-4987-A025-0F13CEBC68D0}"/>
              </a:ext>
            </a:extLst>
          </p:cNvPr>
          <p:cNvSpPr>
            <a:spLocks noGrp="1"/>
          </p:cNvSpPr>
          <p:nvPr>
            <p:ph idx="1"/>
          </p:nvPr>
        </p:nvSpPr>
        <p:spPr/>
        <p:txBody>
          <a:bodyPr/>
          <a:lstStyle/>
          <a:p>
            <a:pPr marL="268288" indent="-268288">
              <a:spcBef>
                <a:spcPts val="300"/>
              </a:spcBef>
            </a:pPr>
            <a:r>
              <a:rPr lang="de-DE" dirty="0">
                <a:solidFill>
                  <a:srgbClr val="000000"/>
                </a:solidFill>
              </a:rPr>
              <a:t>Statistiken des GKV-SV</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92</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Daten und Transparenz</a:t>
            </a:r>
          </a:p>
        </p:txBody>
      </p:sp>
      <p:sp>
        <p:nvSpPr>
          <p:cNvPr id="9" name="Rechteck 8">
            <a:extLst>
              <a:ext uri="{FF2B5EF4-FFF2-40B4-BE49-F238E27FC236}">
                <a16:creationId xmlns:a16="http://schemas.microsoft.com/office/drawing/2014/main" id="{A369A5A0-AE71-4B3D-984F-FADBF0E0E469}"/>
              </a:ext>
            </a:extLst>
          </p:cNvPr>
          <p:cNvSpPr/>
          <p:nvPr/>
        </p:nvSpPr>
        <p:spPr>
          <a:xfrm>
            <a:off x="609600" y="2204864"/>
            <a:ext cx="10943974" cy="3366362"/>
          </a:xfrm>
          <a:prstGeom prst="rect">
            <a:avLst/>
          </a:prstGeom>
          <a:ln/>
        </p:spPr>
        <p:style>
          <a:lnRef idx="2">
            <a:schemeClr val="accent1"/>
          </a:lnRef>
          <a:fillRef idx="1">
            <a:schemeClr val="lt1"/>
          </a:fillRef>
          <a:effectRef idx="0">
            <a:schemeClr val="accent1"/>
          </a:effectRef>
          <a:fontRef idx="minor">
            <a:schemeClr val="dk1"/>
          </a:fontRef>
        </p:style>
        <p:txBody>
          <a:bodyPr wrap="square" lIns="36000" tIns="36000" rIns="36000" bIns="36000" rtlCol="0" anchor="ctr">
            <a:spAutoFit/>
          </a:bodyPr>
          <a:lstStyle/>
          <a:p>
            <a:pPr marL="0" lvl="2" indent="0">
              <a:lnSpc>
                <a:spcPct val="110000"/>
              </a:lnSpc>
              <a:spcBef>
                <a:spcPts val="600"/>
              </a:spcBef>
              <a:buNone/>
            </a:pPr>
            <a:r>
              <a:rPr lang="de-DE" sz="1400" i="1" dirty="0"/>
              <a:t>§ 17c Abs. 6 KHG</a:t>
            </a:r>
          </a:p>
          <a:p>
            <a:pPr marL="268288" lvl="2" indent="-268288">
              <a:lnSpc>
                <a:spcPct val="110000"/>
              </a:lnSpc>
              <a:spcBef>
                <a:spcPts val="600"/>
              </a:spcBef>
            </a:pPr>
            <a:r>
              <a:rPr lang="de-DE" sz="1400" i="1" dirty="0"/>
              <a:t>(6) 	…</a:t>
            </a:r>
          </a:p>
          <a:p>
            <a:pPr marL="268288" lvl="2" indent="3175">
              <a:lnSpc>
                <a:spcPct val="110000"/>
              </a:lnSpc>
              <a:spcBef>
                <a:spcPts val="600"/>
              </a:spcBef>
            </a:pPr>
            <a:r>
              <a:rPr lang="de-DE" sz="1400" i="1" baseline="30000" dirty="0"/>
              <a:t>2</a:t>
            </a:r>
            <a:r>
              <a:rPr lang="de-DE" sz="1400" i="1" dirty="0"/>
              <a:t>Die Sachverhalte nach Satz 1 sind bundesweit und nach Medizinischen Diensten zu gliedern. </a:t>
            </a:r>
          </a:p>
          <a:p>
            <a:pPr marL="268288" lvl="2" indent="3175">
              <a:lnSpc>
                <a:spcPct val="110000"/>
              </a:lnSpc>
              <a:spcBef>
                <a:spcPts val="600"/>
              </a:spcBef>
            </a:pPr>
            <a:r>
              <a:rPr lang="de-DE" sz="1400" i="1" baseline="30000" dirty="0"/>
              <a:t>3</a:t>
            </a:r>
            <a:r>
              <a:rPr lang="de-DE" sz="1400" i="1" dirty="0"/>
              <a:t>Für Zwecke der Statistik nach Satz 1 sind die Krankenkassen verpflichtet, bis zum 30. April des Folgejahres die erforderlichen Daten ohne Versichertenbezug an den Spitzenverband Bund der Krankenkassen zu übermitteln. </a:t>
            </a:r>
          </a:p>
          <a:p>
            <a:pPr marL="268288" lvl="2" indent="3175">
              <a:lnSpc>
                <a:spcPct val="110000"/>
              </a:lnSpc>
              <a:spcBef>
                <a:spcPts val="600"/>
              </a:spcBef>
            </a:pPr>
            <a:r>
              <a:rPr lang="de-DE" sz="1400" i="1" baseline="30000" dirty="0"/>
              <a:t>4</a:t>
            </a:r>
            <a:r>
              <a:rPr lang="de-DE" sz="1400" i="1" dirty="0"/>
              <a:t>Für die erste Datenlieferung zum 30. April 2020 für das Jahr 2019 sind die in Satz 1 Nummer 1, 6 und 7 genannten Daten und die in Satz 1 Nummer 4 genannte durchschnittliche Höhe der Aufschläge sowie die in Satz 1 Nummer 5 genannte Anzahl und die Ergebnisse der einzelfallbezogenen Erörterungen nach Absatz 2b nicht zu übermitteln; für die Datenlieferung zum 30. April 2021 für das Jahr 2020 sind die in Satz 1 Nummer 7 genannten Daten und die in Satz 1 Nummer 4 genannte durchschnittliche Höhe der Aufschläge nicht zu übermitteln. </a:t>
            </a:r>
          </a:p>
          <a:p>
            <a:pPr marL="268288" lvl="2" indent="3175">
              <a:lnSpc>
                <a:spcPct val="110000"/>
              </a:lnSpc>
              <a:spcBef>
                <a:spcPts val="600"/>
              </a:spcBef>
            </a:pPr>
            <a:r>
              <a:rPr lang="de-DE" sz="1400" i="1" baseline="30000" dirty="0"/>
              <a:t>5</a:t>
            </a:r>
            <a:r>
              <a:rPr lang="de-DE" sz="1400" i="1" dirty="0"/>
              <a:t>Die näheren Einzelheiten, insbesondere zu den zu übermittelnden Daten, deren Lieferung, deren Veröffentlichung sowie den Konsequenzen, wenn Daten nicht oder nicht fristgerecht übermittelt werden, legt der Spitzenverband Bund der Krankenkassen bis zum 31. März 2020 fest. </a:t>
            </a:r>
          </a:p>
          <a:p>
            <a:pPr marL="268288" lvl="2" indent="3175">
              <a:lnSpc>
                <a:spcPct val="110000"/>
              </a:lnSpc>
              <a:spcBef>
                <a:spcPts val="600"/>
              </a:spcBef>
            </a:pPr>
            <a:r>
              <a:rPr lang="de-DE" sz="1400" i="1" baseline="30000" dirty="0"/>
              <a:t>6</a:t>
            </a:r>
            <a:r>
              <a:rPr lang="de-DE" sz="1400" i="1" dirty="0"/>
              <a:t>Bei der Festlegung nach Satz 5 sind die Stellungnahmen der Deutschen Krankenhausgesellschaft und der Medizinischen Dienste einzubeziehen.</a:t>
            </a:r>
          </a:p>
        </p:txBody>
      </p:sp>
    </p:spTree>
    <p:extLst>
      <p:ext uri="{BB962C8B-B14F-4D97-AF65-F5344CB8AC3E}">
        <p14:creationId xmlns:p14="http://schemas.microsoft.com/office/powerpoint/2010/main" val="11805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B4D40984-B087-4791-842D-267528B30F0F}"/>
              </a:ext>
            </a:extLst>
          </p:cNvPr>
          <p:cNvSpPr/>
          <p:nvPr/>
        </p:nvSpPr>
        <p:spPr>
          <a:xfrm>
            <a:off x="9048330" y="4099972"/>
            <a:ext cx="2621876" cy="722612"/>
          </a:xfrm>
          <a:prstGeom prst="rect">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Sonstige Regelungen</a:t>
            </a:r>
          </a:p>
        </p:txBody>
      </p:sp>
      <p:sp>
        <p:nvSpPr>
          <p:cNvPr id="26" name="Rechteck 25">
            <a:extLst>
              <a:ext uri="{FF2B5EF4-FFF2-40B4-BE49-F238E27FC236}">
                <a16:creationId xmlns:a16="http://schemas.microsoft.com/office/drawing/2014/main" id="{FF6F2D01-2B77-4522-8278-6C79B12CDF04}"/>
              </a:ext>
            </a:extLst>
          </p:cNvPr>
          <p:cNvSpPr/>
          <p:nvPr/>
        </p:nvSpPr>
        <p:spPr>
          <a:xfrm>
            <a:off x="9048329" y="4892060"/>
            <a:ext cx="2621876"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Streaming von G-BA Sitzungen</a:t>
            </a:r>
          </a:p>
          <a:p>
            <a:pPr marL="179388" indent="-179388">
              <a:spcBef>
                <a:spcPts val="300"/>
              </a:spcBef>
              <a:buBlip>
                <a:blip r:embed="rId2"/>
              </a:buBlip>
            </a:pPr>
            <a:r>
              <a:rPr lang="de-DE" sz="1400" dirty="0">
                <a:solidFill>
                  <a:srgbClr val="B2B2B2"/>
                </a:solidFill>
              </a:rPr>
              <a:t>Anpassungen des SGB XI an neue Struktur des MD</a:t>
            </a:r>
          </a:p>
          <a:p>
            <a:pPr marL="179388" indent="-179388">
              <a:spcBef>
                <a:spcPts val="300"/>
              </a:spcBef>
              <a:buBlip>
                <a:blip r:embed="rId2"/>
              </a:buBlip>
            </a:pPr>
            <a:r>
              <a:rPr lang="de-DE" sz="1400" dirty="0">
                <a:solidFill>
                  <a:srgbClr val="B2B2B2"/>
                </a:solidFill>
              </a:rPr>
              <a:t>Anerkennung von Solidargemeinschaften</a:t>
            </a:r>
          </a:p>
        </p:txBody>
      </p:sp>
      <p:sp>
        <p:nvSpPr>
          <p:cNvPr id="3" name="Datumsplatzhalter 2">
            <a:extLst>
              <a:ext uri="{FF2B5EF4-FFF2-40B4-BE49-F238E27FC236}">
                <a16:creationId xmlns:a16="http://schemas.microsoft.com/office/drawing/2014/main" id="{996A527F-B348-470C-BFFE-446F323E69B9}"/>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D7E8E2B2-BC21-4AF7-B247-AEE4799F8210}"/>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1678E451-BCEE-4C83-8378-33556EC900AA}"/>
              </a:ext>
            </a:extLst>
          </p:cNvPr>
          <p:cNvSpPr>
            <a:spLocks noGrp="1"/>
          </p:cNvSpPr>
          <p:nvPr>
            <p:ph type="sldNum" sz="quarter" idx="12"/>
          </p:nvPr>
        </p:nvSpPr>
        <p:spPr/>
        <p:txBody>
          <a:bodyPr/>
          <a:lstStyle/>
          <a:p>
            <a:pPr>
              <a:defRPr/>
            </a:pPr>
            <a:fld id="{26B0DD0A-270A-4270-B6CA-863BF67EFA8E}" type="slidenum">
              <a:rPr lang="de-DE" smtClean="0"/>
              <a:pPr>
                <a:defRPr/>
              </a:pPr>
              <a:t>93</a:t>
            </a:fld>
            <a:endParaRPr lang="de-DE" dirty="0"/>
          </a:p>
        </p:txBody>
      </p:sp>
      <p:sp>
        <p:nvSpPr>
          <p:cNvPr id="7" name="Titel 6">
            <a:extLst>
              <a:ext uri="{FF2B5EF4-FFF2-40B4-BE49-F238E27FC236}">
                <a16:creationId xmlns:a16="http://schemas.microsoft.com/office/drawing/2014/main" id="{A1E83085-A98E-4484-A956-4B558017C578}"/>
              </a:ext>
            </a:extLst>
          </p:cNvPr>
          <p:cNvSpPr>
            <a:spLocks noGrp="1"/>
          </p:cNvSpPr>
          <p:nvPr>
            <p:ph type="title"/>
          </p:nvPr>
        </p:nvSpPr>
        <p:spPr/>
        <p:txBody>
          <a:bodyPr/>
          <a:lstStyle/>
          <a:p>
            <a:r>
              <a:rPr lang="de-DE" dirty="0"/>
              <a:t>MDK-Reformgesetz – Bewertung</a:t>
            </a:r>
          </a:p>
        </p:txBody>
      </p:sp>
      <p:sp>
        <p:nvSpPr>
          <p:cNvPr id="11" name="Pfeil: Chevron 10">
            <a:extLst>
              <a:ext uri="{FF2B5EF4-FFF2-40B4-BE49-F238E27FC236}">
                <a16:creationId xmlns:a16="http://schemas.microsoft.com/office/drawing/2014/main" id="{180D5A77-867B-4FBC-8917-F9F7F1DCDCE2}"/>
              </a:ext>
            </a:extLst>
          </p:cNvPr>
          <p:cNvSpPr/>
          <p:nvPr/>
        </p:nvSpPr>
        <p:spPr>
          <a:xfrm>
            <a:off x="332728"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Reduzierung primärer Fehlbelegung und des Streitpotentials</a:t>
            </a:r>
          </a:p>
        </p:txBody>
      </p:sp>
      <p:sp>
        <p:nvSpPr>
          <p:cNvPr id="12" name="Rechteck 11">
            <a:extLst>
              <a:ext uri="{FF2B5EF4-FFF2-40B4-BE49-F238E27FC236}">
                <a16:creationId xmlns:a16="http://schemas.microsoft.com/office/drawing/2014/main" id="{593DA2AF-60D8-43E3-9367-01B880AD9CEC}"/>
              </a:ext>
            </a:extLst>
          </p:cNvPr>
          <p:cNvSpPr/>
          <p:nvPr/>
        </p:nvSpPr>
        <p:spPr>
          <a:xfrm>
            <a:off x="337183" y="2420998"/>
            <a:ext cx="2769214" cy="12906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Anpassung des AOP-Kataloges</a:t>
            </a:r>
          </a:p>
          <a:p>
            <a:pPr marL="179388" indent="-179388">
              <a:spcBef>
                <a:spcPts val="300"/>
              </a:spcBef>
              <a:buBlip>
                <a:blip r:embed="rId2"/>
              </a:buBlip>
            </a:pPr>
            <a:r>
              <a:rPr lang="de-DE" sz="1400" dirty="0">
                <a:solidFill>
                  <a:srgbClr val="B2B2B2"/>
                </a:solidFill>
              </a:rPr>
              <a:t>Anpassungen des Schlichtungsausschusses</a:t>
            </a:r>
          </a:p>
        </p:txBody>
      </p:sp>
      <p:sp>
        <p:nvSpPr>
          <p:cNvPr id="15" name="Pfeil: Chevron 14">
            <a:extLst>
              <a:ext uri="{FF2B5EF4-FFF2-40B4-BE49-F238E27FC236}">
                <a16:creationId xmlns:a16="http://schemas.microsoft.com/office/drawing/2014/main" id="{37A252FB-B478-4E2F-B586-0C62F9AD8A71}"/>
              </a:ext>
            </a:extLst>
          </p:cNvPr>
          <p:cNvSpPr/>
          <p:nvPr/>
        </p:nvSpPr>
        <p:spPr>
          <a:xfrm>
            <a:off x="3182799"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Unabhängigkeit des Medizinischen Dienstes</a:t>
            </a:r>
          </a:p>
        </p:txBody>
      </p:sp>
      <p:sp>
        <p:nvSpPr>
          <p:cNvPr id="16" name="Rechteck 15">
            <a:extLst>
              <a:ext uri="{FF2B5EF4-FFF2-40B4-BE49-F238E27FC236}">
                <a16:creationId xmlns:a16="http://schemas.microsoft.com/office/drawing/2014/main" id="{FCB87A51-D974-449A-9946-181293F23E13}"/>
              </a:ext>
            </a:extLst>
          </p:cNvPr>
          <p:cNvSpPr/>
          <p:nvPr/>
        </p:nvSpPr>
        <p:spPr>
          <a:xfrm>
            <a:off x="3184284"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Einheitliche Rechtsform</a:t>
            </a:r>
          </a:p>
          <a:p>
            <a:pPr marL="179388" lvl="1" indent="-179388">
              <a:spcBef>
                <a:spcPts val="300"/>
              </a:spcBef>
              <a:buBlip>
                <a:blip r:embed="rId2"/>
              </a:buBlip>
            </a:pPr>
            <a:r>
              <a:rPr lang="de-DE" sz="1400" dirty="0">
                <a:solidFill>
                  <a:srgbClr val="B2B2B2"/>
                </a:solidFill>
              </a:rPr>
              <a:t>Besetzung Verwaltungsrat</a:t>
            </a:r>
          </a:p>
          <a:p>
            <a:pPr marL="179388" lvl="1" indent="-179388">
              <a:spcBef>
                <a:spcPts val="300"/>
              </a:spcBef>
              <a:buBlip>
                <a:blip r:embed="rId2"/>
              </a:buBlip>
            </a:pPr>
            <a:r>
              <a:rPr lang="de-DE" sz="1400" dirty="0">
                <a:solidFill>
                  <a:srgbClr val="B2B2B2"/>
                </a:solidFill>
              </a:rPr>
              <a:t>Interne Richtlinienhoheit</a:t>
            </a:r>
          </a:p>
          <a:p>
            <a:pPr marL="179388" lvl="1" indent="-179388">
              <a:spcBef>
                <a:spcPts val="300"/>
              </a:spcBef>
              <a:buBlip>
                <a:blip r:embed="rId2"/>
              </a:buBlip>
            </a:pPr>
            <a:r>
              <a:rPr lang="de-DE" sz="1400" dirty="0">
                <a:solidFill>
                  <a:srgbClr val="B2B2B2"/>
                </a:solidFill>
              </a:rPr>
              <a:t>Sichere Finanzierung</a:t>
            </a:r>
          </a:p>
        </p:txBody>
      </p:sp>
      <p:sp>
        <p:nvSpPr>
          <p:cNvPr id="17" name="Pfeil: Chevron 16">
            <a:extLst>
              <a:ext uri="{FF2B5EF4-FFF2-40B4-BE49-F238E27FC236}">
                <a16:creationId xmlns:a16="http://schemas.microsoft.com/office/drawing/2014/main" id="{9EC12014-2CCF-4C04-99A5-EC24E08EFB9E}"/>
              </a:ext>
            </a:extLst>
          </p:cNvPr>
          <p:cNvSpPr/>
          <p:nvPr/>
        </p:nvSpPr>
        <p:spPr>
          <a:xfrm>
            <a:off x="6040602" y="1628800"/>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Motivation zur „korrekten“ Abrechnung</a:t>
            </a:r>
          </a:p>
        </p:txBody>
      </p:sp>
      <p:sp>
        <p:nvSpPr>
          <p:cNvPr id="18" name="Rechteck 17">
            <a:extLst>
              <a:ext uri="{FF2B5EF4-FFF2-40B4-BE49-F238E27FC236}">
                <a16:creationId xmlns:a16="http://schemas.microsoft.com/office/drawing/2014/main" id="{DB3D9422-7287-4B95-BC72-0867DFA8B5AA}"/>
              </a:ext>
            </a:extLst>
          </p:cNvPr>
          <p:cNvSpPr/>
          <p:nvPr/>
        </p:nvSpPr>
        <p:spPr>
          <a:xfrm>
            <a:off x="6040602" y="2420888"/>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Verbot der Rechnungsänderung</a:t>
            </a:r>
          </a:p>
          <a:p>
            <a:pPr marL="179388" lvl="1" indent="-179388">
              <a:spcBef>
                <a:spcPts val="300"/>
              </a:spcBef>
              <a:buBlip>
                <a:blip r:embed="rId2"/>
              </a:buBlip>
            </a:pPr>
            <a:r>
              <a:rPr lang="de-DE" sz="1400" dirty="0">
                <a:solidFill>
                  <a:srgbClr val="B2B2B2"/>
                </a:solidFill>
              </a:rPr>
              <a:t>Nach „Fehlerquote“ gestaffelte Aufschläge</a:t>
            </a:r>
          </a:p>
        </p:txBody>
      </p:sp>
      <p:sp>
        <p:nvSpPr>
          <p:cNvPr id="19" name="Pfeil: Chevron 18">
            <a:extLst>
              <a:ext uri="{FF2B5EF4-FFF2-40B4-BE49-F238E27FC236}">
                <a16:creationId xmlns:a16="http://schemas.microsoft.com/office/drawing/2014/main" id="{9DDBCBC4-34E3-4C46-A6AD-B568927330EA}"/>
              </a:ext>
            </a:extLst>
          </p:cNvPr>
          <p:cNvSpPr/>
          <p:nvPr/>
        </p:nvSpPr>
        <p:spPr>
          <a:xfrm>
            <a:off x="8900991" y="1623427"/>
            <a:ext cx="2947873"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Verminderung der Prüfquote</a:t>
            </a:r>
          </a:p>
        </p:txBody>
      </p:sp>
      <p:sp>
        <p:nvSpPr>
          <p:cNvPr id="20" name="Rechteck 19">
            <a:extLst>
              <a:ext uri="{FF2B5EF4-FFF2-40B4-BE49-F238E27FC236}">
                <a16:creationId xmlns:a16="http://schemas.microsoft.com/office/drawing/2014/main" id="{0CB02377-5C0C-448A-A653-6ECCA3E605F0}"/>
              </a:ext>
            </a:extLst>
          </p:cNvPr>
          <p:cNvSpPr/>
          <p:nvPr/>
        </p:nvSpPr>
        <p:spPr>
          <a:xfrm>
            <a:off x="8890673" y="2415515"/>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Einführung maximaler Prüfquoten</a:t>
            </a:r>
          </a:p>
          <a:p>
            <a:pPr marL="179388" lvl="1" indent="-179388">
              <a:spcBef>
                <a:spcPts val="300"/>
              </a:spcBef>
              <a:buBlip>
                <a:blip r:embed="rId2"/>
              </a:buBlip>
            </a:pPr>
            <a:r>
              <a:rPr lang="de-DE" sz="1400" dirty="0">
                <a:solidFill>
                  <a:srgbClr val="B2B2B2"/>
                </a:solidFill>
              </a:rPr>
              <a:t>Ausnahme der Pflegeentgelte bei Prüfanlass und Änderungen</a:t>
            </a:r>
          </a:p>
        </p:txBody>
      </p:sp>
      <p:sp>
        <p:nvSpPr>
          <p:cNvPr id="23" name="Pfeil: Chevron 22">
            <a:extLst>
              <a:ext uri="{FF2B5EF4-FFF2-40B4-BE49-F238E27FC236}">
                <a16:creationId xmlns:a16="http://schemas.microsoft.com/office/drawing/2014/main" id="{60E6B63C-AAA7-41C2-ACF3-36498C9ECD59}"/>
              </a:ext>
            </a:extLst>
          </p:cNvPr>
          <p:cNvSpPr/>
          <p:nvPr/>
        </p:nvSpPr>
        <p:spPr>
          <a:xfrm>
            <a:off x="341003"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Sicherung des Prüfergebnisses</a:t>
            </a:r>
          </a:p>
        </p:txBody>
      </p:sp>
      <p:sp>
        <p:nvSpPr>
          <p:cNvPr id="24" name="Rechteck 23">
            <a:extLst>
              <a:ext uri="{FF2B5EF4-FFF2-40B4-BE49-F238E27FC236}">
                <a16:creationId xmlns:a16="http://schemas.microsoft.com/office/drawing/2014/main" id="{931D4E07-A8DF-40EA-BB7F-BB9932557948}"/>
              </a:ext>
            </a:extLst>
          </p:cNvPr>
          <p:cNvSpPr/>
          <p:nvPr/>
        </p:nvSpPr>
        <p:spPr>
          <a:xfrm>
            <a:off x="341003"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Fallabschließende Prüfung</a:t>
            </a:r>
          </a:p>
          <a:p>
            <a:pPr marL="179388" lvl="1" indent="-179388">
              <a:spcBef>
                <a:spcPts val="300"/>
              </a:spcBef>
              <a:buBlip>
                <a:blip r:embed="rId2"/>
              </a:buBlip>
            </a:pPr>
            <a:r>
              <a:rPr lang="de-DE" sz="1400" dirty="0">
                <a:solidFill>
                  <a:srgbClr val="B2B2B2"/>
                </a:solidFill>
              </a:rPr>
              <a:t>Verbot der Nachprüfung</a:t>
            </a:r>
          </a:p>
          <a:p>
            <a:pPr marL="179388" lvl="1" indent="-179388">
              <a:spcBef>
                <a:spcPts val="300"/>
              </a:spcBef>
              <a:buBlip>
                <a:blip r:embed="rId2"/>
              </a:buBlip>
            </a:pPr>
            <a:r>
              <a:rPr lang="de-DE" sz="1400" dirty="0">
                <a:solidFill>
                  <a:srgbClr val="B2B2B2"/>
                </a:solidFill>
              </a:rPr>
              <a:t>Verpflichtende Umsetzung</a:t>
            </a:r>
          </a:p>
          <a:p>
            <a:pPr marL="179388" lvl="1" indent="-179388">
              <a:spcBef>
                <a:spcPts val="300"/>
              </a:spcBef>
              <a:buBlip>
                <a:blip r:embed="rId2"/>
              </a:buBlip>
            </a:pPr>
            <a:r>
              <a:rPr lang="de-DE" sz="1400" dirty="0">
                <a:solidFill>
                  <a:srgbClr val="B2B2B2"/>
                </a:solidFill>
              </a:rPr>
              <a:t>Aufrechnungsverbot</a:t>
            </a:r>
          </a:p>
          <a:p>
            <a:pPr marL="179388" lvl="1" indent="-179388">
              <a:spcBef>
                <a:spcPts val="300"/>
              </a:spcBef>
              <a:buBlip>
                <a:blip r:embed="rId2"/>
              </a:buBlip>
            </a:pPr>
            <a:r>
              <a:rPr lang="de-DE" sz="1400" dirty="0">
                <a:solidFill>
                  <a:srgbClr val="B2B2B2"/>
                </a:solidFill>
              </a:rPr>
              <a:t>Falldialog vor Klage</a:t>
            </a:r>
          </a:p>
        </p:txBody>
      </p:sp>
      <p:sp>
        <p:nvSpPr>
          <p:cNvPr id="31" name="Pfeil: Chevron 30">
            <a:extLst>
              <a:ext uri="{FF2B5EF4-FFF2-40B4-BE49-F238E27FC236}">
                <a16:creationId xmlns:a16="http://schemas.microsoft.com/office/drawing/2014/main" id="{59C68B7A-CC8A-4DD9-971E-022DD3652BF5}"/>
              </a:ext>
            </a:extLst>
          </p:cNvPr>
          <p:cNvSpPr/>
          <p:nvPr/>
        </p:nvSpPr>
        <p:spPr>
          <a:xfrm>
            <a:off x="3206540"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Grundlage und Planungssicherheit für Komplexkodes</a:t>
            </a:r>
          </a:p>
        </p:txBody>
      </p:sp>
      <p:sp>
        <p:nvSpPr>
          <p:cNvPr id="32" name="Rechteck 31">
            <a:extLst>
              <a:ext uri="{FF2B5EF4-FFF2-40B4-BE49-F238E27FC236}">
                <a16:creationId xmlns:a16="http://schemas.microsoft.com/office/drawing/2014/main" id="{2DEB4B49-608D-457D-A29F-F02D6772B963}"/>
              </a:ext>
            </a:extLst>
          </p:cNvPr>
          <p:cNvSpPr/>
          <p:nvPr/>
        </p:nvSpPr>
        <p:spPr>
          <a:xfrm>
            <a:off x="3206540"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lvl="1" indent="-179388">
              <a:spcBef>
                <a:spcPts val="300"/>
              </a:spcBef>
              <a:buBlip>
                <a:blip r:embed="rId2"/>
              </a:buBlip>
            </a:pPr>
            <a:r>
              <a:rPr lang="de-DE" sz="1400" dirty="0">
                <a:solidFill>
                  <a:srgbClr val="B2B2B2"/>
                </a:solidFill>
              </a:rPr>
              <a:t>Verfahrensordnung für DIMDI</a:t>
            </a:r>
          </a:p>
          <a:p>
            <a:pPr marL="179388" lvl="1" indent="-179388">
              <a:spcBef>
                <a:spcPts val="300"/>
              </a:spcBef>
              <a:buBlip>
                <a:blip r:embed="rId2"/>
              </a:buBlip>
            </a:pPr>
            <a:r>
              <a:rPr lang="de-DE" sz="1400" dirty="0">
                <a:solidFill>
                  <a:srgbClr val="B2B2B2"/>
                </a:solidFill>
              </a:rPr>
              <a:t>Gesetzliche Grundlage für Strukturprüfungen</a:t>
            </a:r>
          </a:p>
        </p:txBody>
      </p:sp>
      <p:sp>
        <p:nvSpPr>
          <p:cNvPr id="33" name="Pfeil: Chevron 32">
            <a:extLst>
              <a:ext uri="{FF2B5EF4-FFF2-40B4-BE49-F238E27FC236}">
                <a16:creationId xmlns:a16="http://schemas.microsoft.com/office/drawing/2014/main" id="{4DA4BA0E-E483-452B-8EE2-434095EBA943}"/>
              </a:ext>
            </a:extLst>
          </p:cNvPr>
          <p:cNvSpPr/>
          <p:nvPr/>
        </p:nvSpPr>
        <p:spPr>
          <a:xfrm>
            <a:off x="6040602" y="4099972"/>
            <a:ext cx="2947869" cy="722612"/>
          </a:xfrm>
          <a:prstGeom prst="chevron">
            <a:avLst>
              <a:gd name="adj" fmla="val 25539"/>
            </a:avLst>
          </a:prstGeom>
          <a:ln>
            <a:solidFill>
              <a:srgbClr val="99CCFF"/>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de-DE" sz="1600" dirty="0">
                <a:solidFill>
                  <a:srgbClr val="B2B2B2"/>
                </a:solidFill>
              </a:rPr>
              <a:t>Daten und Transparenz</a:t>
            </a:r>
          </a:p>
        </p:txBody>
      </p:sp>
      <p:sp>
        <p:nvSpPr>
          <p:cNvPr id="34" name="Rechteck 33">
            <a:extLst>
              <a:ext uri="{FF2B5EF4-FFF2-40B4-BE49-F238E27FC236}">
                <a16:creationId xmlns:a16="http://schemas.microsoft.com/office/drawing/2014/main" id="{4CF381F1-E0AE-44C8-AD8F-0A11E57F00C2}"/>
              </a:ext>
            </a:extLst>
          </p:cNvPr>
          <p:cNvSpPr/>
          <p:nvPr/>
        </p:nvSpPr>
        <p:spPr>
          <a:xfrm>
            <a:off x="6040602" y="4892060"/>
            <a:ext cx="2769214" cy="12961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9388" indent="-179388">
              <a:spcBef>
                <a:spcPts val="300"/>
              </a:spcBef>
              <a:buBlip>
                <a:blip r:embed="rId2"/>
              </a:buBlip>
            </a:pPr>
            <a:r>
              <a:rPr lang="de-DE" sz="1400" dirty="0">
                <a:solidFill>
                  <a:srgbClr val="B2B2B2"/>
                </a:solidFill>
              </a:rPr>
              <a:t>Datenübermittlung</a:t>
            </a:r>
          </a:p>
          <a:p>
            <a:pPr marL="179388" indent="-179388">
              <a:spcBef>
                <a:spcPts val="300"/>
              </a:spcBef>
              <a:buBlip>
                <a:blip r:embed="rId2"/>
              </a:buBlip>
            </a:pPr>
            <a:r>
              <a:rPr lang="de-DE" sz="1400" dirty="0">
                <a:solidFill>
                  <a:srgbClr val="B2B2B2"/>
                </a:solidFill>
              </a:rPr>
              <a:t>Statistiken des GKV-SV</a:t>
            </a:r>
          </a:p>
          <a:p>
            <a:pPr marL="179388" indent="-179388">
              <a:spcBef>
                <a:spcPts val="300"/>
              </a:spcBef>
              <a:buBlip>
                <a:blip r:embed="rId2"/>
              </a:buBlip>
            </a:pPr>
            <a:r>
              <a:rPr lang="de-DE" sz="1400" dirty="0">
                <a:solidFill>
                  <a:srgbClr val="B2B2B2"/>
                </a:solidFill>
              </a:rPr>
              <a:t>Gemeinsamer Bericht GKV-DKG zu Auswirkungen</a:t>
            </a:r>
          </a:p>
        </p:txBody>
      </p:sp>
      <p:pic>
        <p:nvPicPr>
          <p:cNvPr id="8" name="Grafik 7">
            <a:extLst>
              <a:ext uri="{FF2B5EF4-FFF2-40B4-BE49-F238E27FC236}">
                <a16:creationId xmlns:a16="http://schemas.microsoft.com/office/drawing/2014/main" id="{6BD2AE7A-FC3B-4BCE-AABD-095E44D9322C}"/>
              </a:ext>
            </a:extLst>
          </p:cNvPr>
          <p:cNvPicPr>
            <a:picLocks noChangeAspect="1"/>
          </p:cNvPicPr>
          <p:nvPr/>
        </p:nvPicPr>
        <p:blipFill>
          <a:blip r:embed="rId3"/>
          <a:stretch>
            <a:fillRect/>
          </a:stretch>
        </p:blipFill>
        <p:spPr>
          <a:xfrm>
            <a:off x="709080" y="2465676"/>
            <a:ext cx="10773840" cy="2833744"/>
          </a:xfrm>
          <a:prstGeom prst="rect">
            <a:avLst/>
          </a:prstGeom>
        </p:spPr>
      </p:pic>
    </p:spTree>
    <p:extLst>
      <p:ext uri="{BB962C8B-B14F-4D97-AF65-F5344CB8AC3E}">
        <p14:creationId xmlns:p14="http://schemas.microsoft.com/office/powerpoint/2010/main" val="28962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A6BA5A2-FA83-491E-A5F8-6DA33012256F}"/>
              </a:ext>
            </a:extLst>
          </p:cNvPr>
          <p:cNvSpPr>
            <a:spLocks noGrp="1"/>
          </p:cNvSpPr>
          <p:nvPr>
            <p:ph type="subTitle" idx="1"/>
          </p:nvPr>
        </p:nvSpPr>
        <p:spPr>
          <a:xfrm>
            <a:off x="911424" y="4293096"/>
            <a:ext cx="10273141" cy="1345704"/>
          </a:xfrm>
        </p:spPr>
        <p:txBody>
          <a:bodyPr/>
          <a:lstStyle/>
          <a:p>
            <a:r>
              <a:rPr lang="de-DE" dirty="0"/>
              <a:t>Vom Referentenentwurf bis zum Beschluss </a:t>
            </a:r>
            <a:br>
              <a:rPr lang="de-DE" dirty="0"/>
            </a:br>
            <a:r>
              <a:rPr lang="de-DE" dirty="0"/>
              <a:t>hat sich die Zielrichtung nahezu umgekehrt</a:t>
            </a:r>
          </a:p>
        </p:txBody>
      </p:sp>
      <p:sp>
        <p:nvSpPr>
          <p:cNvPr id="3" name="Titel 2">
            <a:extLst>
              <a:ext uri="{FF2B5EF4-FFF2-40B4-BE49-F238E27FC236}">
                <a16:creationId xmlns:a16="http://schemas.microsoft.com/office/drawing/2014/main" id="{DAB1BB97-F81E-443C-BE26-8239256791AD}"/>
              </a:ext>
            </a:extLst>
          </p:cNvPr>
          <p:cNvSpPr>
            <a:spLocks noGrp="1"/>
          </p:cNvSpPr>
          <p:nvPr>
            <p:ph type="title"/>
          </p:nvPr>
        </p:nvSpPr>
        <p:spPr>
          <a:xfrm>
            <a:off x="911424" y="2780928"/>
            <a:ext cx="10273141" cy="1224136"/>
          </a:xfrm>
        </p:spPr>
        <p:txBody>
          <a:bodyPr/>
          <a:lstStyle/>
          <a:p>
            <a:r>
              <a:rPr lang="de-DE" dirty="0"/>
              <a:t>Einen Schrittchen vor – </a:t>
            </a:r>
            <a:r>
              <a:rPr lang="de-DE"/>
              <a:t>zwei Sprünge </a:t>
            </a:r>
            <a:r>
              <a:rPr lang="de-DE" dirty="0"/>
              <a:t>zurück</a:t>
            </a:r>
          </a:p>
        </p:txBody>
      </p:sp>
    </p:spTree>
    <p:extLst>
      <p:ext uri="{BB962C8B-B14F-4D97-AF65-F5344CB8AC3E}">
        <p14:creationId xmlns:p14="http://schemas.microsoft.com/office/powerpoint/2010/main" val="1126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hteck: abgerundete Ecken 75">
            <a:extLst>
              <a:ext uri="{FF2B5EF4-FFF2-40B4-BE49-F238E27FC236}">
                <a16:creationId xmlns:a16="http://schemas.microsoft.com/office/drawing/2014/main" id="{BDCE5482-98F4-49BD-BCB3-CF1999699823}"/>
              </a:ext>
            </a:extLst>
          </p:cNvPr>
          <p:cNvSpPr/>
          <p:nvPr/>
        </p:nvSpPr>
        <p:spPr>
          <a:xfrm>
            <a:off x="4511824" y="2276872"/>
            <a:ext cx="5389898" cy="3960440"/>
          </a:xfrm>
          <a:prstGeom prst="roundRect">
            <a:avLst/>
          </a:prstGeom>
          <a:gradFill>
            <a:gsLst>
              <a:gs pos="0">
                <a:schemeClr val="dk1">
                  <a:tint val="37000"/>
                  <a:satMod val="300000"/>
                </a:schemeClr>
              </a:gs>
              <a:gs pos="100000">
                <a:schemeClr val="dk1">
                  <a:tint val="15000"/>
                  <a:satMod val="350000"/>
                </a:schemeClr>
              </a:gs>
            </a:gsLst>
          </a:gradFill>
          <a:ln/>
        </p:spPr>
        <p:style>
          <a:lnRef idx="1">
            <a:schemeClr val="dk1"/>
          </a:lnRef>
          <a:fillRef idx="2">
            <a:schemeClr val="dk1"/>
          </a:fillRef>
          <a:effectRef idx="1">
            <a:schemeClr val="dk1"/>
          </a:effectRef>
          <a:fontRef idx="minor">
            <a:schemeClr val="dk1"/>
          </a:fontRef>
        </p:style>
        <p:txBody>
          <a:bodyPr tIns="0" rtlCol="0" anchor="t" anchorCtr="0"/>
          <a:lstStyle/>
          <a:p>
            <a:pPr algn="ctr"/>
            <a:r>
              <a:rPr lang="de-DE" sz="1600" b="1" dirty="0">
                <a:effectLst>
                  <a:outerShdw blurRad="38100" dist="38100" dir="2700000" algn="tl">
                    <a:srgbClr val="000000">
                      <a:alpha val="43137"/>
                    </a:srgbClr>
                  </a:outerShdw>
                </a:effectLst>
              </a:rPr>
              <a:t>Unabhängiger </a:t>
            </a:r>
            <a:br>
              <a:rPr lang="de-DE" sz="1600" b="1" dirty="0">
                <a:effectLst>
                  <a:outerShdw blurRad="38100" dist="38100" dir="2700000" algn="tl">
                    <a:srgbClr val="000000">
                      <a:alpha val="43137"/>
                    </a:srgbClr>
                  </a:outerShdw>
                </a:effectLst>
              </a:rPr>
            </a:br>
            <a:r>
              <a:rPr lang="de-DE" sz="1600" b="1" dirty="0">
                <a:effectLst>
                  <a:outerShdw blurRad="38100" dist="38100" dir="2700000" algn="tl">
                    <a:srgbClr val="000000">
                      <a:alpha val="43137"/>
                    </a:srgbClr>
                  </a:outerShdw>
                </a:effectLst>
              </a:rPr>
              <a:t>Medizinischer Dienst</a:t>
            </a:r>
          </a:p>
        </p:txBody>
      </p:sp>
      <p:sp>
        <p:nvSpPr>
          <p:cNvPr id="3" name="Datumsplatzhalter 2">
            <a:extLst>
              <a:ext uri="{FF2B5EF4-FFF2-40B4-BE49-F238E27FC236}">
                <a16:creationId xmlns:a16="http://schemas.microsoft.com/office/drawing/2014/main" id="{D87F3CC6-412E-4BED-A6E8-394E741CA19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ACDCE60E-9903-4D3C-ADC3-577B9E31441A}"/>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9B7766FA-9DF6-49EA-AB87-98ECEC8D0961}"/>
              </a:ext>
            </a:extLst>
          </p:cNvPr>
          <p:cNvSpPr>
            <a:spLocks noGrp="1"/>
          </p:cNvSpPr>
          <p:nvPr>
            <p:ph type="sldNum" sz="quarter" idx="12"/>
          </p:nvPr>
        </p:nvSpPr>
        <p:spPr/>
        <p:txBody>
          <a:bodyPr/>
          <a:lstStyle/>
          <a:p>
            <a:pPr>
              <a:defRPr/>
            </a:pPr>
            <a:fld id="{26B0DD0A-270A-4270-B6CA-863BF67EFA8E}" type="slidenum">
              <a:rPr lang="de-DE" smtClean="0"/>
              <a:pPr>
                <a:defRPr/>
              </a:pPr>
              <a:t>95</a:t>
            </a:fld>
            <a:endParaRPr lang="de-DE" dirty="0"/>
          </a:p>
        </p:txBody>
      </p:sp>
      <p:sp>
        <p:nvSpPr>
          <p:cNvPr id="6" name="Titel 5">
            <a:extLst>
              <a:ext uri="{FF2B5EF4-FFF2-40B4-BE49-F238E27FC236}">
                <a16:creationId xmlns:a16="http://schemas.microsoft.com/office/drawing/2014/main" id="{2B89475A-C8A6-4FE8-A3DB-CAF8C6DF3A44}"/>
              </a:ext>
            </a:extLst>
          </p:cNvPr>
          <p:cNvSpPr>
            <a:spLocks noGrp="1"/>
          </p:cNvSpPr>
          <p:nvPr>
            <p:ph type="title"/>
          </p:nvPr>
        </p:nvSpPr>
        <p:spPr/>
        <p:txBody>
          <a:bodyPr/>
          <a:lstStyle/>
          <a:p>
            <a:r>
              <a:rPr lang="de-DE" dirty="0"/>
              <a:t>Bewertung</a:t>
            </a:r>
          </a:p>
        </p:txBody>
      </p:sp>
      <p:sp>
        <p:nvSpPr>
          <p:cNvPr id="7" name="Rechteck 6">
            <a:extLst>
              <a:ext uri="{FF2B5EF4-FFF2-40B4-BE49-F238E27FC236}">
                <a16:creationId xmlns:a16="http://schemas.microsoft.com/office/drawing/2014/main" id="{E8533432-CF92-48F7-B160-C4133ABCE4A1}"/>
              </a:ext>
            </a:extLst>
          </p:cNvPr>
          <p:cNvSpPr/>
          <p:nvPr/>
        </p:nvSpPr>
        <p:spPr>
          <a:xfrm>
            <a:off x="620944" y="1700808"/>
            <a:ext cx="1440160" cy="432048"/>
          </a:xfrm>
          <a:prstGeom prst="rect">
            <a:avLst/>
          </a:prstGeom>
          <a:gradFill flip="none" rotWithShape="1">
            <a:gsLst>
              <a:gs pos="0">
                <a:srgbClr val="F4FDDF"/>
              </a:gs>
              <a:gs pos="100000">
                <a:srgbClr val="B6F034"/>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Ambulantes Potential</a:t>
            </a:r>
          </a:p>
        </p:txBody>
      </p:sp>
      <p:sp>
        <p:nvSpPr>
          <p:cNvPr id="8" name="Rechteck 7">
            <a:extLst>
              <a:ext uri="{FF2B5EF4-FFF2-40B4-BE49-F238E27FC236}">
                <a16:creationId xmlns:a16="http://schemas.microsoft.com/office/drawing/2014/main" id="{2B0404CE-813F-4371-B076-691EE49EF58F}"/>
              </a:ext>
            </a:extLst>
          </p:cNvPr>
          <p:cNvSpPr/>
          <p:nvPr/>
        </p:nvSpPr>
        <p:spPr>
          <a:xfrm>
            <a:off x="2063552" y="1700808"/>
            <a:ext cx="7344816" cy="432048"/>
          </a:xfrm>
          <a:prstGeom prst="rect">
            <a:avLst/>
          </a:prstGeom>
          <a:gradFill>
            <a:gsLst>
              <a:gs pos="0">
                <a:srgbClr val="B6F034"/>
              </a:gs>
              <a:gs pos="100000">
                <a:srgbClr val="92D050"/>
              </a:gs>
            </a:gsLst>
            <a:lin ang="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Stationäre Behandlung</a:t>
            </a:r>
          </a:p>
        </p:txBody>
      </p:sp>
      <p:sp>
        <p:nvSpPr>
          <p:cNvPr id="9" name="Rechteck 8">
            <a:extLst>
              <a:ext uri="{FF2B5EF4-FFF2-40B4-BE49-F238E27FC236}">
                <a16:creationId xmlns:a16="http://schemas.microsoft.com/office/drawing/2014/main" id="{B1D0C4D0-2D3D-4A31-871E-761CD34A9396}"/>
              </a:ext>
            </a:extLst>
          </p:cNvPr>
          <p:cNvSpPr/>
          <p:nvPr/>
        </p:nvSpPr>
        <p:spPr>
          <a:xfrm>
            <a:off x="9408368" y="1700808"/>
            <a:ext cx="2174032" cy="432048"/>
          </a:xfrm>
          <a:prstGeom prst="rect">
            <a:avLst/>
          </a:prstGeom>
          <a:gradFill>
            <a:gsLst>
              <a:gs pos="0">
                <a:srgbClr val="92D050"/>
              </a:gs>
              <a:gs pos="100000">
                <a:srgbClr val="00B050"/>
              </a:gs>
            </a:gsLst>
            <a:lin ang="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Komplexleistungen</a:t>
            </a:r>
          </a:p>
        </p:txBody>
      </p:sp>
      <p:sp>
        <p:nvSpPr>
          <p:cNvPr id="10" name="Flussdiagramm: Prozess 9">
            <a:extLst>
              <a:ext uri="{FF2B5EF4-FFF2-40B4-BE49-F238E27FC236}">
                <a16:creationId xmlns:a16="http://schemas.microsoft.com/office/drawing/2014/main" id="{EC30E897-96AD-4834-A0F1-06AB61B44D96}"/>
              </a:ext>
            </a:extLst>
          </p:cNvPr>
          <p:cNvSpPr/>
          <p:nvPr/>
        </p:nvSpPr>
        <p:spPr>
          <a:xfrm>
            <a:off x="1918244" y="3068960"/>
            <a:ext cx="1944216" cy="504056"/>
          </a:xfrm>
          <a:prstGeom prst="flowChartProcess">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t>Gutachten AOP</a:t>
            </a:r>
          </a:p>
        </p:txBody>
      </p:sp>
      <p:sp>
        <p:nvSpPr>
          <p:cNvPr id="12" name="Flussdiagramm: Prozess 11">
            <a:extLst>
              <a:ext uri="{FF2B5EF4-FFF2-40B4-BE49-F238E27FC236}">
                <a16:creationId xmlns:a16="http://schemas.microsoft.com/office/drawing/2014/main" id="{7C2E77B8-4866-4B5F-A823-A5D3507651ED}"/>
              </a:ext>
            </a:extLst>
          </p:cNvPr>
          <p:cNvSpPr/>
          <p:nvPr/>
        </p:nvSpPr>
        <p:spPr>
          <a:xfrm>
            <a:off x="1918244" y="4145574"/>
            <a:ext cx="1944216" cy="504056"/>
          </a:xfrm>
          <a:prstGeom prst="flowChartProcess">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t>Weiterentwicklung AOP-Katalog</a:t>
            </a:r>
          </a:p>
        </p:txBody>
      </p:sp>
      <p:sp>
        <p:nvSpPr>
          <p:cNvPr id="13" name="Rechteck: abgerundete Ecken 12">
            <a:extLst>
              <a:ext uri="{FF2B5EF4-FFF2-40B4-BE49-F238E27FC236}">
                <a16:creationId xmlns:a16="http://schemas.microsoft.com/office/drawing/2014/main" id="{9AC77ADA-63C5-436E-9C32-9CBAB3E6BBAA}"/>
              </a:ext>
            </a:extLst>
          </p:cNvPr>
          <p:cNvSpPr/>
          <p:nvPr/>
        </p:nvSpPr>
        <p:spPr>
          <a:xfrm>
            <a:off x="1918244" y="5229260"/>
            <a:ext cx="1944216" cy="72001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400" dirty="0"/>
              <a:t>Reduzierung Ambulantes Potential</a:t>
            </a:r>
          </a:p>
        </p:txBody>
      </p:sp>
      <p:cxnSp>
        <p:nvCxnSpPr>
          <p:cNvPr id="16" name="Gerade Verbindung mit Pfeil 15">
            <a:extLst>
              <a:ext uri="{FF2B5EF4-FFF2-40B4-BE49-F238E27FC236}">
                <a16:creationId xmlns:a16="http://schemas.microsoft.com/office/drawing/2014/main" id="{647E53F4-2EB8-4F21-8AB8-820343E7697D}"/>
              </a:ext>
            </a:extLst>
          </p:cNvPr>
          <p:cNvCxnSpPr>
            <a:cxnSpLocks/>
            <a:stCxn id="10" idx="2"/>
            <a:endCxn id="12" idx="0"/>
          </p:cNvCxnSpPr>
          <p:nvPr/>
        </p:nvCxnSpPr>
        <p:spPr>
          <a:xfrm>
            <a:off x="2890352" y="3573016"/>
            <a:ext cx="0" cy="572558"/>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20" name="Gerade Verbindung mit Pfeil 19">
            <a:extLst>
              <a:ext uri="{FF2B5EF4-FFF2-40B4-BE49-F238E27FC236}">
                <a16:creationId xmlns:a16="http://schemas.microsoft.com/office/drawing/2014/main" id="{596D83E7-B5A2-4D97-A968-ED9C251B9ADD}"/>
              </a:ext>
            </a:extLst>
          </p:cNvPr>
          <p:cNvCxnSpPr>
            <a:cxnSpLocks/>
            <a:stCxn id="12" idx="2"/>
            <a:endCxn id="13" idx="0"/>
          </p:cNvCxnSpPr>
          <p:nvPr/>
        </p:nvCxnSpPr>
        <p:spPr>
          <a:xfrm>
            <a:off x="2890352" y="4649630"/>
            <a:ext cx="0" cy="57963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4" name="Flussdiagramm: Prozess 33">
            <a:extLst>
              <a:ext uri="{FF2B5EF4-FFF2-40B4-BE49-F238E27FC236}">
                <a16:creationId xmlns:a16="http://schemas.microsoft.com/office/drawing/2014/main" id="{335441AC-EC9E-47D0-9346-B951BBBEECAC}"/>
              </a:ext>
            </a:extLst>
          </p:cNvPr>
          <p:cNvSpPr/>
          <p:nvPr/>
        </p:nvSpPr>
        <p:spPr>
          <a:xfrm>
            <a:off x="7674825" y="4199262"/>
            <a:ext cx="1944216" cy="504056"/>
          </a:xfrm>
          <a:prstGeom prst="flowChartProcess">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t>Gesonderte prospektive Strukturprüfungen</a:t>
            </a:r>
          </a:p>
        </p:txBody>
      </p:sp>
      <p:sp>
        <p:nvSpPr>
          <p:cNvPr id="35" name="Rechteck: abgerundete Ecken 34">
            <a:extLst>
              <a:ext uri="{FF2B5EF4-FFF2-40B4-BE49-F238E27FC236}">
                <a16:creationId xmlns:a16="http://schemas.microsoft.com/office/drawing/2014/main" id="{F052BB53-EF26-4D7C-BB92-FC95D3527CC6}"/>
              </a:ext>
            </a:extLst>
          </p:cNvPr>
          <p:cNvSpPr/>
          <p:nvPr/>
        </p:nvSpPr>
        <p:spPr>
          <a:xfrm>
            <a:off x="7674825" y="5282948"/>
            <a:ext cx="1944216" cy="720019"/>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400" dirty="0"/>
              <a:t>Planungssicherheit, weniger Aufwand bei Einzelfallprüfung</a:t>
            </a:r>
          </a:p>
        </p:txBody>
      </p:sp>
      <p:cxnSp>
        <p:nvCxnSpPr>
          <p:cNvPr id="37" name="Gerade Verbindung mit Pfeil 36">
            <a:extLst>
              <a:ext uri="{FF2B5EF4-FFF2-40B4-BE49-F238E27FC236}">
                <a16:creationId xmlns:a16="http://schemas.microsoft.com/office/drawing/2014/main" id="{5F5A4A9E-7CCB-4947-8DE9-B1D5FBECD6D7}"/>
              </a:ext>
            </a:extLst>
          </p:cNvPr>
          <p:cNvCxnSpPr>
            <a:cxnSpLocks/>
            <a:stCxn id="34" idx="2"/>
            <a:endCxn id="35" idx="0"/>
          </p:cNvCxnSpPr>
          <p:nvPr/>
        </p:nvCxnSpPr>
        <p:spPr>
          <a:xfrm>
            <a:off x="8646933" y="4703318"/>
            <a:ext cx="0" cy="57963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55" name="Flussdiagramm: Prozess 54">
            <a:extLst>
              <a:ext uri="{FF2B5EF4-FFF2-40B4-BE49-F238E27FC236}">
                <a16:creationId xmlns:a16="http://schemas.microsoft.com/office/drawing/2014/main" id="{8D0D3392-B138-4F8A-95BA-0F27E417C295}"/>
              </a:ext>
            </a:extLst>
          </p:cNvPr>
          <p:cNvSpPr/>
          <p:nvPr/>
        </p:nvSpPr>
        <p:spPr>
          <a:xfrm>
            <a:off x="4682437" y="3070650"/>
            <a:ext cx="2096344" cy="504056"/>
          </a:xfrm>
          <a:prstGeom prst="flowChartProcess">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400" dirty="0"/>
              <a:t>Gestaffelte Prüfquoten, Strafzahlungen</a:t>
            </a:r>
          </a:p>
        </p:txBody>
      </p:sp>
      <p:sp>
        <p:nvSpPr>
          <p:cNvPr id="56" name="Flussdiagramm: Prozess 55">
            <a:extLst>
              <a:ext uri="{FF2B5EF4-FFF2-40B4-BE49-F238E27FC236}">
                <a16:creationId xmlns:a16="http://schemas.microsoft.com/office/drawing/2014/main" id="{86D73026-BD3D-4A6B-8D8A-CCC46FA468CA}"/>
              </a:ext>
            </a:extLst>
          </p:cNvPr>
          <p:cNvSpPr/>
          <p:nvPr/>
        </p:nvSpPr>
        <p:spPr>
          <a:xfrm>
            <a:off x="4682437" y="3966610"/>
            <a:ext cx="2096344" cy="902610"/>
          </a:xfrm>
          <a:prstGeom prst="flowChartProcess">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400" dirty="0"/>
              <a:t>Verbot von</a:t>
            </a:r>
          </a:p>
          <a:p>
            <a:pPr marL="285750" indent="-285750">
              <a:buFont typeface="Arial" panose="020B0604020202020204" pitchFamily="34" charset="0"/>
              <a:buChar char="•"/>
            </a:pPr>
            <a:r>
              <a:rPr lang="de-DE" sz="1400" dirty="0"/>
              <a:t>Rechnungsänderung</a:t>
            </a:r>
          </a:p>
          <a:p>
            <a:pPr marL="285750" indent="-285750">
              <a:buFont typeface="Arial" panose="020B0604020202020204" pitchFamily="34" charset="0"/>
              <a:buChar char="•"/>
            </a:pPr>
            <a:r>
              <a:rPr lang="de-DE" sz="1400" dirty="0"/>
              <a:t>Nachprüfung</a:t>
            </a:r>
          </a:p>
          <a:p>
            <a:pPr marL="285750" indent="-285750">
              <a:buFont typeface="Arial" panose="020B0604020202020204" pitchFamily="34" charset="0"/>
              <a:buChar char="•"/>
            </a:pPr>
            <a:r>
              <a:rPr lang="de-DE" sz="1400" dirty="0"/>
              <a:t>Aufrechnung</a:t>
            </a:r>
          </a:p>
        </p:txBody>
      </p:sp>
      <p:sp>
        <p:nvSpPr>
          <p:cNvPr id="57" name="Rechteck: abgerundete Ecken 56">
            <a:extLst>
              <a:ext uri="{FF2B5EF4-FFF2-40B4-BE49-F238E27FC236}">
                <a16:creationId xmlns:a16="http://schemas.microsoft.com/office/drawing/2014/main" id="{6CC24469-A5DA-42AC-BC78-FD6905FDCBA9}"/>
              </a:ext>
            </a:extLst>
          </p:cNvPr>
          <p:cNvSpPr/>
          <p:nvPr/>
        </p:nvSpPr>
        <p:spPr>
          <a:xfrm>
            <a:off x="4682437" y="5230950"/>
            <a:ext cx="2096344" cy="72001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t>Reduzierung des Prüfaufwands</a:t>
            </a:r>
          </a:p>
        </p:txBody>
      </p:sp>
      <p:cxnSp>
        <p:nvCxnSpPr>
          <p:cNvPr id="58" name="Gerade Verbindung mit Pfeil 57">
            <a:extLst>
              <a:ext uri="{FF2B5EF4-FFF2-40B4-BE49-F238E27FC236}">
                <a16:creationId xmlns:a16="http://schemas.microsoft.com/office/drawing/2014/main" id="{0AE17093-68BA-4AFA-80A7-0A4CB9706230}"/>
              </a:ext>
            </a:extLst>
          </p:cNvPr>
          <p:cNvCxnSpPr>
            <a:cxnSpLocks/>
            <a:stCxn id="55" idx="2"/>
            <a:endCxn id="56" idx="0"/>
          </p:cNvCxnSpPr>
          <p:nvPr/>
        </p:nvCxnSpPr>
        <p:spPr>
          <a:xfrm>
            <a:off x="5730609" y="3574706"/>
            <a:ext cx="0" cy="391904"/>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cxnSp>
        <p:nvCxnSpPr>
          <p:cNvPr id="59" name="Gerade Verbindung mit Pfeil 58">
            <a:extLst>
              <a:ext uri="{FF2B5EF4-FFF2-40B4-BE49-F238E27FC236}">
                <a16:creationId xmlns:a16="http://schemas.microsoft.com/office/drawing/2014/main" id="{20B00D0E-89EE-4316-BC0A-8B940C82BE59}"/>
              </a:ext>
            </a:extLst>
          </p:cNvPr>
          <p:cNvCxnSpPr>
            <a:cxnSpLocks/>
            <a:stCxn id="56" idx="2"/>
            <a:endCxn id="57" idx="0"/>
          </p:cNvCxnSpPr>
          <p:nvPr/>
        </p:nvCxnSpPr>
        <p:spPr>
          <a:xfrm>
            <a:off x="5730609" y="4869220"/>
            <a:ext cx="0" cy="36173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0" name="Gerade Verbindung mit Pfeil 59">
            <a:extLst>
              <a:ext uri="{FF2B5EF4-FFF2-40B4-BE49-F238E27FC236}">
                <a16:creationId xmlns:a16="http://schemas.microsoft.com/office/drawing/2014/main" id="{89BAA6D9-E94A-4145-9E62-C5A58EEB6E1A}"/>
              </a:ext>
            </a:extLst>
          </p:cNvPr>
          <p:cNvCxnSpPr>
            <a:cxnSpLocks/>
            <a:stCxn id="8" idx="2"/>
            <a:endCxn id="55" idx="0"/>
          </p:cNvCxnSpPr>
          <p:nvPr/>
        </p:nvCxnSpPr>
        <p:spPr>
          <a:xfrm flipH="1">
            <a:off x="5730609" y="2132856"/>
            <a:ext cx="5351" cy="93779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2" name="Verbinder: gewinkelt 71">
            <a:extLst>
              <a:ext uri="{FF2B5EF4-FFF2-40B4-BE49-F238E27FC236}">
                <a16:creationId xmlns:a16="http://schemas.microsoft.com/office/drawing/2014/main" id="{7F2BBAF1-5F39-4395-B14E-F86DB1F58CA3}"/>
              </a:ext>
            </a:extLst>
          </p:cNvPr>
          <p:cNvCxnSpPr>
            <a:stCxn id="7" idx="2"/>
            <a:endCxn id="10" idx="0"/>
          </p:cNvCxnSpPr>
          <p:nvPr/>
        </p:nvCxnSpPr>
        <p:spPr>
          <a:xfrm rot="16200000" flipH="1">
            <a:off x="1647636" y="1826244"/>
            <a:ext cx="936104" cy="1549328"/>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3" name="Verbinder: gewinkelt 72">
            <a:extLst>
              <a:ext uri="{FF2B5EF4-FFF2-40B4-BE49-F238E27FC236}">
                <a16:creationId xmlns:a16="http://schemas.microsoft.com/office/drawing/2014/main" id="{5A3B5B49-350D-4D01-92E4-17C087918C69}"/>
              </a:ext>
            </a:extLst>
          </p:cNvPr>
          <p:cNvCxnSpPr>
            <a:cxnSpLocks/>
            <a:stCxn id="9" idx="2"/>
            <a:endCxn id="34" idx="0"/>
          </p:cNvCxnSpPr>
          <p:nvPr/>
        </p:nvCxnSpPr>
        <p:spPr>
          <a:xfrm rot="5400000">
            <a:off x="8537956" y="2241834"/>
            <a:ext cx="2066406" cy="1848451"/>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80" name="Rechteck: abgerundete Ecken 79">
            <a:extLst>
              <a:ext uri="{FF2B5EF4-FFF2-40B4-BE49-F238E27FC236}">
                <a16:creationId xmlns:a16="http://schemas.microsoft.com/office/drawing/2014/main" id="{EA59870F-37B8-44AB-8804-D1AE124E96C4}"/>
              </a:ext>
            </a:extLst>
          </p:cNvPr>
          <p:cNvSpPr/>
          <p:nvPr/>
        </p:nvSpPr>
        <p:spPr>
          <a:xfrm>
            <a:off x="10344472" y="3267693"/>
            <a:ext cx="1322736" cy="640323"/>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a:t>Medizinischer Dienst Bund</a:t>
            </a:r>
          </a:p>
        </p:txBody>
      </p:sp>
      <p:sp>
        <p:nvSpPr>
          <p:cNvPr id="83" name="Flussdiagramm: Prozess 82">
            <a:extLst>
              <a:ext uri="{FF2B5EF4-FFF2-40B4-BE49-F238E27FC236}">
                <a16:creationId xmlns:a16="http://schemas.microsoft.com/office/drawing/2014/main" id="{504B4F45-6860-46C1-B26D-55D86CFA124F}"/>
              </a:ext>
            </a:extLst>
          </p:cNvPr>
          <p:cNvSpPr/>
          <p:nvPr/>
        </p:nvSpPr>
        <p:spPr>
          <a:xfrm>
            <a:off x="10344472" y="4129181"/>
            <a:ext cx="1322736" cy="25582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t>Richtlinien</a:t>
            </a:r>
          </a:p>
        </p:txBody>
      </p:sp>
      <p:cxnSp>
        <p:nvCxnSpPr>
          <p:cNvPr id="84" name="Gerade Verbindung mit Pfeil 83">
            <a:extLst>
              <a:ext uri="{FF2B5EF4-FFF2-40B4-BE49-F238E27FC236}">
                <a16:creationId xmlns:a16="http://schemas.microsoft.com/office/drawing/2014/main" id="{33150CF3-7B69-4EC2-AC6B-5308252AA6F9}"/>
              </a:ext>
            </a:extLst>
          </p:cNvPr>
          <p:cNvCxnSpPr>
            <a:cxnSpLocks/>
            <a:stCxn id="80" idx="2"/>
            <a:endCxn id="83" idx="0"/>
          </p:cNvCxnSpPr>
          <p:nvPr/>
        </p:nvCxnSpPr>
        <p:spPr>
          <a:xfrm>
            <a:off x="11005840" y="3908016"/>
            <a:ext cx="0" cy="221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8" name="Gerade Verbindung mit Pfeil 87">
            <a:extLst>
              <a:ext uri="{FF2B5EF4-FFF2-40B4-BE49-F238E27FC236}">
                <a16:creationId xmlns:a16="http://schemas.microsoft.com/office/drawing/2014/main" id="{C550950D-3C8E-4725-9DB3-42ECA3335245}"/>
              </a:ext>
            </a:extLst>
          </p:cNvPr>
          <p:cNvCxnSpPr>
            <a:cxnSpLocks/>
            <a:stCxn id="83" idx="1"/>
            <a:endCxn id="76" idx="3"/>
          </p:cNvCxnSpPr>
          <p:nvPr/>
        </p:nvCxnSpPr>
        <p:spPr>
          <a:xfrm flipH="1">
            <a:off x="9901722" y="4257092"/>
            <a:ext cx="44275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463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F45E0307-5DF4-4D99-9894-6E0FB7FB9B6A}"/>
              </a:ext>
            </a:extLst>
          </p:cNvPr>
          <p:cNvSpPr>
            <a:spLocks noGrp="1"/>
          </p:cNvSpPr>
          <p:nvPr>
            <p:ph idx="1"/>
          </p:nvPr>
        </p:nvSpPr>
        <p:spPr/>
        <p:txBody>
          <a:bodyPr/>
          <a:lstStyle/>
          <a:p>
            <a:pPr>
              <a:spcBef>
                <a:spcPts val="1200"/>
              </a:spcBef>
            </a:pPr>
            <a:r>
              <a:rPr lang="de-DE" dirty="0"/>
              <a:t>Unabhängigkeit des Medizinischen Dienstes</a:t>
            </a:r>
          </a:p>
          <a:p>
            <a:pPr lvl="1">
              <a:buClrTx/>
              <a:buFont typeface="Arial Black" panose="020B0A04020102020204" pitchFamily="34" charset="0"/>
              <a:buChar char="▬"/>
            </a:pPr>
            <a:r>
              <a:rPr lang="de-DE" dirty="0">
                <a:solidFill>
                  <a:srgbClr val="C00000"/>
                </a:solidFill>
              </a:rPr>
              <a:t>Weiterhin Mehrheit von Kassenvertretern im Verwaltungsrat</a:t>
            </a:r>
          </a:p>
          <a:p>
            <a:pPr lvl="1">
              <a:buClrTx/>
              <a:buFont typeface="Arial Black" panose="020B0A04020102020204" pitchFamily="34" charset="0"/>
              <a:buChar char="▬"/>
            </a:pPr>
            <a:r>
              <a:rPr lang="de-DE" dirty="0">
                <a:solidFill>
                  <a:srgbClr val="C00000"/>
                </a:solidFill>
              </a:rPr>
              <a:t>Es fehlen Vertreter der Leistungserbringer im Verwaltungsrat. </a:t>
            </a:r>
          </a:p>
          <a:p>
            <a:pPr>
              <a:spcBef>
                <a:spcPts val="1200"/>
              </a:spcBef>
            </a:pPr>
            <a:r>
              <a:rPr lang="de-DE" dirty="0"/>
              <a:t>Aufrechnungsverbot</a:t>
            </a:r>
          </a:p>
          <a:p>
            <a:pPr lvl="1">
              <a:buClrTx/>
              <a:buFont typeface="Wingdings 2" panose="05020102010507070707" pitchFamily="18" charset="2"/>
              <a:buChar char="Ë"/>
            </a:pPr>
            <a:r>
              <a:rPr lang="de-DE" dirty="0">
                <a:solidFill>
                  <a:srgbClr val="006600"/>
                </a:solidFill>
              </a:rPr>
              <a:t>Forderung der Krankenhäuser</a:t>
            </a:r>
          </a:p>
          <a:p>
            <a:pPr lvl="1">
              <a:buClrTx/>
              <a:buFont typeface="Arial Black" panose="020B0A04020102020204" pitchFamily="34" charset="0"/>
              <a:buChar char="▬"/>
            </a:pPr>
            <a:r>
              <a:rPr lang="de-DE" dirty="0">
                <a:solidFill>
                  <a:srgbClr val="C00000"/>
                </a:solidFill>
              </a:rPr>
              <a:t>Gegenüber ursprünglichem Entwurf etwas aufgeweicht </a:t>
            </a:r>
          </a:p>
          <a:p>
            <a:pPr lvl="1"/>
            <a:r>
              <a:rPr lang="de-DE" dirty="0"/>
              <a:t>Achtung: Kassen werden ggf. wieder nur unstrittigen Betrag bezahlen</a:t>
            </a:r>
          </a:p>
          <a:p>
            <a:pPr>
              <a:spcBef>
                <a:spcPts val="1200"/>
              </a:spcBef>
            </a:pPr>
            <a:r>
              <a:rPr lang="de-DE" dirty="0"/>
              <a:t>Änderungsverbot für einmal übersandte Krankenhausabrechnungen </a:t>
            </a:r>
          </a:p>
          <a:p>
            <a:pPr lvl="1">
              <a:buClrTx/>
              <a:buFont typeface="Arial Black" panose="020B0A04020102020204" pitchFamily="34" charset="0"/>
              <a:buChar char="▬"/>
            </a:pPr>
            <a:r>
              <a:rPr lang="de-DE" dirty="0">
                <a:solidFill>
                  <a:srgbClr val="C00000"/>
                </a:solidFill>
              </a:rPr>
              <a:t>Deutliche Einschränkung für die sachgerechte Abrechnung der Krankenhausleistungen. </a:t>
            </a:r>
          </a:p>
          <a:p>
            <a:pPr lvl="1">
              <a:buClrTx/>
              <a:buFont typeface="Arial Black" panose="020B0A04020102020204" pitchFamily="34" charset="0"/>
              <a:buChar char="▬"/>
            </a:pPr>
            <a:r>
              <a:rPr lang="de-DE" dirty="0">
                <a:solidFill>
                  <a:srgbClr val="C00000"/>
                </a:solidFill>
              </a:rPr>
              <a:t>Keine eindeutige Ausnahme für FPV-Regelungen (Fallzusammenführung)</a:t>
            </a:r>
          </a:p>
          <a:p>
            <a:pPr lvl="1"/>
            <a:r>
              <a:rPr lang="de-DE" dirty="0"/>
              <a:t>Vor Versand interne Qualitätssicherung notwendig</a:t>
            </a:r>
          </a:p>
          <a:p>
            <a:pPr lvl="1"/>
            <a:r>
              <a:rPr lang="de-DE" dirty="0"/>
              <a:t>Trotz sorgfältiger interner Vorabprüfung der Krankenhausabrechnungen gibt es Fälle, in denen </a:t>
            </a:r>
            <a:r>
              <a:rPr lang="de-DE" dirty="0" err="1"/>
              <a:t>kodierbare</a:t>
            </a:r>
            <a:r>
              <a:rPr lang="de-DE" dirty="0"/>
              <a:t> Leistungen oder Diagnosen primär nicht angegeben werden können. </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96</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Bewertung</a:t>
            </a:r>
          </a:p>
        </p:txBody>
      </p:sp>
    </p:spTree>
    <p:extLst>
      <p:ext uri="{BB962C8B-B14F-4D97-AF65-F5344CB8AC3E}">
        <p14:creationId xmlns:p14="http://schemas.microsoft.com/office/powerpoint/2010/main" val="17077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F45E0307-5DF4-4D99-9894-6E0FB7FB9B6A}"/>
              </a:ext>
            </a:extLst>
          </p:cNvPr>
          <p:cNvSpPr>
            <a:spLocks noGrp="1"/>
          </p:cNvSpPr>
          <p:nvPr>
            <p:ph idx="1"/>
          </p:nvPr>
        </p:nvSpPr>
        <p:spPr/>
        <p:txBody>
          <a:bodyPr/>
          <a:lstStyle/>
          <a:p>
            <a:pPr>
              <a:spcBef>
                <a:spcPts val="1200"/>
              </a:spcBef>
            </a:pPr>
            <a:r>
              <a:rPr lang="de-DE" dirty="0"/>
              <a:t>Begrenzung der Prüfquote (12,5% in 2020)</a:t>
            </a:r>
          </a:p>
          <a:p>
            <a:pPr lvl="1">
              <a:buClrTx/>
              <a:buFont typeface="Courier New" panose="02070309020205020404" pitchFamily="49" charset="0"/>
              <a:buChar char="o"/>
            </a:pPr>
            <a:r>
              <a:rPr lang="de-DE" dirty="0">
                <a:solidFill>
                  <a:srgbClr val="006600"/>
                </a:solidFill>
              </a:rPr>
              <a:t>Besser als die aktuellen 20%</a:t>
            </a:r>
          </a:p>
          <a:p>
            <a:pPr lvl="1">
              <a:buClrTx/>
              <a:buFont typeface="Courier New" panose="02070309020205020404" pitchFamily="49" charset="0"/>
              <a:buChar char="o"/>
            </a:pPr>
            <a:r>
              <a:rPr lang="de-DE" dirty="0">
                <a:solidFill>
                  <a:srgbClr val="006600"/>
                </a:solidFill>
              </a:rPr>
              <a:t>Da sich die Quote auf die Kasse bezieht, wird am Ende noch weniger bei den Krankenhäusern ankommen </a:t>
            </a:r>
          </a:p>
          <a:p>
            <a:pPr lvl="1">
              <a:buClrTx/>
              <a:buFont typeface="Arial Black" panose="020B0A04020102020204" pitchFamily="34" charset="0"/>
              <a:buChar char="▬"/>
            </a:pPr>
            <a:r>
              <a:rPr lang="de-DE" dirty="0">
                <a:solidFill>
                  <a:srgbClr val="C00000"/>
                </a:solidFill>
              </a:rPr>
              <a:t>Quote noch zu hoch</a:t>
            </a:r>
          </a:p>
          <a:p>
            <a:pPr>
              <a:spcBef>
                <a:spcPts val="1200"/>
              </a:spcBef>
            </a:pPr>
            <a:r>
              <a:rPr lang="de-DE" dirty="0"/>
              <a:t>Staffelung der Prüfquoten</a:t>
            </a:r>
          </a:p>
          <a:p>
            <a:pPr lvl="1"/>
            <a:r>
              <a:rPr lang="de-DE" dirty="0"/>
              <a:t>Nachvollziehbar</a:t>
            </a:r>
          </a:p>
          <a:p>
            <a:pPr lvl="1">
              <a:buClrTx/>
              <a:buFont typeface="Arial Black" panose="020B0A04020102020204" pitchFamily="34" charset="0"/>
              <a:buChar char="▬"/>
            </a:pPr>
            <a:r>
              <a:rPr lang="de-DE" dirty="0">
                <a:solidFill>
                  <a:srgbClr val="C00000"/>
                </a:solidFill>
              </a:rPr>
              <a:t>Quoten noch zu hoch</a:t>
            </a:r>
          </a:p>
          <a:p>
            <a:pPr lvl="1">
              <a:buClrTx/>
              <a:buFont typeface="Arial Black" panose="020B0A04020102020204" pitchFamily="34" charset="0"/>
              <a:buChar char="▬"/>
            </a:pPr>
            <a:r>
              <a:rPr lang="de-DE" dirty="0">
                <a:solidFill>
                  <a:srgbClr val="C00000"/>
                </a:solidFill>
              </a:rPr>
              <a:t>Auch Verweildauerkürzungen wirken auf die Prüfquote und Aufschläge</a:t>
            </a:r>
          </a:p>
          <a:p>
            <a:pPr lvl="1">
              <a:buClrTx/>
              <a:buFont typeface="Arial Black" panose="020B0A04020102020204" pitchFamily="34" charset="0"/>
              <a:buChar char="▬"/>
            </a:pPr>
            <a:r>
              <a:rPr lang="de-DE" dirty="0">
                <a:solidFill>
                  <a:srgbClr val="C00000"/>
                </a:solidFill>
              </a:rPr>
              <a:t>Mehrzahl der Krankenhäuser befinden sich voraussichtlich in der mittleren Staffelung</a:t>
            </a:r>
          </a:p>
          <a:p>
            <a:pPr marL="266700" lvl="1" indent="-266700">
              <a:spcBef>
                <a:spcPts val="1200"/>
              </a:spcBef>
              <a:buClr>
                <a:srgbClr val="002060"/>
              </a:buClr>
            </a:pPr>
            <a:r>
              <a:rPr lang="de-DE" sz="1800" dirty="0"/>
              <a:t>Aufschläge</a:t>
            </a:r>
          </a:p>
          <a:p>
            <a:pPr lvl="1">
              <a:buClrTx/>
              <a:buFont typeface="Arial Black" panose="020B0A04020102020204" pitchFamily="34" charset="0"/>
              <a:buChar char="▬"/>
            </a:pPr>
            <a:r>
              <a:rPr lang="de-DE" dirty="0">
                <a:solidFill>
                  <a:srgbClr val="C00000"/>
                </a:solidFill>
              </a:rPr>
              <a:t>Deutlich höher, als die Aufwandspauschale und einmalig in der Abrechnungswelt</a:t>
            </a:r>
          </a:p>
          <a:p>
            <a:pPr lvl="1">
              <a:buClrTx/>
              <a:buFont typeface="Arial Black" panose="020B0A04020102020204" pitchFamily="34" charset="0"/>
              <a:buChar char="▬"/>
            </a:pPr>
            <a:r>
              <a:rPr lang="de-DE" dirty="0">
                <a:solidFill>
                  <a:srgbClr val="C00000"/>
                </a:solidFill>
              </a:rPr>
              <a:t>Ein einzelner Mitarbeiter des MD, der noch nicht einmal Facharzt der geprüften Fachrichtung sein muss, entscheidet nicht nur über die Rechnungshöhe, sondern ggf. sogar über Strafzahlungen</a:t>
            </a:r>
          </a:p>
          <a:p>
            <a:pPr lvl="1">
              <a:buClrTx/>
              <a:buFont typeface="Arial Black" panose="020B0A04020102020204" pitchFamily="34" charset="0"/>
              <a:buChar char="▬"/>
            </a:pPr>
            <a:r>
              <a:rPr lang="de-DE" dirty="0">
                <a:solidFill>
                  <a:srgbClr val="C00000"/>
                </a:solidFill>
              </a:rPr>
              <a:t>Dagegen hat das Krankenhaus noch nicht einmal mehr Rechtsmittel, da die Berechnung der Prüfquote und damit auch der </a:t>
            </a:r>
            <a:r>
              <a:rPr lang="de-DE" dirty="0" err="1">
                <a:solidFill>
                  <a:srgbClr val="C00000"/>
                </a:solidFill>
              </a:rPr>
              <a:t>Stafzahlungsverpflichtung</a:t>
            </a:r>
            <a:r>
              <a:rPr lang="de-DE" dirty="0">
                <a:solidFill>
                  <a:srgbClr val="C00000"/>
                </a:solidFill>
              </a:rPr>
              <a:t> ja nur vom Primärgutachten abhängig ist. </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97</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Bewertung</a:t>
            </a:r>
          </a:p>
        </p:txBody>
      </p:sp>
    </p:spTree>
    <p:extLst>
      <p:ext uri="{BB962C8B-B14F-4D97-AF65-F5344CB8AC3E}">
        <p14:creationId xmlns:p14="http://schemas.microsoft.com/office/powerpoint/2010/main" val="130220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F45E0307-5DF4-4D99-9894-6E0FB7FB9B6A}"/>
              </a:ext>
            </a:extLst>
          </p:cNvPr>
          <p:cNvSpPr>
            <a:spLocks noGrp="1"/>
          </p:cNvSpPr>
          <p:nvPr>
            <p:ph idx="1"/>
          </p:nvPr>
        </p:nvSpPr>
        <p:spPr/>
        <p:txBody>
          <a:bodyPr/>
          <a:lstStyle/>
          <a:p>
            <a:pPr>
              <a:spcBef>
                <a:spcPts val="1200"/>
              </a:spcBef>
            </a:pPr>
            <a:r>
              <a:rPr lang="de-DE" dirty="0"/>
              <a:t>Gesetzliche Grundlage für Strukturprüfungen</a:t>
            </a:r>
          </a:p>
          <a:p>
            <a:pPr lvl="1">
              <a:buClrTx/>
              <a:buFont typeface="Wingdings 2" panose="05020102010507070707" pitchFamily="18" charset="2"/>
              <a:buChar char="Ë"/>
            </a:pPr>
            <a:r>
              <a:rPr lang="de-DE" dirty="0">
                <a:solidFill>
                  <a:srgbClr val="006600"/>
                </a:solidFill>
              </a:rPr>
              <a:t>Planungssicherheit für Komplexleistungen</a:t>
            </a:r>
          </a:p>
          <a:p>
            <a:pPr lvl="1">
              <a:buClrTx/>
              <a:buFont typeface="Arial Black" panose="020B0A04020102020204" pitchFamily="34" charset="0"/>
              <a:buChar char="▬"/>
            </a:pPr>
            <a:r>
              <a:rPr lang="de-DE" dirty="0">
                <a:solidFill>
                  <a:srgbClr val="C00000"/>
                </a:solidFill>
              </a:rPr>
              <a:t>Begriff Strukturmerkmale undefiniert</a:t>
            </a:r>
          </a:p>
          <a:p>
            <a:pPr lvl="1">
              <a:buClrTx/>
              <a:buFont typeface="Wingdings" panose="05000000000000000000" pitchFamily="2" charset="2"/>
              <a:buChar char="è"/>
            </a:pPr>
            <a:r>
              <a:rPr lang="de-DE" dirty="0"/>
              <a:t>DIMDI muss im OPS Strukturmerkmale explizit definieren</a:t>
            </a:r>
          </a:p>
          <a:p>
            <a:pPr>
              <a:spcBef>
                <a:spcPts val="1200"/>
              </a:spcBef>
            </a:pPr>
            <a:r>
              <a:rPr lang="de-DE" dirty="0"/>
              <a:t>Ausnahme der Pflegeentgelte</a:t>
            </a:r>
          </a:p>
          <a:p>
            <a:pPr lvl="1">
              <a:buClrTx/>
              <a:buFont typeface="Wingdings 2" panose="05020102010507070707" pitchFamily="18" charset="2"/>
              <a:buChar char="Ë"/>
            </a:pPr>
            <a:r>
              <a:rPr lang="de-DE" dirty="0">
                <a:solidFill>
                  <a:srgbClr val="006600"/>
                </a:solidFill>
              </a:rPr>
              <a:t>Kein Prüfanlass</a:t>
            </a:r>
          </a:p>
          <a:p>
            <a:pPr lvl="1"/>
            <a:r>
              <a:rPr lang="de-DE" dirty="0"/>
              <a:t>Pflegeentgelt weicht bei den Berechnungstagen (VWD) von DRG-Entgelten ab</a:t>
            </a:r>
          </a:p>
          <a:p>
            <a:pPr>
              <a:spcBef>
                <a:spcPts val="1200"/>
              </a:spcBef>
            </a:pPr>
            <a:r>
              <a:rPr lang="de-DE" dirty="0"/>
              <a:t>Schlichtungsausschuss</a:t>
            </a:r>
          </a:p>
          <a:p>
            <a:pPr lvl="1">
              <a:buClrTx/>
              <a:buFont typeface="Wingdings 2" panose="05020102010507070707" pitchFamily="18" charset="2"/>
              <a:buChar char="Ë"/>
            </a:pPr>
            <a:r>
              <a:rPr lang="de-DE" dirty="0">
                <a:solidFill>
                  <a:srgbClr val="006600"/>
                </a:solidFill>
              </a:rPr>
              <a:t>Öffnung und Aktivierung</a:t>
            </a:r>
          </a:p>
          <a:p>
            <a:pPr lvl="1"/>
            <a:r>
              <a:rPr lang="de-DE" dirty="0"/>
              <a:t>Gefahr der Überbeanspruchung, wenn einzelne Krankenhäuser und Krankenkassen antragsberechtigt sind</a:t>
            </a:r>
          </a:p>
          <a:p>
            <a:r>
              <a:rPr lang="de-DE" dirty="0"/>
              <a:t>AOP-Katalog</a:t>
            </a:r>
          </a:p>
          <a:p>
            <a:pPr lvl="1">
              <a:buClrTx/>
              <a:buFont typeface="Wingdings 2" panose="05020102010507070707" pitchFamily="18" charset="2"/>
              <a:buChar char="Ë"/>
            </a:pPr>
            <a:r>
              <a:rPr lang="de-DE" dirty="0">
                <a:solidFill>
                  <a:srgbClr val="006600"/>
                </a:solidFill>
              </a:rPr>
              <a:t>Überarbeitung und Neubewertung notwendig</a:t>
            </a:r>
          </a:p>
          <a:p>
            <a:pPr lvl="1">
              <a:buClrTx/>
              <a:buFont typeface="Wingdings" panose="05000000000000000000" pitchFamily="2" charset="2"/>
              <a:buChar char="è"/>
            </a:pPr>
            <a:r>
              <a:rPr lang="de-DE" dirty="0"/>
              <a:t>Auch Aufnahme von bisher rein ambulanten Leistungen notwendig (z. B. Gastroskopie)</a:t>
            </a:r>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98</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Bewertung</a:t>
            </a:r>
          </a:p>
        </p:txBody>
      </p:sp>
    </p:spTree>
    <p:extLst>
      <p:ext uri="{BB962C8B-B14F-4D97-AF65-F5344CB8AC3E}">
        <p14:creationId xmlns:p14="http://schemas.microsoft.com/office/powerpoint/2010/main" val="35669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82D632C-4EE2-4299-BAF7-453FDEEDD312}"/>
              </a:ext>
            </a:extLst>
          </p:cNvPr>
          <p:cNvSpPr>
            <a:spLocks noGrp="1"/>
          </p:cNvSpPr>
          <p:nvPr>
            <p:ph idx="1"/>
          </p:nvPr>
        </p:nvSpPr>
        <p:spPr/>
        <p:txBody>
          <a:bodyPr/>
          <a:lstStyle/>
          <a:p>
            <a:pPr marL="0" indent="0">
              <a:buNone/>
            </a:pPr>
            <a:r>
              <a:rPr lang="de-DE" b="1" dirty="0"/>
              <a:t>Was fehlt?</a:t>
            </a:r>
          </a:p>
          <a:p>
            <a:pPr fontAlgn="t"/>
            <a:r>
              <a:rPr lang="de-DE" dirty="0"/>
              <a:t>Vertreter der Krankenhäuser (Leistungserbringer) im Verwaltungsrat der MD</a:t>
            </a:r>
          </a:p>
          <a:p>
            <a:pPr fontAlgn="t"/>
            <a:r>
              <a:rPr lang="de-DE" dirty="0"/>
              <a:t>Die Aufwandspauschale bleibt erhalten und wird durch die Aufschläge ergänzt. </a:t>
            </a:r>
            <a:br>
              <a:rPr lang="de-DE" dirty="0"/>
            </a:br>
            <a:r>
              <a:rPr lang="de-DE" dirty="0"/>
              <a:t>Um den Entzug von Finanzmitteln aus der Versorgung entgegenzuwirken, wäre ein Wegfall der Aufwandspauschale bei Verzicht auf Aufschläge sinnvoller. </a:t>
            </a:r>
          </a:p>
          <a:p>
            <a:pPr fontAlgn="t"/>
            <a:r>
              <a:rPr lang="de-DE" dirty="0"/>
              <a:t>Rückzahlungen aus Prüfungen werden der Versorgung entzogen</a:t>
            </a:r>
          </a:p>
          <a:p>
            <a:pPr fontAlgn="t"/>
            <a:r>
              <a:rPr lang="de-DE" dirty="0"/>
              <a:t>Die Verfahrenshoheit der Krankenkassen wird beibehalten. </a:t>
            </a:r>
            <a:br>
              <a:rPr lang="de-DE" dirty="0"/>
            </a:br>
            <a:r>
              <a:rPr lang="de-DE" dirty="0"/>
              <a:t>Im Vorfeld waren einige Modelle mit rein datenbasierten Auffälligkeitskriterien für die Auslösung der Prüfung angedacht. Dies wurde leider nicht umgesetzt. An der Auslösung einer Prüfung durch die Sachbearbeiter der Kasse, die durch viele Faktoren oder auch interne Vorgaben gesteuert sein kann und weder objektiv noch zwingend nachvollziehbar sein muss, ändert sich nichts</a:t>
            </a:r>
          </a:p>
          <a:p>
            <a:pPr marL="0" indent="0" fontAlgn="t">
              <a:buNone/>
            </a:pPr>
            <a:endParaRPr lang="de-DE" dirty="0"/>
          </a:p>
        </p:txBody>
      </p:sp>
      <p:sp>
        <p:nvSpPr>
          <p:cNvPr id="3" name="Datumsplatzhalter 2">
            <a:extLst>
              <a:ext uri="{FF2B5EF4-FFF2-40B4-BE49-F238E27FC236}">
                <a16:creationId xmlns:a16="http://schemas.microsoft.com/office/drawing/2014/main" id="{DF746441-4E9D-4F95-AFD8-F400822BFA33}"/>
              </a:ext>
            </a:extLst>
          </p:cNvPr>
          <p:cNvSpPr>
            <a:spLocks noGrp="1"/>
          </p:cNvSpPr>
          <p:nvPr>
            <p:ph type="dt" sz="half" idx="10"/>
          </p:nvPr>
        </p:nvSpPr>
        <p:spPr/>
        <p:txBody>
          <a:bodyPr/>
          <a:lstStyle/>
          <a:p>
            <a:pPr>
              <a:defRPr/>
            </a:pPr>
            <a:fld id="{B3F36C46-FB5A-420F-B5B7-311859D32DE1}" type="datetime1">
              <a:rPr lang="de-DE" smtClean="0"/>
              <a:t>02.12.2019</a:t>
            </a:fld>
            <a:endParaRPr lang="de-DE" dirty="0"/>
          </a:p>
        </p:txBody>
      </p:sp>
      <p:sp>
        <p:nvSpPr>
          <p:cNvPr id="4" name="Fußzeilenplatzhalter 3">
            <a:extLst>
              <a:ext uri="{FF2B5EF4-FFF2-40B4-BE49-F238E27FC236}">
                <a16:creationId xmlns:a16="http://schemas.microsoft.com/office/drawing/2014/main" id="{F3CBCE21-D530-4E11-8074-848F75C01B88}"/>
              </a:ext>
            </a:extLst>
          </p:cNvPr>
          <p:cNvSpPr>
            <a:spLocks noGrp="1"/>
          </p:cNvSpPr>
          <p:nvPr>
            <p:ph type="ftr" sz="quarter" idx="11"/>
          </p:nvPr>
        </p:nvSpPr>
        <p:spPr/>
        <p:txBody>
          <a:bodyPr/>
          <a:lstStyle/>
          <a:p>
            <a:pPr>
              <a:defRPr/>
            </a:pPr>
            <a:r>
              <a:rPr lang="de-DE"/>
              <a:t>Reinhard Schaffert | Geschäftsführer</a:t>
            </a:r>
            <a:endParaRPr lang="de-DE" dirty="0"/>
          </a:p>
        </p:txBody>
      </p:sp>
      <p:sp>
        <p:nvSpPr>
          <p:cNvPr id="5" name="Foliennummernplatzhalter 4">
            <a:extLst>
              <a:ext uri="{FF2B5EF4-FFF2-40B4-BE49-F238E27FC236}">
                <a16:creationId xmlns:a16="http://schemas.microsoft.com/office/drawing/2014/main" id="{5014347A-E140-4E24-8E05-0AAD5BF81198}"/>
              </a:ext>
            </a:extLst>
          </p:cNvPr>
          <p:cNvSpPr>
            <a:spLocks noGrp="1"/>
          </p:cNvSpPr>
          <p:nvPr>
            <p:ph type="sldNum" sz="quarter" idx="12"/>
          </p:nvPr>
        </p:nvSpPr>
        <p:spPr/>
        <p:txBody>
          <a:bodyPr/>
          <a:lstStyle/>
          <a:p>
            <a:pPr>
              <a:defRPr/>
            </a:pPr>
            <a:fld id="{26B0DD0A-270A-4270-B6CA-863BF67EFA8E}" type="slidenum">
              <a:rPr lang="de-DE" smtClean="0"/>
              <a:pPr>
                <a:defRPr/>
              </a:pPr>
              <a:t>99</a:t>
            </a:fld>
            <a:endParaRPr lang="de-DE" dirty="0"/>
          </a:p>
        </p:txBody>
      </p:sp>
      <p:sp>
        <p:nvSpPr>
          <p:cNvPr id="6" name="Titel 5">
            <a:extLst>
              <a:ext uri="{FF2B5EF4-FFF2-40B4-BE49-F238E27FC236}">
                <a16:creationId xmlns:a16="http://schemas.microsoft.com/office/drawing/2014/main" id="{258A2DF7-36C6-4939-A852-5808ECC39CB2}"/>
              </a:ext>
            </a:extLst>
          </p:cNvPr>
          <p:cNvSpPr>
            <a:spLocks noGrp="1"/>
          </p:cNvSpPr>
          <p:nvPr>
            <p:ph type="title"/>
          </p:nvPr>
        </p:nvSpPr>
        <p:spPr/>
        <p:txBody>
          <a:bodyPr/>
          <a:lstStyle/>
          <a:p>
            <a:r>
              <a:rPr lang="de-DE" dirty="0"/>
              <a:t>Bewertung</a:t>
            </a:r>
          </a:p>
        </p:txBody>
      </p:sp>
    </p:spTree>
    <p:extLst>
      <p:ext uri="{BB962C8B-B14F-4D97-AF65-F5344CB8AC3E}">
        <p14:creationId xmlns:p14="http://schemas.microsoft.com/office/powerpoint/2010/main" val="343092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eue Vorlage Verei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0000"/>
          </a:solidFill>
        </a:ln>
      </a:spPr>
      <a:bodyPr rtlCol="0" anchor="ctr"/>
      <a:lstStyle>
        <a:defPPr algn="ctr">
          <a:defRPr sz="1400" dirty="0" err="1" smtClean="0"/>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Klinikverbund Hessen breit.potx" id="{190FC85A-AB74-47B7-84BF-B8E93628ECAF}" vid="{5DEE26AC-2F4D-4366-8C40-014AA355154C}"/>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9E0701F641D7642B0F83F9A49CCF7B7" ma:contentTypeVersion="10" ma:contentTypeDescription="Ein neues Dokument erstellen." ma:contentTypeScope="" ma:versionID="3886b65c1d8806d19054600058fc6b82">
  <xsd:schema xmlns:xsd="http://www.w3.org/2001/XMLSchema" xmlns:xs="http://www.w3.org/2001/XMLSchema" xmlns:p="http://schemas.microsoft.com/office/2006/metadata/properties" xmlns:ns2="40b135e8-a7f0-4e88-b723-fb2e57fc3345" xmlns:ns3="f2262a54-1e3c-4f45-b177-d88a2ef222b7" targetNamespace="http://schemas.microsoft.com/office/2006/metadata/properties" ma:root="true" ma:fieldsID="64e9d1977188e6a60434ee278283ba2e" ns2:_="" ns3:_="">
    <xsd:import namespace="40b135e8-a7f0-4e88-b723-fb2e57fc3345"/>
    <xsd:import namespace="f2262a54-1e3c-4f45-b177-d88a2ef222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135e8-a7f0-4e88-b723-fb2e57fc3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62a54-1e3c-4f45-b177-d88a2ef222b7"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C09DAF-CF00-4F21-847E-31650852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135e8-a7f0-4e88-b723-fb2e57fc3345"/>
    <ds:schemaRef ds:uri="f2262a54-1e3c-4f45-b177-d88a2ef222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D39988-D01B-4A96-971E-7C84A529EF26}">
  <ds:schemaRefs>
    <ds:schemaRef ds:uri="http://schemas.microsoft.com/sharepoint/v3/contenttype/forms"/>
  </ds:schemaRefs>
</ds:datastoreItem>
</file>

<file path=customXml/itemProps3.xml><?xml version="1.0" encoding="utf-8"?>
<ds:datastoreItem xmlns:ds="http://schemas.openxmlformats.org/officeDocument/2006/customXml" ds:itemID="{87BFE972-60C6-4C73-8D8A-96DBBE8FE991}">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Klinikverbund Hessen breit</Template>
  <TotalTime>0</TotalTime>
  <Words>14807</Words>
  <Application>Microsoft Office PowerPoint</Application>
  <PresentationFormat>Breitbild</PresentationFormat>
  <Paragraphs>1610</Paragraphs>
  <Slides>104</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104</vt:i4>
      </vt:variant>
    </vt:vector>
  </HeadingPairs>
  <TitlesOfParts>
    <vt:vector size="112" baseType="lpstr">
      <vt:lpstr>Arial</vt:lpstr>
      <vt:lpstr>Arial Black</vt:lpstr>
      <vt:lpstr>Calibri</vt:lpstr>
      <vt:lpstr>Cambria Math</vt:lpstr>
      <vt:lpstr>Courier New</vt:lpstr>
      <vt:lpstr>Wingdings</vt:lpstr>
      <vt:lpstr>Wingdings 2</vt:lpstr>
      <vt:lpstr>Neue Vorlage Verein</vt:lpstr>
      <vt:lpstr>MDK-Reformgesetz</vt:lpstr>
      <vt:lpstr>PowerPoint-Präsentation</vt:lpstr>
      <vt:lpstr>MDK-Reformgesetz – Ziele und Inhalte</vt:lpstr>
      <vt:lpstr>MDK-Reformgesetz – Ziele und Inhalte</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Reduzierung primärer Fehlbelegung und des Streitpotentials</vt:lpstr>
      <vt:lpstr>MDK-Reformgesetz – Ziele und Inhalte</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Unabhängigkeit des Medizinischen Dienstes</vt:lpstr>
      <vt:lpstr>MDK-Reformgesetz – Ziele und Inhalte</vt:lpstr>
      <vt:lpstr>Motivation zur „korrekten“ Abrechnung</vt:lpstr>
      <vt:lpstr>Motivation zur „korrekten“ Abrechnung</vt:lpstr>
      <vt:lpstr>Motivation zur „korrekten“ Abrechnung</vt:lpstr>
      <vt:lpstr>Motivation zur „korrekten“ Abrechnung</vt:lpstr>
      <vt:lpstr>Motivation zur „korrekten“ Abrechnung</vt:lpstr>
      <vt:lpstr>Motivation zur „korrekten“ Abrechnung</vt:lpstr>
      <vt:lpstr>MDK-Reformgesetz – Ziele und Inhalte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Verminderung der Prüfquote</vt:lpstr>
      <vt:lpstr>MDK-Reformgesetz – Ziele und Inhalte</vt:lpstr>
      <vt:lpstr>Sicherung des Prüfergebnisses</vt:lpstr>
      <vt:lpstr>Sicherung des Prüfergebnisses</vt:lpstr>
      <vt:lpstr>Sicherung des Prüfergebnisses</vt:lpstr>
      <vt:lpstr>Sicherung des Prüfergebnisses</vt:lpstr>
      <vt:lpstr>Sicherung des Prüfergebnisses</vt:lpstr>
      <vt:lpstr>MDK-Reformgesetz – Ziele und Inhalte</vt:lpstr>
      <vt:lpstr>Grundlage und Planungssicherheit für Komplexkodes</vt:lpstr>
      <vt:lpstr>Grundlage und Planungssicherheit für Komplexkodes</vt:lpstr>
      <vt:lpstr>Grundlage und Planungssicherheit für Komplexkodes</vt:lpstr>
      <vt:lpstr>Grundlage und Planungssicherheit für Komplexkodes</vt:lpstr>
      <vt:lpstr>Grundlage und Planungssicherheit für Komplexkodes</vt:lpstr>
      <vt:lpstr>Grundlage und Planungssicherheit für Komplexkodes</vt:lpstr>
      <vt:lpstr>Grundlage und Planungssicherheit für Komplexkodes</vt:lpstr>
      <vt:lpstr>Grundlage und Planungssicherheit für Komplexkodes</vt:lpstr>
      <vt:lpstr>Grundlage und Planungssicherheit für Komplexkodes</vt:lpstr>
      <vt:lpstr>MDK-Reformgesetz – Ziele und Inhalte</vt:lpstr>
      <vt:lpstr>Daten und Transparenz</vt:lpstr>
      <vt:lpstr>Daten und Transparenz</vt:lpstr>
      <vt:lpstr>Daten und Transparenz</vt:lpstr>
      <vt:lpstr>MDK-Reformgesetz – Bewertung</vt:lpstr>
      <vt:lpstr>Einen Schrittchen vor – zwei Sprünge zurück</vt:lpstr>
      <vt:lpstr>Bewertung</vt:lpstr>
      <vt:lpstr>Bewertung</vt:lpstr>
      <vt:lpstr>Bewertung</vt:lpstr>
      <vt:lpstr>Bewertung</vt:lpstr>
      <vt:lpstr>Bewertung</vt:lpstr>
      <vt:lpstr>Bewertung</vt:lpstr>
      <vt:lpstr>Offene (juristische) Fragen</vt:lpstr>
      <vt:lpstr>Offene (juristische) Fragen</vt:lpstr>
      <vt:lpstr>MDK-Reformgesetz – Bewertung</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MDK-Reformgesetz</dc:title>
  <dc:creator>Reinhard Schaffert</dc:creator>
  <cp:lastModifiedBy>Reinhard Schaffert</cp:lastModifiedBy>
  <cp:revision>197</cp:revision>
  <cp:lastPrinted>2014-03-03T13:03:26Z</cp:lastPrinted>
  <dcterms:created xsi:type="dcterms:W3CDTF">2019-05-04T13:05:48Z</dcterms:created>
  <dcterms:modified xsi:type="dcterms:W3CDTF">2019-12-02T14:44:50Z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0x01010089E0701F641D7642B0F83F9A49CCF7B7</vt:lpwstr>
  </property>
</Properties>
</file>